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jpeg@f_auto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3"/>
  </p:notesMasterIdLst>
  <p:sldIdLst>
    <p:sldId id="383" r:id="rId3"/>
    <p:sldId id="397" r:id="rId4"/>
    <p:sldId id="475" r:id="rId5"/>
    <p:sldId id="396" r:id="rId6"/>
    <p:sldId id="259" r:id="rId7"/>
    <p:sldId id="443" r:id="rId8"/>
    <p:sldId id="395" r:id="rId9"/>
    <p:sldId id="444" r:id="rId10"/>
    <p:sldId id="445" r:id="rId11"/>
    <p:sldId id="415" r:id="rId12"/>
    <p:sldId id="417" r:id="rId13"/>
    <p:sldId id="418" r:id="rId14"/>
    <p:sldId id="455" r:id="rId15"/>
    <p:sldId id="384" r:id="rId16"/>
    <p:sldId id="385" r:id="rId17"/>
    <p:sldId id="446" r:id="rId18"/>
    <p:sldId id="454" r:id="rId19"/>
    <p:sldId id="447" r:id="rId20"/>
    <p:sldId id="453" r:id="rId21"/>
    <p:sldId id="450" r:id="rId22"/>
    <p:sldId id="457" r:id="rId23"/>
    <p:sldId id="448" r:id="rId24"/>
    <p:sldId id="449" r:id="rId25"/>
    <p:sldId id="458" r:id="rId26"/>
    <p:sldId id="419" r:id="rId27"/>
    <p:sldId id="430" r:id="rId28"/>
    <p:sldId id="432" r:id="rId29"/>
    <p:sldId id="425" r:id="rId30"/>
    <p:sldId id="405" r:id="rId31"/>
    <p:sldId id="461" r:id="rId32"/>
    <p:sldId id="463" r:id="rId33"/>
    <p:sldId id="464" r:id="rId34"/>
    <p:sldId id="470" r:id="rId35"/>
    <p:sldId id="471" r:id="rId36"/>
    <p:sldId id="472" r:id="rId37"/>
    <p:sldId id="473" r:id="rId38"/>
    <p:sldId id="474" r:id="rId39"/>
    <p:sldId id="434" r:id="rId40"/>
    <p:sldId id="356" r:id="rId41"/>
    <p:sldId id="357" r:id="rId42"/>
  </p:sldIdLst>
  <p:sldSz cx="12192000" cy="6858000"/>
  <p:notesSz cx="6858000" cy="9144000"/>
  <p:embeddedFontLst>
    <p:embeddedFont>
      <p:font typeface="等线 Light" panose="02010600030101010101" pitchFamily="2" charset="-122"/>
      <p:regular r:id="rId44"/>
    </p:embeddedFont>
    <p:embeddedFont>
      <p:font typeface="方正小标宋简体" panose="02010600030101010101" charset="-122"/>
      <p:regular r:id="rId45"/>
    </p:embeddedFont>
    <p:embeddedFont>
      <p:font typeface="inpin heiti" panose="00000500000000000000" pitchFamily="2" charset="-122"/>
      <p:regular r:id="rId46"/>
    </p:embeddedFont>
    <p:embeddedFont>
      <p:font typeface="新細明體" panose="02010600030101010101" charset="-120"/>
      <p:regular r:id="rId47"/>
    </p:embeddedFont>
    <p:embeddedFont>
      <p:font typeface="等线" panose="02010600030101010101" pitchFamily="2" charset="-122"/>
      <p:regular r:id="rId48"/>
      <p:bold r:id="rId49"/>
    </p:embeddedFont>
    <p:embeddedFont>
      <p:font typeface="Aa阳关曲" panose="02010600030101010101" charset="-122"/>
      <p:regular r:id="rId50"/>
    </p:embeddedFont>
    <p:embeddedFont>
      <p:font typeface="华文琥珀" panose="02010800040101010101" pitchFamily="2" charset="-122"/>
      <p:regular r:id="rId51"/>
    </p:embeddedFont>
    <p:embeddedFont>
      <p:font typeface="幼圆" panose="02010509060101010101" pitchFamily="49" charset="-122"/>
      <p:regular r:id="rId52"/>
    </p:embeddedFont>
    <p:embeddedFont>
      <p:font typeface="思源黑体 CN Bold" panose="020B0800000000000000" pitchFamily="34" charset="-122"/>
      <p:bold r:id="rId53"/>
    </p:embeddedFont>
    <p:embeddedFont>
      <p:font typeface="华文新魏" panose="02010800040101010101" pitchFamily="2" charset="-122"/>
      <p:regular r:id="rId54"/>
    </p:embeddedFont>
    <p:embeddedFont>
      <p:font typeface="微软雅黑" panose="020B0503020204020204" pitchFamily="34" charset="-122"/>
      <p:regular r:id="rId55"/>
      <p:bold r:id="rId56"/>
    </p:embeddedFont>
    <p:embeddedFont>
      <p:font typeface="印品黑体" panose="00000500000000000000" pitchFamily="2" charset="-122"/>
      <p:regular r:id="rId57"/>
    </p:embeddedFont>
    <p:embeddedFont>
      <p:font typeface="黑体" panose="02010609060101010101" pitchFamily="49" charset="-122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87BC"/>
    <a:srgbClr val="00D27D"/>
    <a:srgbClr val="00DE84"/>
    <a:srgbClr val="00D67F"/>
    <a:srgbClr val="33FFAC"/>
    <a:srgbClr val="FFFF99"/>
    <a:srgbClr val="00683E"/>
    <a:srgbClr val="008A52"/>
    <a:srgbClr val="009659"/>
    <a:srgbClr val="00BC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5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1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Administrator\Documents\WeChat%20Files\wxid_a35pzxar9wek21\FileStorage\File\2023-11\2023&#24180;&#38485;&#24037;&#38498;&#20135;&#37327;&#23436;&#25104;&#24773;&#2091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b="1" dirty="0" smtClean="0"/>
              <a:t>共享产业学院</a:t>
            </a:r>
            <a:r>
              <a:rPr lang="en-US" altLang="zh-CN" b="1" dirty="0" smtClean="0"/>
              <a:t>2023</a:t>
            </a:r>
            <a:r>
              <a:rPr lang="zh-CN" altLang="en-US" b="1" dirty="0" smtClean="0"/>
              <a:t>年产量（</a:t>
            </a:r>
            <a:r>
              <a:rPr lang="zh-CN" altLang="en-US" b="1" dirty="0"/>
              <a:t>吨）</a:t>
            </a:r>
          </a:p>
        </c:rich>
      </c:tx>
      <c:layout>
        <c:manualLayout>
          <c:xMode val="edge"/>
          <c:yMode val="edge"/>
          <c:x val="7.5450473003739055E-2"/>
          <c:y val="5.8614417231356068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[2023年陕工院产量完成情况.xlsx]Sheet1!$B$4</c:f>
              <c:strCache>
                <c:ptCount val="1"/>
                <c:pt idx="0">
                  <c:v>产量完成（吨）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[2023年陕工院产量完成情况.xlsx]Sheet1!$C$2:$L$3</c:f>
              <c:multiLvlStrCache>
                <c:ptCount val="10"/>
                <c:lvl>
                  <c:pt idx="0">
                    <c:v>1月</c:v>
                  </c:pt>
                  <c:pt idx="1">
                    <c:v>2月</c:v>
                  </c:pt>
                  <c:pt idx="2">
                    <c:v>3月</c:v>
                  </c:pt>
                  <c:pt idx="3">
                    <c:v>4月</c:v>
                  </c:pt>
                  <c:pt idx="4">
                    <c:v>5月</c:v>
                  </c:pt>
                  <c:pt idx="5">
                    <c:v>6月</c:v>
                  </c:pt>
                  <c:pt idx="6">
                    <c:v>7月</c:v>
                  </c:pt>
                  <c:pt idx="7">
                    <c:v>8月</c:v>
                  </c:pt>
                  <c:pt idx="8">
                    <c:v>9月</c:v>
                  </c:pt>
                  <c:pt idx="9">
                    <c:v>10月</c:v>
                  </c:pt>
                </c:lvl>
                <c:lvl/>
              </c:multiLvlStrCache>
            </c:multiLvlStrRef>
          </c:cat>
          <c:val>
            <c:numRef>
              <c:f>[2023年陕工院产量完成情况.xlsx]Sheet1!$C$4:$L$4</c:f>
              <c:numCache>
                <c:formatCode>0.0_ </c:formatCode>
                <c:ptCount val="10"/>
                <c:pt idx="0">
                  <c:v>8.2279999999999998</c:v>
                </c:pt>
                <c:pt idx="1">
                  <c:v>21.826000000000001</c:v>
                </c:pt>
                <c:pt idx="2">
                  <c:v>19.975000000000001</c:v>
                </c:pt>
                <c:pt idx="3">
                  <c:v>36.299999999999997</c:v>
                </c:pt>
                <c:pt idx="4">
                  <c:v>27</c:v>
                </c:pt>
                <c:pt idx="5">
                  <c:v>16.7</c:v>
                </c:pt>
                <c:pt idx="6">
                  <c:v>29</c:v>
                </c:pt>
                <c:pt idx="7">
                  <c:v>19.3</c:v>
                </c:pt>
                <c:pt idx="8">
                  <c:v>37.6</c:v>
                </c:pt>
                <c:pt idx="9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D7-441D-8C79-368203601EE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4679752"/>
        <c:axId val="404683280"/>
      </c:barChart>
      <c:catAx>
        <c:axId val="404679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04683280"/>
        <c:crosses val="autoZero"/>
        <c:auto val="1"/>
        <c:lblAlgn val="ctr"/>
        <c:lblOffset val="100"/>
        <c:noMultiLvlLbl val="0"/>
      </c:catAx>
      <c:valAx>
        <c:axId val="404683280"/>
        <c:scaling>
          <c:orientation val="minMax"/>
        </c:scaling>
        <c:delete val="0"/>
        <c:axPos val="l"/>
        <c:numFmt formatCode="0.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04679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zh-CN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3C898-61A5-4F0D-8A60-B6D4261DBEA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F5BFE0B4-2D47-4DBF-955C-558B2EF96F45}">
      <dgm:prSet phldrT="[文本]" custT="1"/>
      <dgm:spPr>
        <a:solidFill>
          <a:srgbClr val="FFC000"/>
        </a:solidFill>
      </dgm:spPr>
      <dgm:t>
        <a:bodyPr/>
        <a:lstStyle/>
        <a:p>
          <a:endParaRPr lang="en-US" altLang="zh-CN" sz="2400" b="1" dirty="0" smtClean="0"/>
        </a:p>
        <a:p>
          <a:r>
            <a:rPr lang="zh-CN" altLang="en-US" sz="2800" b="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科研</a:t>
          </a:r>
          <a:endParaRPr lang="zh-CN" altLang="en-US" sz="28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A340B2B-245A-4338-8A04-85782357D0D0}" type="parTrans" cxnId="{2DEC2558-8BE8-4E12-9EB5-5E9E77D23216}">
      <dgm:prSet/>
      <dgm:spPr/>
      <dgm:t>
        <a:bodyPr/>
        <a:lstStyle/>
        <a:p>
          <a:endParaRPr lang="zh-CN" altLang="en-US"/>
        </a:p>
      </dgm:t>
    </dgm:pt>
    <dgm:pt modelId="{B233EDD3-0D98-4C50-9924-ED3339CC0B64}" type="sibTrans" cxnId="{2DEC2558-8BE8-4E12-9EB5-5E9E77D23216}">
      <dgm:prSet/>
      <dgm:spPr/>
      <dgm:t>
        <a:bodyPr/>
        <a:lstStyle/>
        <a:p>
          <a:endParaRPr lang="zh-CN" altLang="en-US"/>
        </a:p>
      </dgm:t>
    </dgm:pt>
    <dgm:pt modelId="{EF19AE90-BBB5-4C0D-B209-2B77B3A487DC}">
      <dgm:prSet phldrT="[文本]" custT="1"/>
      <dgm:spPr/>
      <dgm:t>
        <a:bodyPr/>
        <a:lstStyle/>
        <a:p>
          <a:r>
            <a:rPr lang="zh-CN" altLang="en-US" sz="3200" b="1" dirty="0" smtClean="0">
              <a:solidFill>
                <a:schemeClr val="bg1"/>
              </a:solidFill>
            </a:rPr>
            <a:t>创新</a:t>
          </a:r>
          <a:endParaRPr lang="zh-CN" altLang="en-US" sz="3200" b="1" dirty="0">
            <a:solidFill>
              <a:schemeClr val="bg1"/>
            </a:solidFill>
          </a:endParaRPr>
        </a:p>
      </dgm:t>
    </dgm:pt>
    <dgm:pt modelId="{589D0A36-3CCA-457F-9B26-F25AD21EE0A8}" type="parTrans" cxnId="{4F4E3B5B-1727-4BE9-887E-5AD6521B2442}">
      <dgm:prSet/>
      <dgm:spPr/>
      <dgm:t>
        <a:bodyPr/>
        <a:lstStyle/>
        <a:p>
          <a:endParaRPr lang="zh-CN" altLang="en-US"/>
        </a:p>
      </dgm:t>
    </dgm:pt>
    <dgm:pt modelId="{C22BA417-ECB6-48FA-AD9F-C3409AE46EAD}" type="sibTrans" cxnId="{4F4E3B5B-1727-4BE9-887E-5AD6521B2442}">
      <dgm:prSet/>
      <dgm:spPr/>
      <dgm:t>
        <a:bodyPr/>
        <a:lstStyle/>
        <a:p>
          <a:endParaRPr lang="zh-CN" altLang="en-US"/>
        </a:p>
      </dgm:t>
    </dgm:pt>
    <dgm:pt modelId="{7C3FB315-4B58-4C61-8941-64CA4F4ECD9B}">
      <dgm:prSet phldrT="[文本]" custT="1"/>
      <dgm:spPr>
        <a:solidFill>
          <a:schemeClr val="accent2"/>
        </a:solidFill>
      </dgm:spPr>
      <dgm:t>
        <a:bodyPr/>
        <a:lstStyle/>
        <a:p>
          <a:r>
            <a:rPr lang="zh-CN" altLang="en-US" sz="3200" b="1" dirty="0" smtClean="0">
              <a:solidFill>
                <a:schemeClr val="bg1"/>
              </a:solidFill>
            </a:rPr>
            <a:t>技术</a:t>
          </a:r>
          <a:endParaRPr lang="zh-CN" altLang="en-US" sz="3200" b="1" dirty="0">
            <a:solidFill>
              <a:schemeClr val="bg1"/>
            </a:solidFill>
          </a:endParaRPr>
        </a:p>
      </dgm:t>
    </dgm:pt>
    <dgm:pt modelId="{BA7B560A-1160-42CD-A4D7-2A85D51DAD7D}" type="parTrans" cxnId="{C37EC727-0C35-4428-B1E4-7205939DF166}">
      <dgm:prSet/>
      <dgm:spPr/>
      <dgm:t>
        <a:bodyPr/>
        <a:lstStyle/>
        <a:p>
          <a:endParaRPr lang="zh-CN" altLang="en-US"/>
        </a:p>
      </dgm:t>
    </dgm:pt>
    <dgm:pt modelId="{00B84EBF-3D02-46BF-BB6C-9A47AF726819}" type="sibTrans" cxnId="{C37EC727-0C35-4428-B1E4-7205939DF166}">
      <dgm:prSet/>
      <dgm:spPr/>
      <dgm:t>
        <a:bodyPr/>
        <a:lstStyle/>
        <a:p>
          <a:endParaRPr lang="zh-CN" altLang="en-US"/>
        </a:p>
      </dgm:t>
    </dgm:pt>
    <dgm:pt modelId="{4F5C5D36-9D48-4E06-9098-D53796990878}" type="pres">
      <dgm:prSet presAssocID="{6423C898-61A5-4F0D-8A60-B6D4261DBEAB}" presName="Name0" presStyleCnt="0">
        <dgm:presLayoutVars>
          <dgm:dir/>
          <dgm:animLvl val="lvl"/>
          <dgm:resizeHandles val="exact"/>
        </dgm:presLayoutVars>
      </dgm:prSet>
      <dgm:spPr/>
    </dgm:pt>
    <dgm:pt modelId="{A7B088D0-05BB-4601-B755-314319952B83}" type="pres">
      <dgm:prSet presAssocID="{F5BFE0B4-2D47-4DBF-955C-558B2EF96F45}" presName="Name8" presStyleCnt="0"/>
      <dgm:spPr/>
    </dgm:pt>
    <dgm:pt modelId="{AC42736C-1462-400F-BE97-719715C475E1}" type="pres">
      <dgm:prSet presAssocID="{F5BFE0B4-2D47-4DBF-955C-558B2EF96F45}" presName="level" presStyleLbl="node1" presStyleIdx="0" presStyleCnt="3" custLinFactNeighborX="2007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ABE82A7-41CA-407D-8337-3D4C3AB67C39}" type="pres">
      <dgm:prSet presAssocID="{F5BFE0B4-2D47-4DBF-955C-558B2EF96F4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92CA3DF-65B9-4EDE-89D3-C8B95995C73E}" type="pres">
      <dgm:prSet presAssocID="{EF19AE90-BBB5-4C0D-B209-2B77B3A487DC}" presName="Name8" presStyleCnt="0"/>
      <dgm:spPr/>
    </dgm:pt>
    <dgm:pt modelId="{C700A19A-DA0C-4E6B-A5B7-89578C29DD6D}" type="pres">
      <dgm:prSet presAssocID="{EF19AE90-BBB5-4C0D-B209-2B77B3A487DC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1AD4773-9847-4537-8400-1445B11F1443}" type="pres">
      <dgm:prSet presAssocID="{EF19AE90-BBB5-4C0D-B209-2B77B3A487D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25A05BD-85EC-4F33-84DF-D79CDC7B5900}" type="pres">
      <dgm:prSet presAssocID="{7C3FB315-4B58-4C61-8941-64CA4F4ECD9B}" presName="Name8" presStyleCnt="0"/>
      <dgm:spPr/>
    </dgm:pt>
    <dgm:pt modelId="{F2F681F8-1143-451E-8561-81A6472EACA4}" type="pres">
      <dgm:prSet presAssocID="{7C3FB315-4B58-4C61-8941-64CA4F4ECD9B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D283C84-C0FC-4F9C-ACB1-A8AB4D5869A7}" type="pres">
      <dgm:prSet presAssocID="{7C3FB315-4B58-4C61-8941-64CA4F4ECD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37EC727-0C35-4428-B1E4-7205939DF166}" srcId="{6423C898-61A5-4F0D-8A60-B6D4261DBEAB}" destId="{7C3FB315-4B58-4C61-8941-64CA4F4ECD9B}" srcOrd="2" destOrd="0" parTransId="{BA7B560A-1160-42CD-A4D7-2A85D51DAD7D}" sibTransId="{00B84EBF-3D02-46BF-BB6C-9A47AF726819}"/>
    <dgm:cxn modelId="{11E0469C-5A44-4FEF-840A-7004D09D67D7}" type="presOf" srcId="{7C3FB315-4B58-4C61-8941-64CA4F4ECD9B}" destId="{F2F681F8-1143-451E-8561-81A6472EACA4}" srcOrd="0" destOrd="0" presId="urn:microsoft.com/office/officeart/2005/8/layout/pyramid1"/>
    <dgm:cxn modelId="{2DEC2558-8BE8-4E12-9EB5-5E9E77D23216}" srcId="{6423C898-61A5-4F0D-8A60-B6D4261DBEAB}" destId="{F5BFE0B4-2D47-4DBF-955C-558B2EF96F45}" srcOrd="0" destOrd="0" parTransId="{8A340B2B-245A-4338-8A04-85782357D0D0}" sibTransId="{B233EDD3-0D98-4C50-9924-ED3339CC0B64}"/>
    <dgm:cxn modelId="{03975C54-91FD-464F-8232-7F24938CC8B5}" type="presOf" srcId="{6423C898-61A5-4F0D-8A60-B6D4261DBEAB}" destId="{4F5C5D36-9D48-4E06-9098-D53796990878}" srcOrd="0" destOrd="0" presId="urn:microsoft.com/office/officeart/2005/8/layout/pyramid1"/>
    <dgm:cxn modelId="{AE8A98AB-95F1-4E50-B219-B19D72DC402B}" type="presOf" srcId="{F5BFE0B4-2D47-4DBF-955C-558B2EF96F45}" destId="{AC42736C-1462-400F-BE97-719715C475E1}" srcOrd="0" destOrd="0" presId="urn:microsoft.com/office/officeart/2005/8/layout/pyramid1"/>
    <dgm:cxn modelId="{4F4E3B5B-1727-4BE9-887E-5AD6521B2442}" srcId="{6423C898-61A5-4F0D-8A60-B6D4261DBEAB}" destId="{EF19AE90-BBB5-4C0D-B209-2B77B3A487DC}" srcOrd="1" destOrd="0" parTransId="{589D0A36-3CCA-457F-9B26-F25AD21EE0A8}" sibTransId="{C22BA417-ECB6-48FA-AD9F-C3409AE46EAD}"/>
    <dgm:cxn modelId="{5015F792-48B7-4B64-B7B2-DA1D022C66A7}" type="presOf" srcId="{EF19AE90-BBB5-4C0D-B209-2B77B3A487DC}" destId="{C700A19A-DA0C-4E6B-A5B7-89578C29DD6D}" srcOrd="0" destOrd="0" presId="urn:microsoft.com/office/officeart/2005/8/layout/pyramid1"/>
    <dgm:cxn modelId="{6CD74197-D101-4161-ACBE-EACBF8F9B9C0}" type="presOf" srcId="{EF19AE90-BBB5-4C0D-B209-2B77B3A487DC}" destId="{91AD4773-9847-4537-8400-1445B11F1443}" srcOrd="1" destOrd="0" presId="urn:microsoft.com/office/officeart/2005/8/layout/pyramid1"/>
    <dgm:cxn modelId="{0BD6B51E-7B7A-4986-9B04-0548FD01484B}" type="presOf" srcId="{F5BFE0B4-2D47-4DBF-955C-558B2EF96F45}" destId="{FABE82A7-41CA-407D-8337-3D4C3AB67C39}" srcOrd="1" destOrd="0" presId="urn:microsoft.com/office/officeart/2005/8/layout/pyramid1"/>
    <dgm:cxn modelId="{853AC6B7-A05C-4858-8B56-DA289826DE13}" type="presOf" srcId="{7C3FB315-4B58-4C61-8941-64CA4F4ECD9B}" destId="{FD283C84-C0FC-4F9C-ACB1-A8AB4D5869A7}" srcOrd="1" destOrd="0" presId="urn:microsoft.com/office/officeart/2005/8/layout/pyramid1"/>
    <dgm:cxn modelId="{998827F5-05B9-4548-BEA8-B9FAB2B3F3E6}" type="presParOf" srcId="{4F5C5D36-9D48-4E06-9098-D53796990878}" destId="{A7B088D0-05BB-4601-B755-314319952B83}" srcOrd="0" destOrd="0" presId="urn:microsoft.com/office/officeart/2005/8/layout/pyramid1"/>
    <dgm:cxn modelId="{C10B3368-3275-4CA3-8689-DE12556F674F}" type="presParOf" srcId="{A7B088D0-05BB-4601-B755-314319952B83}" destId="{AC42736C-1462-400F-BE97-719715C475E1}" srcOrd="0" destOrd="0" presId="urn:microsoft.com/office/officeart/2005/8/layout/pyramid1"/>
    <dgm:cxn modelId="{77499346-E7B2-4F09-8FB2-EF64D646057B}" type="presParOf" srcId="{A7B088D0-05BB-4601-B755-314319952B83}" destId="{FABE82A7-41CA-407D-8337-3D4C3AB67C39}" srcOrd="1" destOrd="0" presId="urn:microsoft.com/office/officeart/2005/8/layout/pyramid1"/>
    <dgm:cxn modelId="{B23C1B9C-4924-48A5-961E-BBEBD258130C}" type="presParOf" srcId="{4F5C5D36-9D48-4E06-9098-D53796990878}" destId="{892CA3DF-65B9-4EDE-89D3-C8B95995C73E}" srcOrd="1" destOrd="0" presId="urn:microsoft.com/office/officeart/2005/8/layout/pyramid1"/>
    <dgm:cxn modelId="{8D5DFE49-ED6E-4BD4-9520-F8B3A7B69BC3}" type="presParOf" srcId="{892CA3DF-65B9-4EDE-89D3-C8B95995C73E}" destId="{C700A19A-DA0C-4E6B-A5B7-89578C29DD6D}" srcOrd="0" destOrd="0" presId="urn:microsoft.com/office/officeart/2005/8/layout/pyramid1"/>
    <dgm:cxn modelId="{130BED5D-5652-470B-88B7-0AB17953D566}" type="presParOf" srcId="{892CA3DF-65B9-4EDE-89D3-C8B95995C73E}" destId="{91AD4773-9847-4537-8400-1445B11F1443}" srcOrd="1" destOrd="0" presId="urn:microsoft.com/office/officeart/2005/8/layout/pyramid1"/>
    <dgm:cxn modelId="{CF5DB922-80B9-4D66-A7F4-42F3EB724D10}" type="presParOf" srcId="{4F5C5D36-9D48-4E06-9098-D53796990878}" destId="{D25A05BD-85EC-4F33-84DF-D79CDC7B5900}" srcOrd="2" destOrd="0" presId="urn:microsoft.com/office/officeart/2005/8/layout/pyramid1"/>
    <dgm:cxn modelId="{F340476C-8FFB-4973-8FCA-B5D10F15132E}" type="presParOf" srcId="{D25A05BD-85EC-4F33-84DF-D79CDC7B5900}" destId="{F2F681F8-1143-451E-8561-81A6472EACA4}" srcOrd="0" destOrd="0" presId="urn:microsoft.com/office/officeart/2005/8/layout/pyramid1"/>
    <dgm:cxn modelId="{FC036787-29C4-4183-9D61-935D86D6B472}" type="presParOf" srcId="{D25A05BD-85EC-4F33-84DF-D79CDC7B5900}" destId="{FD283C84-C0FC-4F9C-ACB1-A8AB4D5869A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84C771-8291-4CDF-BBCA-21DF72CDC793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B1C8B2A6-C23D-45C1-9E19-F11C53025BE8}">
      <dgm:prSet phldrT="[文本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>
            <a:lnSpc>
              <a:spcPts val="1300"/>
            </a:lnSpc>
          </a:pPr>
          <a:r>
            <a:rPr lang="zh-CN" altLang="en-US" sz="2400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产业深度转型</a:t>
          </a:r>
          <a:endParaRPr lang="en-US" altLang="zh-CN" sz="2400" b="1" dirty="0" smtClean="0">
            <a:solidFill>
              <a:srgbClr val="FFFF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zh-CN" altLang="en-US" sz="2400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升级</a:t>
          </a:r>
          <a:endParaRPr lang="zh-CN" altLang="en-US" sz="2400" b="1" dirty="0">
            <a:solidFill>
              <a:srgbClr val="FFFF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741B019-A97B-4055-9178-FB6FF6EC5A69}" type="parTrans" cxnId="{26B36140-92B8-4625-B052-C7A61C7256CF}">
      <dgm:prSet/>
      <dgm:spPr/>
      <dgm:t>
        <a:bodyPr/>
        <a:lstStyle/>
        <a:p>
          <a:endParaRPr lang="zh-CN" altLang="en-US"/>
        </a:p>
      </dgm:t>
    </dgm:pt>
    <dgm:pt modelId="{7E4BA8C3-7C47-4D91-B903-BEB1BD370DD4}" type="sibTrans" cxnId="{26B36140-92B8-4625-B052-C7A61C7256CF}">
      <dgm:prSet/>
      <dgm:spPr/>
      <dgm:t>
        <a:bodyPr/>
        <a:lstStyle/>
        <a:p>
          <a:endParaRPr lang="zh-CN" altLang="en-US"/>
        </a:p>
      </dgm:t>
    </dgm:pt>
    <dgm:pt modelId="{E36C6C68-BC05-426C-880B-18837AA99DB5}">
      <dgm:prSet phldrT="[文本]" custT="1"/>
      <dgm:spPr>
        <a:solidFill>
          <a:srgbClr val="C00000"/>
        </a:solidFill>
      </dgm:spPr>
      <dgm:t>
        <a:bodyPr/>
        <a:lstStyle/>
        <a:p>
          <a:pPr>
            <a:lnSpc>
              <a:spcPts val="2200"/>
            </a:lnSpc>
          </a:pPr>
          <a:r>
            <a:rPr lang="zh-CN" altLang="en-US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生产要素</a:t>
          </a:r>
          <a:endParaRPr lang="en-US" altLang="zh-CN" sz="2000" b="1" dirty="0" smtClean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ts val="2200"/>
            </a:lnSpc>
          </a:pPr>
          <a:r>
            <a:rPr lang="zh-CN" altLang="en-US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创新性配置</a:t>
          </a:r>
          <a:endParaRPr lang="zh-CN" altLang="en-US" sz="2000" b="1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1071389-236B-4D01-BDF2-1869175AA3A3}" type="parTrans" cxnId="{1F9A28C1-E2CA-44EE-9DAC-00B9C9B1A4BE}">
      <dgm:prSet/>
      <dgm:spPr/>
      <dgm:t>
        <a:bodyPr/>
        <a:lstStyle/>
        <a:p>
          <a:endParaRPr lang="zh-CN" altLang="en-US"/>
        </a:p>
      </dgm:t>
    </dgm:pt>
    <dgm:pt modelId="{63EE6F68-8123-41D3-9732-269EFAC2340B}" type="sibTrans" cxnId="{1F9A28C1-E2CA-44EE-9DAC-00B9C9B1A4BE}">
      <dgm:prSet/>
      <dgm:spPr/>
      <dgm:t>
        <a:bodyPr/>
        <a:lstStyle/>
        <a:p>
          <a:endParaRPr lang="zh-CN" altLang="en-US"/>
        </a:p>
      </dgm:t>
    </dgm:pt>
    <dgm:pt modelId="{35F27860-6AB7-40E0-BF76-6B911628CA65}">
      <dgm:prSet phldrT="[文本]" custT="1"/>
      <dgm:spPr/>
      <dgm:t>
        <a:bodyPr/>
        <a:lstStyle/>
        <a:p>
          <a:pPr>
            <a:lnSpc>
              <a:spcPts val="1000"/>
            </a:lnSpc>
          </a:pPr>
          <a:r>
            <a:rPr lang="zh-CN" altLang="en-US" sz="16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技术</a:t>
          </a:r>
          <a:endParaRPr lang="en-US" altLang="zh-CN" sz="1600" b="1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ts val="1000"/>
            </a:lnSpc>
          </a:pPr>
          <a:r>
            <a:rPr lang="zh-CN" altLang="en-US" sz="16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革命性</a:t>
          </a:r>
          <a:endParaRPr lang="en-US" altLang="zh-CN" sz="1600" b="1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ts val="700"/>
            </a:lnSpc>
          </a:pPr>
          <a:r>
            <a:rPr lang="zh-CN" altLang="en-US" sz="1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突破</a:t>
          </a:r>
          <a:endParaRPr lang="zh-CN" altLang="en-US" sz="18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BABD066-5A07-4420-A3C3-54B1DBDEE46A}" type="parTrans" cxnId="{C585A7B3-AF59-468A-839A-4E62653D08BE}">
      <dgm:prSet/>
      <dgm:spPr/>
      <dgm:t>
        <a:bodyPr/>
        <a:lstStyle/>
        <a:p>
          <a:endParaRPr lang="zh-CN" altLang="en-US"/>
        </a:p>
      </dgm:t>
    </dgm:pt>
    <dgm:pt modelId="{1A742D27-451A-491C-BDA7-9D5996711726}" type="sibTrans" cxnId="{C585A7B3-AF59-468A-839A-4E62653D08BE}">
      <dgm:prSet/>
      <dgm:spPr/>
      <dgm:t>
        <a:bodyPr/>
        <a:lstStyle/>
        <a:p>
          <a:endParaRPr lang="zh-CN" altLang="en-US"/>
        </a:p>
      </dgm:t>
    </dgm:pt>
    <dgm:pt modelId="{594A8ECA-6CDE-41DD-AC51-56D426F73E2E}" type="pres">
      <dgm:prSet presAssocID="{D084C771-8291-4CDF-BBCA-21DF72CDC793}" presName="Name0" presStyleCnt="0">
        <dgm:presLayoutVars>
          <dgm:dir/>
          <dgm:animLvl val="lvl"/>
          <dgm:resizeHandles val="exact"/>
        </dgm:presLayoutVars>
      </dgm:prSet>
      <dgm:spPr/>
    </dgm:pt>
    <dgm:pt modelId="{D29956DB-0CAF-4C87-9256-E8FD251BA33B}" type="pres">
      <dgm:prSet presAssocID="{B1C8B2A6-C23D-45C1-9E19-F11C53025BE8}" presName="Name8" presStyleCnt="0"/>
      <dgm:spPr/>
    </dgm:pt>
    <dgm:pt modelId="{9F906F93-FB82-43F3-99DB-7A84863ACB58}" type="pres">
      <dgm:prSet presAssocID="{B1C8B2A6-C23D-45C1-9E19-F11C53025BE8}" presName="level" presStyleLbl="node1" presStyleIdx="0" presStyleCnt="3" custLinFactNeighborX="-753" custLinFactNeighborY="-149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80EAC9D-9805-40BB-940C-AA5255CC9CBF}" type="pres">
      <dgm:prSet presAssocID="{B1C8B2A6-C23D-45C1-9E19-F11C53025BE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8768DD6-A6C3-45F1-9E2E-99646EAADB50}" type="pres">
      <dgm:prSet presAssocID="{E36C6C68-BC05-426C-880B-18837AA99DB5}" presName="Name8" presStyleCnt="0"/>
      <dgm:spPr/>
    </dgm:pt>
    <dgm:pt modelId="{4A8B3C97-50D0-4BFC-AC04-5C161C9363ED}" type="pres">
      <dgm:prSet presAssocID="{E36C6C68-BC05-426C-880B-18837AA99DB5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1E2A332-A8DC-4664-8C1E-A57E22F80FA7}" type="pres">
      <dgm:prSet presAssocID="{E36C6C68-BC05-426C-880B-18837AA99DB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5FB678-5957-42D1-9981-AD26CFE3BC7D}" type="pres">
      <dgm:prSet presAssocID="{35F27860-6AB7-40E0-BF76-6B911628CA65}" presName="Name8" presStyleCnt="0"/>
      <dgm:spPr/>
    </dgm:pt>
    <dgm:pt modelId="{3966E571-905F-4BB2-A0F3-CBBD1B912FF9}" type="pres">
      <dgm:prSet presAssocID="{35F27860-6AB7-40E0-BF76-6B911628CA65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E8B0C8-8DA2-4441-9BB0-172006B86C88}" type="pres">
      <dgm:prSet presAssocID="{35F27860-6AB7-40E0-BF76-6B911628CA6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6B36140-92B8-4625-B052-C7A61C7256CF}" srcId="{D084C771-8291-4CDF-BBCA-21DF72CDC793}" destId="{B1C8B2A6-C23D-45C1-9E19-F11C53025BE8}" srcOrd="0" destOrd="0" parTransId="{8741B019-A97B-4055-9178-FB6FF6EC5A69}" sibTransId="{7E4BA8C3-7C47-4D91-B903-BEB1BD370DD4}"/>
    <dgm:cxn modelId="{3ED61E55-77FD-4B1C-BDD6-6E0969058B3C}" type="presOf" srcId="{35F27860-6AB7-40E0-BF76-6B911628CA65}" destId="{3966E571-905F-4BB2-A0F3-CBBD1B912FF9}" srcOrd="0" destOrd="0" presId="urn:microsoft.com/office/officeart/2005/8/layout/pyramid3"/>
    <dgm:cxn modelId="{7E3CDBD0-5081-4E20-B235-0A140C9E8F17}" type="presOf" srcId="{35F27860-6AB7-40E0-BF76-6B911628CA65}" destId="{04E8B0C8-8DA2-4441-9BB0-172006B86C88}" srcOrd="1" destOrd="0" presId="urn:microsoft.com/office/officeart/2005/8/layout/pyramid3"/>
    <dgm:cxn modelId="{3604C4EC-5C8B-4FB4-936A-F6FE52BB83F9}" type="presOf" srcId="{D084C771-8291-4CDF-BBCA-21DF72CDC793}" destId="{594A8ECA-6CDE-41DD-AC51-56D426F73E2E}" srcOrd="0" destOrd="0" presId="urn:microsoft.com/office/officeart/2005/8/layout/pyramid3"/>
    <dgm:cxn modelId="{BA794AA7-23CB-4803-893D-C97879683E44}" type="presOf" srcId="{E36C6C68-BC05-426C-880B-18837AA99DB5}" destId="{4A8B3C97-50D0-4BFC-AC04-5C161C9363ED}" srcOrd="0" destOrd="0" presId="urn:microsoft.com/office/officeart/2005/8/layout/pyramid3"/>
    <dgm:cxn modelId="{7E5A9A30-B583-4343-BB56-203C19522D90}" type="presOf" srcId="{B1C8B2A6-C23D-45C1-9E19-F11C53025BE8}" destId="{C80EAC9D-9805-40BB-940C-AA5255CC9CBF}" srcOrd="1" destOrd="0" presId="urn:microsoft.com/office/officeart/2005/8/layout/pyramid3"/>
    <dgm:cxn modelId="{07F055DB-6F8C-4DE4-A9F8-B51EEA44005B}" type="presOf" srcId="{E36C6C68-BC05-426C-880B-18837AA99DB5}" destId="{61E2A332-A8DC-4664-8C1E-A57E22F80FA7}" srcOrd="1" destOrd="0" presId="urn:microsoft.com/office/officeart/2005/8/layout/pyramid3"/>
    <dgm:cxn modelId="{B9403C80-C8E6-44BE-8969-5E27EC955D2E}" type="presOf" srcId="{B1C8B2A6-C23D-45C1-9E19-F11C53025BE8}" destId="{9F906F93-FB82-43F3-99DB-7A84863ACB58}" srcOrd="0" destOrd="0" presId="urn:microsoft.com/office/officeart/2005/8/layout/pyramid3"/>
    <dgm:cxn modelId="{C585A7B3-AF59-468A-839A-4E62653D08BE}" srcId="{D084C771-8291-4CDF-BBCA-21DF72CDC793}" destId="{35F27860-6AB7-40E0-BF76-6B911628CA65}" srcOrd="2" destOrd="0" parTransId="{5BABD066-5A07-4420-A3C3-54B1DBDEE46A}" sibTransId="{1A742D27-451A-491C-BDA7-9D5996711726}"/>
    <dgm:cxn modelId="{1F9A28C1-E2CA-44EE-9DAC-00B9C9B1A4BE}" srcId="{D084C771-8291-4CDF-BBCA-21DF72CDC793}" destId="{E36C6C68-BC05-426C-880B-18837AA99DB5}" srcOrd="1" destOrd="0" parTransId="{91071389-236B-4D01-BDF2-1869175AA3A3}" sibTransId="{63EE6F68-8123-41D3-9732-269EFAC2340B}"/>
    <dgm:cxn modelId="{D5FC45CA-7D46-4211-85D1-1054AF2A3EE0}" type="presParOf" srcId="{594A8ECA-6CDE-41DD-AC51-56D426F73E2E}" destId="{D29956DB-0CAF-4C87-9256-E8FD251BA33B}" srcOrd="0" destOrd="0" presId="urn:microsoft.com/office/officeart/2005/8/layout/pyramid3"/>
    <dgm:cxn modelId="{B0DB6D8C-5C7C-441C-BE9B-2A81E771E191}" type="presParOf" srcId="{D29956DB-0CAF-4C87-9256-E8FD251BA33B}" destId="{9F906F93-FB82-43F3-99DB-7A84863ACB58}" srcOrd="0" destOrd="0" presId="urn:microsoft.com/office/officeart/2005/8/layout/pyramid3"/>
    <dgm:cxn modelId="{29DE5846-5FE5-4E38-B78F-83B28BE44AD8}" type="presParOf" srcId="{D29956DB-0CAF-4C87-9256-E8FD251BA33B}" destId="{C80EAC9D-9805-40BB-940C-AA5255CC9CBF}" srcOrd="1" destOrd="0" presId="urn:microsoft.com/office/officeart/2005/8/layout/pyramid3"/>
    <dgm:cxn modelId="{5AC27607-962B-4ADA-B665-0F9930977A15}" type="presParOf" srcId="{594A8ECA-6CDE-41DD-AC51-56D426F73E2E}" destId="{A8768DD6-A6C3-45F1-9E2E-99646EAADB50}" srcOrd="1" destOrd="0" presId="urn:microsoft.com/office/officeart/2005/8/layout/pyramid3"/>
    <dgm:cxn modelId="{042992C3-2C4E-4B68-9ACC-99185E86D295}" type="presParOf" srcId="{A8768DD6-A6C3-45F1-9E2E-99646EAADB50}" destId="{4A8B3C97-50D0-4BFC-AC04-5C161C9363ED}" srcOrd="0" destOrd="0" presId="urn:microsoft.com/office/officeart/2005/8/layout/pyramid3"/>
    <dgm:cxn modelId="{6F04B7B7-D9A2-40FD-82E8-4A97E3A4E370}" type="presParOf" srcId="{A8768DD6-A6C3-45F1-9E2E-99646EAADB50}" destId="{61E2A332-A8DC-4664-8C1E-A57E22F80FA7}" srcOrd="1" destOrd="0" presId="urn:microsoft.com/office/officeart/2005/8/layout/pyramid3"/>
    <dgm:cxn modelId="{A0F572D9-13C9-412A-A6FF-90548D2B8A6C}" type="presParOf" srcId="{594A8ECA-6CDE-41DD-AC51-56D426F73E2E}" destId="{CA5FB678-5957-42D1-9981-AD26CFE3BC7D}" srcOrd="2" destOrd="0" presId="urn:microsoft.com/office/officeart/2005/8/layout/pyramid3"/>
    <dgm:cxn modelId="{45056877-D386-45B3-94CA-D6A5498428EF}" type="presParOf" srcId="{CA5FB678-5957-42D1-9981-AD26CFE3BC7D}" destId="{3966E571-905F-4BB2-A0F3-CBBD1B912FF9}" srcOrd="0" destOrd="0" presId="urn:microsoft.com/office/officeart/2005/8/layout/pyramid3"/>
    <dgm:cxn modelId="{0659672E-5386-435F-8E1A-779BBFEB8E6B}" type="presParOf" srcId="{CA5FB678-5957-42D1-9981-AD26CFE3BC7D}" destId="{04E8B0C8-8DA2-4441-9BB0-172006B86C88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2B8B0C-C074-4A23-8D52-5B2F314BE42B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79A173F-D2CF-4875-83A5-FE19E8670D6A}">
      <dgm:prSet phldrT="[文本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zh-CN" altLang="en-US" sz="24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高科技</a:t>
          </a:r>
          <a:endParaRPr lang="zh-CN" altLang="en-US" sz="24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E37A93B-BADE-4606-87B1-AC0983336ADD}" type="parTrans" cxnId="{DB8C27DB-4090-4729-8DB1-E16A68D3C36B}">
      <dgm:prSet/>
      <dgm:spPr/>
      <dgm:t>
        <a:bodyPr/>
        <a:lstStyle/>
        <a:p>
          <a:endParaRPr lang="zh-CN" altLang="en-US"/>
        </a:p>
      </dgm:t>
    </dgm:pt>
    <dgm:pt modelId="{E9979D7A-78D7-436C-92B7-B54DA28FF9DB}" type="sibTrans" cxnId="{DB8C27DB-4090-4729-8DB1-E16A68D3C36B}">
      <dgm:prSet/>
      <dgm:spPr/>
      <dgm:t>
        <a:bodyPr/>
        <a:lstStyle/>
        <a:p>
          <a:endParaRPr lang="zh-CN" altLang="en-US"/>
        </a:p>
      </dgm:t>
    </dgm:pt>
    <dgm:pt modelId="{E3AFDF9D-24CB-474F-B9A0-7F468002CE16}">
      <dgm:prSet phldrT="[文本]" custT="1"/>
      <dgm:spPr/>
      <dgm:t>
        <a:bodyPr/>
        <a:lstStyle/>
        <a:p>
          <a:r>
            <a:rPr lang="zh-CN" altLang="en-US" sz="24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高质量</a:t>
          </a:r>
          <a:endParaRPr lang="zh-CN" altLang="en-US" sz="24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A9DFCB8-1188-4759-AFB9-F06BA5F630FF}" type="parTrans" cxnId="{45A75DC2-F13B-4004-8490-B6FDA16EDD10}">
      <dgm:prSet/>
      <dgm:spPr/>
      <dgm:t>
        <a:bodyPr/>
        <a:lstStyle/>
        <a:p>
          <a:endParaRPr lang="zh-CN" altLang="en-US"/>
        </a:p>
      </dgm:t>
    </dgm:pt>
    <dgm:pt modelId="{6F85C3A0-10E2-43C2-87A6-00200FEDD1DF}" type="sibTrans" cxnId="{45A75DC2-F13B-4004-8490-B6FDA16EDD10}">
      <dgm:prSet/>
      <dgm:spPr/>
      <dgm:t>
        <a:bodyPr/>
        <a:lstStyle/>
        <a:p>
          <a:endParaRPr lang="zh-CN" altLang="en-US"/>
        </a:p>
      </dgm:t>
    </dgm:pt>
    <dgm:pt modelId="{6A1C0747-DCAD-4A4E-B908-C2D33F317D82}">
      <dgm:prSet phldrT="[文本]" custT="1"/>
      <dgm:spPr>
        <a:solidFill>
          <a:srgbClr val="C00000"/>
        </a:solidFill>
      </dgm:spPr>
      <dgm:t>
        <a:bodyPr/>
        <a:lstStyle/>
        <a:p>
          <a:r>
            <a:rPr lang="zh-CN" altLang="en-US" sz="24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高效能</a:t>
          </a:r>
          <a:endParaRPr lang="zh-CN" altLang="en-US" sz="24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ACF286F-5E95-4515-A861-E8CD71998DEF}" type="parTrans" cxnId="{A306068E-BEE4-455E-9927-77C639592FFF}">
      <dgm:prSet/>
      <dgm:spPr/>
      <dgm:t>
        <a:bodyPr/>
        <a:lstStyle/>
        <a:p>
          <a:endParaRPr lang="zh-CN" altLang="en-US"/>
        </a:p>
      </dgm:t>
    </dgm:pt>
    <dgm:pt modelId="{7C8906B8-7DBB-470E-93F5-C187712EF27E}" type="sibTrans" cxnId="{A306068E-BEE4-455E-9927-77C639592FFF}">
      <dgm:prSet/>
      <dgm:spPr/>
      <dgm:t>
        <a:bodyPr/>
        <a:lstStyle/>
        <a:p>
          <a:endParaRPr lang="zh-CN" altLang="en-US"/>
        </a:p>
      </dgm:t>
    </dgm:pt>
    <dgm:pt modelId="{8EBCFBA2-1C22-4D29-9523-2F89EEC3232F}" type="pres">
      <dgm:prSet presAssocID="{482B8B0C-C074-4A23-8D52-5B2F314BE4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9084721-EC1D-4589-917E-EB7FE44991BC}" type="pres">
      <dgm:prSet presAssocID="{279A173F-D2CF-4875-83A5-FE19E8670D6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43FEA02-E23C-4D59-99A9-1D724B63404F}" type="pres">
      <dgm:prSet presAssocID="{E9979D7A-78D7-436C-92B7-B54DA28FF9DB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5C955486-A5C0-4CCE-8B18-A85A74064627}" type="pres">
      <dgm:prSet presAssocID="{E9979D7A-78D7-436C-92B7-B54DA28FF9DB}" presName="connectorText" presStyleLbl="sibTrans2D1" presStyleIdx="0" presStyleCnt="3"/>
      <dgm:spPr/>
      <dgm:t>
        <a:bodyPr/>
        <a:lstStyle/>
        <a:p>
          <a:endParaRPr lang="zh-CN" altLang="en-US"/>
        </a:p>
      </dgm:t>
    </dgm:pt>
    <dgm:pt modelId="{91024BCF-2DAE-40D2-B3A3-36559310CFC1}" type="pres">
      <dgm:prSet presAssocID="{E3AFDF9D-24CB-474F-B9A0-7F468002CE1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79C5950-A02A-49C6-B49F-62386A11EAA6}" type="pres">
      <dgm:prSet presAssocID="{6F85C3A0-10E2-43C2-87A6-00200FEDD1DF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FD9B85EA-D62F-4797-9BB5-3F1CC987FFF8}" type="pres">
      <dgm:prSet presAssocID="{6F85C3A0-10E2-43C2-87A6-00200FEDD1DF}" presName="connectorText" presStyleLbl="sibTrans2D1" presStyleIdx="1" presStyleCnt="3"/>
      <dgm:spPr/>
      <dgm:t>
        <a:bodyPr/>
        <a:lstStyle/>
        <a:p>
          <a:endParaRPr lang="zh-CN" altLang="en-US"/>
        </a:p>
      </dgm:t>
    </dgm:pt>
    <dgm:pt modelId="{ACB766EC-E14D-4A4C-9666-079075229A17}" type="pres">
      <dgm:prSet presAssocID="{6A1C0747-DCAD-4A4E-B908-C2D33F317D8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5E2A25D-76D3-4372-A400-D49EBB715BDA}" type="pres">
      <dgm:prSet presAssocID="{7C8906B8-7DBB-470E-93F5-C187712EF27E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0EEF9CE2-6F4E-4308-A9D8-4D8E8BD18365}" type="pres">
      <dgm:prSet presAssocID="{7C8906B8-7DBB-470E-93F5-C187712EF27E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33FEC5AF-5B73-423F-80BB-78C69BA994B2}" type="presOf" srcId="{E9979D7A-78D7-436C-92B7-B54DA28FF9DB}" destId="{443FEA02-E23C-4D59-99A9-1D724B63404F}" srcOrd="0" destOrd="0" presId="urn:microsoft.com/office/officeart/2005/8/layout/cycle7"/>
    <dgm:cxn modelId="{7D2EBBCC-25C3-4C68-94DA-E2E2AD669C5D}" type="presOf" srcId="{482B8B0C-C074-4A23-8D52-5B2F314BE42B}" destId="{8EBCFBA2-1C22-4D29-9523-2F89EEC3232F}" srcOrd="0" destOrd="0" presId="urn:microsoft.com/office/officeart/2005/8/layout/cycle7"/>
    <dgm:cxn modelId="{4D7C6545-6DC5-4660-9CB4-9A9EE17DE2BB}" type="presOf" srcId="{E9979D7A-78D7-436C-92B7-B54DA28FF9DB}" destId="{5C955486-A5C0-4CCE-8B18-A85A74064627}" srcOrd="1" destOrd="0" presId="urn:microsoft.com/office/officeart/2005/8/layout/cycle7"/>
    <dgm:cxn modelId="{15AA9F72-D964-4CD0-A734-1EE90EB9B0BD}" type="presOf" srcId="{6A1C0747-DCAD-4A4E-B908-C2D33F317D82}" destId="{ACB766EC-E14D-4A4C-9666-079075229A17}" srcOrd="0" destOrd="0" presId="urn:microsoft.com/office/officeart/2005/8/layout/cycle7"/>
    <dgm:cxn modelId="{A306068E-BEE4-455E-9927-77C639592FFF}" srcId="{482B8B0C-C074-4A23-8D52-5B2F314BE42B}" destId="{6A1C0747-DCAD-4A4E-B908-C2D33F317D82}" srcOrd="2" destOrd="0" parTransId="{0ACF286F-5E95-4515-A861-E8CD71998DEF}" sibTransId="{7C8906B8-7DBB-470E-93F5-C187712EF27E}"/>
    <dgm:cxn modelId="{E1B85558-D8B6-40CC-A45E-23B4B11956C2}" type="presOf" srcId="{6F85C3A0-10E2-43C2-87A6-00200FEDD1DF}" destId="{879C5950-A02A-49C6-B49F-62386A11EAA6}" srcOrd="0" destOrd="0" presId="urn:microsoft.com/office/officeart/2005/8/layout/cycle7"/>
    <dgm:cxn modelId="{C63B8933-C035-4DF5-BD0B-B51F945F4A83}" type="presOf" srcId="{7C8906B8-7DBB-470E-93F5-C187712EF27E}" destId="{0EEF9CE2-6F4E-4308-A9D8-4D8E8BD18365}" srcOrd="1" destOrd="0" presId="urn:microsoft.com/office/officeart/2005/8/layout/cycle7"/>
    <dgm:cxn modelId="{39CAD02A-D07F-49E1-8BB8-20A0FC74A630}" type="presOf" srcId="{7C8906B8-7DBB-470E-93F5-C187712EF27E}" destId="{35E2A25D-76D3-4372-A400-D49EBB715BDA}" srcOrd="0" destOrd="0" presId="urn:microsoft.com/office/officeart/2005/8/layout/cycle7"/>
    <dgm:cxn modelId="{DB8C27DB-4090-4729-8DB1-E16A68D3C36B}" srcId="{482B8B0C-C074-4A23-8D52-5B2F314BE42B}" destId="{279A173F-D2CF-4875-83A5-FE19E8670D6A}" srcOrd="0" destOrd="0" parTransId="{3E37A93B-BADE-4606-87B1-AC0983336ADD}" sibTransId="{E9979D7A-78D7-436C-92B7-B54DA28FF9DB}"/>
    <dgm:cxn modelId="{47D262D1-3AB7-479A-A79E-DDE49D3C2776}" type="presOf" srcId="{E3AFDF9D-24CB-474F-B9A0-7F468002CE16}" destId="{91024BCF-2DAE-40D2-B3A3-36559310CFC1}" srcOrd="0" destOrd="0" presId="urn:microsoft.com/office/officeart/2005/8/layout/cycle7"/>
    <dgm:cxn modelId="{4EE9A404-10B4-43E1-9225-41768F1D9EA0}" type="presOf" srcId="{279A173F-D2CF-4875-83A5-FE19E8670D6A}" destId="{09084721-EC1D-4589-917E-EB7FE44991BC}" srcOrd="0" destOrd="0" presId="urn:microsoft.com/office/officeart/2005/8/layout/cycle7"/>
    <dgm:cxn modelId="{BC40CCB5-5A05-4B4C-8D55-9EFCAA794E80}" type="presOf" srcId="{6F85C3A0-10E2-43C2-87A6-00200FEDD1DF}" destId="{FD9B85EA-D62F-4797-9BB5-3F1CC987FFF8}" srcOrd="1" destOrd="0" presId="urn:microsoft.com/office/officeart/2005/8/layout/cycle7"/>
    <dgm:cxn modelId="{45A75DC2-F13B-4004-8490-B6FDA16EDD10}" srcId="{482B8B0C-C074-4A23-8D52-5B2F314BE42B}" destId="{E3AFDF9D-24CB-474F-B9A0-7F468002CE16}" srcOrd="1" destOrd="0" parTransId="{4A9DFCB8-1188-4759-AFB9-F06BA5F630FF}" sibTransId="{6F85C3A0-10E2-43C2-87A6-00200FEDD1DF}"/>
    <dgm:cxn modelId="{9DE2BB66-E815-4438-8798-747BB5AB6791}" type="presParOf" srcId="{8EBCFBA2-1C22-4D29-9523-2F89EEC3232F}" destId="{09084721-EC1D-4589-917E-EB7FE44991BC}" srcOrd="0" destOrd="0" presId="urn:microsoft.com/office/officeart/2005/8/layout/cycle7"/>
    <dgm:cxn modelId="{FB9B8FA2-8D96-4F72-9954-E2A6E53E9AC1}" type="presParOf" srcId="{8EBCFBA2-1C22-4D29-9523-2F89EEC3232F}" destId="{443FEA02-E23C-4D59-99A9-1D724B63404F}" srcOrd="1" destOrd="0" presId="urn:microsoft.com/office/officeart/2005/8/layout/cycle7"/>
    <dgm:cxn modelId="{A2B5179E-D4B7-415E-BA49-00139A9A736F}" type="presParOf" srcId="{443FEA02-E23C-4D59-99A9-1D724B63404F}" destId="{5C955486-A5C0-4CCE-8B18-A85A74064627}" srcOrd="0" destOrd="0" presId="urn:microsoft.com/office/officeart/2005/8/layout/cycle7"/>
    <dgm:cxn modelId="{4586A969-4536-4563-BBA0-51C97E568C08}" type="presParOf" srcId="{8EBCFBA2-1C22-4D29-9523-2F89EEC3232F}" destId="{91024BCF-2DAE-40D2-B3A3-36559310CFC1}" srcOrd="2" destOrd="0" presId="urn:microsoft.com/office/officeart/2005/8/layout/cycle7"/>
    <dgm:cxn modelId="{94DE4CEC-E4EA-4833-83B1-6900F527D71C}" type="presParOf" srcId="{8EBCFBA2-1C22-4D29-9523-2F89EEC3232F}" destId="{879C5950-A02A-49C6-B49F-62386A11EAA6}" srcOrd="3" destOrd="0" presId="urn:microsoft.com/office/officeart/2005/8/layout/cycle7"/>
    <dgm:cxn modelId="{81E34A51-BE58-4E76-BBDD-3863732573D7}" type="presParOf" srcId="{879C5950-A02A-49C6-B49F-62386A11EAA6}" destId="{FD9B85EA-D62F-4797-9BB5-3F1CC987FFF8}" srcOrd="0" destOrd="0" presId="urn:microsoft.com/office/officeart/2005/8/layout/cycle7"/>
    <dgm:cxn modelId="{843D3C02-F058-40D3-86B2-AB80AD75252B}" type="presParOf" srcId="{8EBCFBA2-1C22-4D29-9523-2F89EEC3232F}" destId="{ACB766EC-E14D-4A4C-9666-079075229A17}" srcOrd="4" destOrd="0" presId="urn:microsoft.com/office/officeart/2005/8/layout/cycle7"/>
    <dgm:cxn modelId="{FF39C88C-EFAC-4E86-A2B5-55FCFAA7873E}" type="presParOf" srcId="{8EBCFBA2-1C22-4D29-9523-2F89EEC3232F}" destId="{35E2A25D-76D3-4372-A400-D49EBB715BDA}" srcOrd="5" destOrd="0" presId="urn:microsoft.com/office/officeart/2005/8/layout/cycle7"/>
    <dgm:cxn modelId="{35F6BE10-BB33-451D-AD9E-E28E46DC45F7}" type="presParOf" srcId="{35E2A25D-76D3-4372-A400-D49EBB715BDA}" destId="{0EEF9CE2-6F4E-4308-A9D8-4D8E8BD1836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19F77D-70F1-4611-AD54-4C5A3DFC4DB1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C4750BA-0790-41D1-9744-916C4D18C07F}">
      <dgm:prSet phldrT="[文本]" custT="1"/>
      <dgm:spPr/>
      <dgm:t>
        <a:bodyPr/>
        <a:lstStyle/>
        <a:p>
          <a:r>
            <a:rPr lang="zh-CN" altLang="en-US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人才培养</a:t>
          </a:r>
        </a:p>
      </dgm:t>
    </dgm:pt>
    <dgm:pt modelId="{F6B6F15C-2E60-4D90-B1DD-640953EACC98}" type="parTrans" cxnId="{DBA34C48-4502-421C-A1FE-10109484DB5D}">
      <dgm:prSet/>
      <dgm:spPr/>
      <dgm:t>
        <a:bodyPr/>
        <a:lstStyle/>
        <a:p>
          <a:endParaRPr lang="zh-CN" altLang="en-US"/>
        </a:p>
      </dgm:t>
    </dgm:pt>
    <dgm:pt modelId="{D49F4365-996A-4412-B2C0-8B584BF3BE4C}" type="sibTrans" cxnId="{DBA34C48-4502-421C-A1FE-10109484DB5D}">
      <dgm:prSet/>
      <dgm:spPr/>
      <dgm:t>
        <a:bodyPr/>
        <a:lstStyle/>
        <a:p>
          <a:endParaRPr lang="zh-CN" altLang="en-US"/>
        </a:p>
      </dgm:t>
    </dgm:pt>
    <dgm:pt modelId="{12E919DB-B0D2-45F8-A3C3-8B43BEEA6607}">
      <dgm:prSet phldrT="[文本]" custT="1"/>
      <dgm:spPr/>
      <dgm:t>
        <a:bodyPr/>
        <a:lstStyle/>
        <a:p>
          <a:r>
            <a:rPr lang="zh-CN" altLang="en-US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应用研究</a:t>
          </a:r>
        </a:p>
      </dgm:t>
    </dgm:pt>
    <dgm:pt modelId="{88F8F2FE-C0C1-4F9F-B398-65FF90573053}" type="parTrans" cxnId="{0CDD5AC3-82E4-4B78-9213-133F9F551718}">
      <dgm:prSet/>
      <dgm:spPr/>
      <dgm:t>
        <a:bodyPr/>
        <a:lstStyle/>
        <a:p>
          <a:endParaRPr lang="zh-CN" altLang="en-US"/>
        </a:p>
      </dgm:t>
    </dgm:pt>
    <dgm:pt modelId="{29D8AB47-D2F4-4C89-ACF7-9A7B9869FA5D}" type="sibTrans" cxnId="{0CDD5AC3-82E4-4B78-9213-133F9F551718}">
      <dgm:prSet/>
      <dgm:spPr/>
      <dgm:t>
        <a:bodyPr/>
        <a:lstStyle/>
        <a:p>
          <a:endParaRPr lang="zh-CN" altLang="en-US"/>
        </a:p>
      </dgm:t>
    </dgm:pt>
    <dgm:pt modelId="{0A53867E-2B42-4813-A207-60ACC690B0A5}">
      <dgm:prSet phldrT="[文本]" custT="1"/>
      <dgm:spPr/>
      <dgm:t>
        <a:bodyPr/>
        <a:lstStyle/>
        <a:p>
          <a:r>
            <a:rPr lang="zh-CN" altLang="en-US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社会服务</a:t>
          </a:r>
        </a:p>
      </dgm:t>
    </dgm:pt>
    <dgm:pt modelId="{87B9D934-F462-433E-AAE1-015A9F427BD0}" type="parTrans" cxnId="{1DDF683E-46E4-43D3-A63B-8ACA12DFA27B}">
      <dgm:prSet/>
      <dgm:spPr/>
      <dgm:t>
        <a:bodyPr/>
        <a:lstStyle/>
        <a:p>
          <a:endParaRPr lang="zh-CN" altLang="en-US"/>
        </a:p>
      </dgm:t>
    </dgm:pt>
    <dgm:pt modelId="{0D1053D9-5486-46C7-934C-57CE8E163F6D}" type="sibTrans" cxnId="{1DDF683E-46E4-43D3-A63B-8ACA12DFA27B}">
      <dgm:prSet/>
      <dgm:spPr/>
      <dgm:t>
        <a:bodyPr/>
        <a:lstStyle/>
        <a:p>
          <a:endParaRPr lang="zh-CN" altLang="en-US"/>
        </a:p>
      </dgm:t>
    </dgm:pt>
    <dgm:pt modelId="{D8836C60-7F08-4AAC-A84E-78E45233DB30}">
      <dgm:prSet phldrT="[文本]" custT="1"/>
      <dgm:spPr/>
      <dgm:t>
        <a:bodyPr/>
        <a:lstStyle/>
        <a:p>
          <a:r>
            <a:rPr lang="zh-CN" altLang="en-US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技能鉴定</a:t>
          </a:r>
        </a:p>
      </dgm:t>
    </dgm:pt>
    <dgm:pt modelId="{A0AAB189-FAE5-4AAA-A02B-9EEB6F2EE7FF}" type="parTrans" cxnId="{627DBA80-E94E-44BD-9C05-D197633FC057}">
      <dgm:prSet/>
      <dgm:spPr/>
      <dgm:t>
        <a:bodyPr/>
        <a:lstStyle/>
        <a:p>
          <a:endParaRPr lang="zh-CN" altLang="en-US"/>
        </a:p>
      </dgm:t>
    </dgm:pt>
    <dgm:pt modelId="{AF19B366-3F23-41E1-A007-78AC0E7145C1}" type="sibTrans" cxnId="{627DBA80-E94E-44BD-9C05-D197633FC057}">
      <dgm:prSet/>
      <dgm:spPr/>
      <dgm:t>
        <a:bodyPr/>
        <a:lstStyle/>
        <a:p>
          <a:endParaRPr lang="zh-CN" altLang="en-US"/>
        </a:p>
      </dgm:t>
    </dgm:pt>
    <dgm:pt modelId="{B43BADEC-6696-47E3-91B6-ED229C045E99}">
      <dgm:prSet phldrT="[文本]" custT="1"/>
      <dgm:spPr/>
      <dgm:t>
        <a:bodyPr/>
        <a:lstStyle/>
        <a:p>
          <a:r>
            <a:rPr lang="zh-CN" altLang="en-US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双师建设</a:t>
          </a:r>
        </a:p>
      </dgm:t>
    </dgm:pt>
    <dgm:pt modelId="{FD7D9AF7-BBA2-4B2E-826E-0B914B4A345F}" type="parTrans" cxnId="{977FEA70-257E-41FD-80F6-365FD74D9DF3}">
      <dgm:prSet/>
      <dgm:spPr/>
      <dgm:t>
        <a:bodyPr/>
        <a:lstStyle/>
        <a:p>
          <a:endParaRPr lang="zh-CN" altLang="en-US"/>
        </a:p>
      </dgm:t>
    </dgm:pt>
    <dgm:pt modelId="{65782A60-EC30-4790-AD8A-651D6E040C02}" type="sibTrans" cxnId="{977FEA70-257E-41FD-80F6-365FD74D9DF3}">
      <dgm:prSet/>
      <dgm:spPr/>
      <dgm:t>
        <a:bodyPr/>
        <a:lstStyle/>
        <a:p>
          <a:endParaRPr lang="zh-CN" altLang="en-US"/>
        </a:p>
      </dgm:t>
    </dgm:pt>
    <dgm:pt modelId="{B5592338-BAF6-4BAA-B1BB-13763B2AD0EB}">
      <dgm:prSet phldrT="[文本]"/>
      <dgm:spPr/>
      <dgm:t>
        <a:bodyPr/>
        <a:lstStyle/>
        <a:p>
          <a:endParaRPr lang="zh-CN" altLang="en-US"/>
        </a:p>
      </dgm:t>
    </dgm:pt>
    <dgm:pt modelId="{E3269900-BE64-420D-81A4-DCD9950C241E}" type="parTrans" cxnId="{AE2EE52E-6D6E-4E72-9A10-5FF3DFD1036E}">
      <dgm:prSet/>
      <dgm:spPr/>
      <dgm:t>
        <a:bodyPr/>
        <a:lstStyle/>
        <a:p>
          <a:endParaRPr lang="zh-CN" altLang="en-US"/>
        </a:p>
      </dgm:t>
    </dgm:pt>
    <dgm:pt modelId="{62D7D2B6-FBE9-4017-97B7-7E108AA7A31F}" type="sibTrans" cxnId="{AE2EE52E-6D6E-4E72-9A10-5FF3DFD1036E}">
      <dgm:prSet/>
      <dgm:spPr/>
      <dgm:t>
        <a:bodyPr/>
        <a:lstStyle/>
        <a:p>
          <a:endParaRPr lang="zh-CN" altLang="en-US"/>
        </a:p>
      </dgm:t>
    </dgm:pt>
    <dgm:pt modelId="{64D911A9-7111-4594-9413-4E7289D13499}">
      <dgm:prSet phldrT="[文本]" custT="1"/>
      <dgm:spPr/>
      <dgm:t>
        <a:bodyPr/>
        <a:lstStyle/>
        <a:p>
          <a:r>
            <a:rPr lang="zh-CN" altLang="en-US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实训基地</a:t>
          </a:r>
        </a:p>
      </dgm:t>
    </dgm:pt>
    <dgm:pt modelId="{B1BBCB9D-EF12-4788-B462-BB4B611941C4}" type="parTrans" cxnId="{F754EA71-0151-4731-9687-69F8C9397B6B}">
      <dgm:prSet/>
      <dgm:spPr/>
      <dgm:t>
        <a:bodyPr/>
        <a:lstStyle/>
        <a:p>
          <a:endParaRPr lang="zh-CN" altLang="en-US"/>
        </a:p>
      </dgm:t>
    </dgm:pt>
    <dgm:pt modelId="{1D8B1E55-46A5-4560-ACF0-44544A3973E4}" type="sibTrans" cxnId="{F754EA71-0151-4731-9687-69F8C9397B6B}">
      <dgm:prSet/>
      <dgm:spPr/>
      <dgm:t>
        <a:bodyPr/>
        <a:lstStyle/>
        <a:p>
          <a:endParaRPr lang="zh-CN" altLang="en-US"/>
        </a:p>
      </dgm:t>
    </dgm:pt>
    <dgm:pt modelId="{6665BB0C-4F90-465D-ACB0-5A2921BDC135}">
      <dgm:prSet phldrT="[文本]" custT="1"/>
      <dgm:spPr/>
      <dgm:t>
        <a:bodyPr/>
        <a:lstStyle/>
        <a:p>
          <a:r>
            <a:rPr lang="zh-CN" altLang="en-US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员工培训</a:t>
          </a:r>
        </a:p>
      </dgm:t>
    </dgm:pt>
    <dgm:pt modelId="{3AFB4052-55A8-4023-9F0F-FE937AE3FFEB}" type="parTrans" cxnId="{0AF76885-912F-4A68-90B6-72E4EBC00D28}">
      <dgm:prSet/>
      <dgm:spPr/>
      <dgm:t>
        <a:bodyPr/>
        <a:lstStyle/>
        <a:p>
          <a:endParaRPr lang="zh-CN" altLang="en-US"/>
        </a:p>
      </dgm:t>
    </dgm:pt>
    <dgm:pt modelId="{203D573B-CBFA-4455-9C89-27FE5E36F4C4}" type="sibTrans" cxnId="{0AF76885-912F-4A68-90B6-72E4EBC00D28}">
      <dgm:prSet/>
      <dgm:spPr/>
      <dgm:t>
        <a:bodyPr/>
        <a:lstStyle/>
        <a:p>
          <a:endParaRPr lang="zh-CN" altLang="en-US"/>
        </a:p>
      </dgm:t>
    </dgm:pt>
    <dgm:pt modelId="{46F453DA-88DA-4D86-8B2C-79C8AD1C7F7B}" type="pres">
      <dgm:prSet presAssocID="{FF19F77D-70F1-4611-AD54-4C5A3DFC4DB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46C83F8-FDE3-4798-993B-D445FC403B6A}" type="pres">
      <dgm:prSet presAssocID="{FC4750BA-0790-41D1-9744-916C4D18C07F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0952F077-AE2C-4CFE-962D-8C638A660743}" type="pres">
      <dgm:prSet presAssocID="{88F8F2FE-C0C1-4F9F-B398-65FF90573053}" presName="parTrans" presStyleLbl="sibTrans2D1" presStyleIdx="0" presStyleCnt="6"/>
      <dgm:spPr/>
      <dgm:t>
        <a:bodyPr/>
        <a:lstStyle/>
        <a:p>
          <a:endParaRPr lang="zh-CN" altLang="en-US"/>
        </a:p>
      </dgm:t>
    </dgm:pt>
    <dgm:pt modelId="{0DDC5A99-83D2-4735-84BB-136ADBCC3625}" type="pres">
      <dgm:prSet presAssocID="{88F8F2FE-C0C1-4F9F-B398-65FF90573053}" presName="connectorText" presStyleLbl="sibTrans2D1" presStyleIdx="0" presStyleCnt="6"/>
      <dgm:spPr/>
      <dgm:t>
        <a:bodyPr/>
        <a:lstStyle/>
        <a:p>
          <a:endParaRPr lang="zh-CN" altLang="en-US"/>
        </a:p>
      </dgm:t>
    </dgm:pt>
    <dgm:pt modelId="{AE6D3DFA-02E0-4436-92D3-5E4E8EDAA005}" type="pres">
      <dgm:prSet presAssocID="{12E919DB-B0D2-45F8-A3C3-8B43BEEA660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9909310-FA4B-4012-BD4C-5ABAE25E03D0}" type="pres">
      <dgm:prSet presAssocID="{87B9D934-F462-433E-AAE1-015A9F427BD0}" presName="parTrans" presStyleLbl="sibTrans2D1" presStyleIdx="1" presStyleCnt="6"/>
      <dgm:spPr/>
      <dgm:t>
        <a:bodyPr/>
        <a:lstStyle/>
        <a:p>
          <a:endParaRPr lang="zh-CN" altLang="en-US"/>
        </a:p>
      </dgm:t>
    </dgm:pt>
    <dgm:pt modelId="{6391894E-F5AA-4E8A-8262-897347CB6589}" type="pres">
      <dgm:prSet presAssocID="{87B9D934-F462-433E-AAE1-015A9F427BD0}" presName="connectorText" presStyleLbl="sibTrans2D1" presStyleIdx="1" presStyleCnt="6"/>
      <dgm:spPr/>
      <dgm:t>
        <a:bodyPr/>
        <a:lstStyle/>
        <a:p>
          <a:endParaRPr lang="zh-CN" altLang="en-US"/>
        </a:p>
      </dgm:t>
    </dgm:pt>
    <dgm:pt modelId="{6A11724D-FCF6-4070-8570-1EC160623D41}" type="pres">
      <dgm:prSet presAssocID="{0A53867E-2B42-4813-A207-60ACC690B0A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B7FD138-C910-4AD8-ABF7-82C55FB54995}" type="pres">
      <dgm:prSet presAssocID="{3AFB4052-55A8-4023-9F0F-FE937AE3FFEB}" presName="parTrans" presStyleLbl="sibTrans2D1" presStyleIdx="2" presStyleCnt="6"/>
      <dgm:spPr/>
      <dgm:t>
        <a:bodyPr/>
        <a:lstStyle/>
        <a:p>
          <a:endParaRPr lang="zh-CN" altLang="en-US"/>
        </a:p>
      </dgm:t>
    </dgm:pt>
    <dgm:pt modelId="{F805C01B-A5D8-4945-80A4-97F92FBDB867}" type="pres">
      <dgm:prSet presAssocID="{3AFB4052-55A8-4023-9F0F-FE937AE3FFEB}" presName="connectorText" presStyleLbl="sibTrans2D1" presStyleIdx="2" presStyleCnt="6"/>
      <dgm:spPr/>
      <dgm:t>
        <a:bodyPr/>
        <a:lstStyle/>
        <a:p>
          <a:endParaRPr lang="zh-CN" altLang="en-US"/>
        </a:p>
      </dgm:t>
    </dgm:pt>
    <dgm:pt modelId="{33E00475-24F7-4D7C-8AD4-ED2B3699934A}" type="pres">
      <dgm:prSet presAssocID="{6665BB0C-4F90-465D-ACB0-5A2921BDC13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6398BB-BD73-4565-8CB6-CD665E96578C}" type="pres">
      <dgm:prSet presAssocID="{A0AAB189-FAE5-4AAA-A02B-9EEB6F2EE7FF}" presName="parTrans" presStyleLbl="sibTrans2D1" presStyleIdx="3" presStyleCnt="6"/>
      <dgm:spPr/>
      <dgm:t>
        <a:bodyPr/>
        <a:lstStyle/>
        <a:p>
          <a:endParaRPr lang="zh-CN" altLang="en-US"/>
        </a:p>
      </dgm:t>
    </dgm:pt>
    <dgm:pt modelId="{EB9884F7-924D-4AF1-9531-67944B3E3DF3}" type="pres">
      <dgm:prSet presAssocID="{A0AAB189-FAE5-4AAA-A02B-9EEB6F2EE7FF}" presName="connectorText" presStyleLbl="sibTrans2D1" presStyleIdx="3" presStyleCnt="6"/>
      <dgm:spPr/>
      <dgm:t>
        <a:bodyPr/>
        <a:lstStyle/>
        <a:p>
          <a:endParaRPr lang="zh-CN" altLang="en-US"/>
        </a:p>
      </dgm:t>
    </dgm:pt>
    <dgm:pt modelId="{905B776C-5098-4AE3-AAF6-061FD6CED3C4}" type="pres">
      <dgm:prSet presAssocID="{D8836C60-7F08-4AAC-A84E-78E45233DB3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705B594-C0E2-4DBE-8797-5D6B223FFC10}" type="pres">
      <dgm:prSet presAssocID="{FD7D9AF7-BBA2-4B2E-826E-0B914B4A345F}" presName="parTrans" presStyleLbl="sibTrans2D1" presStyleIdx="4" presStyleCnt="6"/>
      <dgm:spPr/>
      <dgm:t>
        <a:bodyPr/>
        <a:lstStyle/>
        <a:p>
          <a:endParaRPr lang="zh-CN" altLang="en-US"/>
        </a:p>
      </dgm:t>
    </dgm:pt>
    <dgm:pt modelId="{EBE39FB2-5191-4132-9305-036EE5E1677E}" type="pres">
      <dgm:prSet presAssocID="{FD7D9AF7-BBA2-4B2E-826E-0B914B4A345F}" presName="connectorText" presStyleLbl="sibTrans2D1" presStyleIdx="4" presStyleCnt="6"/>
      <dgm:spPr/>
      <dgm:t>
        <a:bodyPr/>
        <a:lstStyle/>
        <a:p>
          <a:endParaRPr lang="zh-CN" altLang="en-US"/>
        </a:p>
      </dgm:t>
    </dgm:pt>
    <dgm:pt modelId="{1B83341B-172A-4BFB-9674-2BDECB692BF0}" type="pres">
      <dgm:prSet presAssocID="{B43BADEC-6696-47E3-91B6-ED229C045E9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6595A5-FD4C-4131-A2A7-7EC44A3F5E76}" type="pres">
      <dgm:prSet presAssocID="{B1BBCB9D-EF12-4788-B462-BB4B611941C4}" presName="parTrans" presStyleLbl="sibTrans2D1" presStyleIdx="5" presStyleCnt="6"/>
      <dgm:spPr/>
      <dgm:t>
        <a:bodyPr/>
        <a:lstStyle/>
        <a:p>
          <a:endParaRPr lang="zh-CN" altLang="en-US"/>
        </a:p>
      </dgm:t>
    </dgm:pt>
    <dgm:pt modelId="{1472E848-DC5E-454F-8E00-0EC0C6235D1F}" type="pres">
      <dgm:prSet presAssocID="{B1BBCB9D-EF12-4788-B462-BB4B611941C4}" presName="connectorText" presStyleLbl="sibTrans2D1" presStyleIdx="5" presStyleCnt="6"/>
      <dgm:spPr/>
      <dgm:t>
        <a:bodyPr/>
        <a:lstStyle/>
        <a:p>
          <a:endParaRPr lang="zh-CN" altLang="en-US"/>
        </a:p>
      </dgm:t>
    </dgm:pt>
    <dgm:pt modelId="{3871CE4E-2E3A-48A5-8FC2-7F6936140311}" type="pres">
      <dgm:prSet presAssocID="{64D911A9-7111-4594-9413-4E7289D1349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E68D3E1-7BFF-4225-A9E3-CB9C2D2086B0}" type="presOf" srcId="{A0AAB189-FAE5-4AAA-A02B-9EEB6F2EE7FF}" destId="{EB9884F7-924D-4AF1-9531-67944B3E3DF3}" srcOrd="1" destOrd="0" presId="urn:microsoft.com/office/officeart/2005/8/layout/radial5"/>
    <dgm:cxn modelId="{977FEA70-257E-41FD-80F6-365FD74D9DF3}" srcId="{FC4750BA-0790-41D1-9744-916C4D18C07F}" destId="{B43BADEC-6696-47E3-91B6-ED229C045E99}" srcOrd="4" destOrd="0" parTransId="{FD7D9AF7-BBA2-4B2E-826E-0B914B4A345F}" sibTransId="{65782A60-EC30-4790-AD8A-651D6E040C02}"/>
    <dgm:cxn modelId="{B65AD383-00B9-488D-85EE-FE9A7DB4626E}" type="presOf" srcId="{87B9D934-F462-433E-AAE1-015A9F427BD0}" destId="{6391894E-F5AA-4E8A-8262-897347CB6589}" srcOrd="1" destOrd="0" presId="urn:microsoft.com/office/officeart/2005/8/layout/radial5"/>
    <dgm:cxn modelId="{EA0CD1CF-7070-47ED-9444-E7DFDB200258}" type="presOf" srcId="{87B9D934-F462-433E-AAE1-015A9F427BD0}" destId="{59909310-FA4B-4012-BD4C-5ABAE25E03D0}" srcOrd="0" destOrd="0" presId="urn:microsoft.com/office/officeart/2005/8/layout/radial5"/>
    <dgm:cxn modelId="{A06929E7-D9AE-4F3C-8CF0-BF6108ABF032}" type="presOf" srcId="{3AFB4052-55A8-4023-9F0F-FE937AE3FFEB}" destId="{F805C01B-A5D8-4945-80A4-97F92FBDB867}" srcOrd="1" destOrd="0" presId="urn:microsoft.com/office/officeart/2005/8/layout/radial5"/>
    <dgm:cxn modelId="{E209E7A7-F6A0-46E1-8284-090B879F64CB}" type="presOf" srcId="{88F8F2FE-C0C1-4F9F-B398-65FF90573053}" destId="{0952F077-AE2C-4CFE-962D-8C638A660743}" srcOrd="0" destOrd="0" presId="urn:microsoft.com/office/officeart/2005/8/layout/radial5"/>
    <dgm:cxn modelId="{B0DED361-AE4E-4396-9F44-BB8F2D9BD6AA}" type="presOf" srcId="{B1BBCB9D-EF12-4788-B462-BB4B611941C4}" destId="{B36595A5-FD4C-4131-A2A7-7EC44A3F5E76}" srcOrd="0" destOrd="0" presId="urn:microsoft.com/office/officeart/2005/8/layout/radial5"/>
    <dgm:cxn modelId="{67463BB1-8A81-46C5-8E78-386EB3F1301D}" type="presOf" srcId="{3AFB4052-55A8-4023-9F0F-FE937AE3FFEB}" destId="{8B7FD138-C910-4AD8-ABF7-82C55FB54995}" srcOrd="0" destOrd="0" presId="urn:microsoft.com/office/officeart/2005/8/layout/radial5"/>
    <dgm:cxn modelId="{59C67257-DDCF-4B75-9647-58E32919A8EB}" type="presOf" srcId="{0A53867E-2B42-4813-A207-60ACC690B0A5}" destId="{6A11724D-FCF6-4070-8570-1EC160623D41}" srcOrd="0" destOrd="0" presId="urn:microsoft.com/office/officeart/2005/8/layout/radial5"/>
    <dgm:cxn modelId="{1584500B-CCDA-452C-A6EA-C0A7FFA58F3D}" type="presOf" srcId="{6665BB0C-4F90-465D-ACB0-5A2921BDC135}" destId="{33E00475-24F7-4D7C-8AD4-ED2B3699934A}" srcOrd="0" destOrd="0" presId="urn:microsoft.com/office/officeart/2005/8/layout/radial5"/>
    <dgm:cxn modelId="{0CDD5AC3-82E4-4B78-9213-133F9F551718}" srcId="{FC4750BA-0790-41D1-9744-916C4D18C07F}" destId="{12E919DB-B0D2-45F8-A3C3-8B43BEEA6607}" srcOrd="0" destOrd="0" parTransId="{88F8F2FE-C0C1-4F9F-B398-65FF90573053}" sibTransId="{29D8AB47-D2F4-4C89-ACF7-9A7B9869FA5D}"/>
    <dgm:cxn modelId="{AE2EE52E-6D6E-4E72-9A10-5FF3DFD1036E}" srcId="{FF19F77D-70F1-4611-AD54-4C5A3DFC4DB1}" destId="{B5592338-BAF6-4BAA-B1BB-13763B2AD0EB}" srcOrd="1" destOrd="0" parTransId="{E3269900-BE64-420D-81A4-DCD9950C241E}" sibTransId="{62D7D2B6-FBE9-4017-97B7-7E108AA7A31F}"/>
    <dgm:cxn modelId="{0AF76885-912F-4A68-90B6-72E4EBC00D28}" srcId="{FC4750BA-0790-41D1-9744-916C4D18C07F}" destId="{6665BB0C-4F90-465D-ACB0-5A2921BDC135}" srcOrd="2" destOrd="0" parTransId="{3AFB4052-55A8-4023-9F0F-FE937AE3FFEB}" sibTransId="{203D573B-CBFA-4455-9C89-27FE5E36F4C4}"/>
    <dgm:cxn modelId="{E32F5269-5F3F-4799-AEAC-4BABB45C0978}" type="presOf" srcId="{FF19F77D-70F1-4611-AD54-4C5A3DFC4DB1}" destId="{46F453DA-88DA-4D86-8B2C-79C8AD1C7F7B}" srcOrd="0" destOrd="0" presId="urn:microsoft.com/office/officeart/2005/8/layout/radial5"/>
    <dgm:cxn modelId="{F754EA71-0151-4731-9687-69F8C9397B6B}" srcId="{FC4750BA-0790-41D1-9744-916C4D18C07F}" destId="{64D911A9-7111-4594-9413-4E7289D13499}" srcOrd="5" destOrd="0" parTransId="{B1BBCB9D-EF12-4788-B462-BB4B611941C4}" sibTransId="{1D8B1E55-46A5-4560-ACF0-44544A3973E4}"/>
    <dgm:cxn modelId="{E45181CF-011B-4239-93B5-98187A40682C}" type="presOf" srcId="{A0AAB189-FAE5-4AAA-A02B-9EEB6F2EE7FF}" destId="{2E6398BB-BD73-4565-8CB6-CD665E96578C}" srcOrd="0" destOrd="0" presId="urn:microsoft.com/office/officeart/2005/8/layout/radial5"/>
    <dgm:cxn modelId="{10CC25BD-5C74-4AEF-BA22-D1D43FEDAD6F}" type="presOf" srcId="{B43BADEC-6696-47E3-91B6-ED229C045E99}" destId="{1B83341B-172A-4BFB-9674-2BDECB692BF0}" srcOrd="0" destOrd="0" presId="urn:microsoft.com/office/officeart/2005/8/layout/radial5"/>
    <dgm:cxn modelId="{E1FC0250-68EC-43D6-AB34-FC4250652B9A}" type="presOf" srcId="{FC4750BA-0790-41D1-9744-916C4D18C07F}" destId="{C46C83F8-FDE3-4798-993B-D445FC403B6A}" srcOrd="0" destOrd="0" presId="urn:microsoft.com/office/officeart/2005/8/layout/radial5"/>
    <dgm:cxn modelId="{BEA7AE51-B063-4871-9D6D-1FCF4659E57E}" type="presOf" srcId="{FD7D9AF7-BBA2-4B2E-826E-0B914B4A345F}" destId="{5705B594-C0E2-4DBE-8797-5D6B223FFC10}" srcOrd="0" destOrd="0" presId="urn:microsoft.com/office/officeart/2005/8/layout/radial5"/>
    <dgm:cxn modelId="{627DBA80-E94E-44BD-9C05-D197633FC057}" srcId="{FC4750BA-0790-41D1-9744-916C4D18C07F}" destId="{D8836C60-7F08-4AAC-A84E-78E45233DB30}" srcOrd="3" destOrd="0" parTransId="{A0AAB189-FAE5-4AAA-A02B-9EEB6F2EE7FF}" sibTransId="{AF19B366-3F23-41E1-A007-78AC0E7145C1}"/>
    <dgm:cxn modelId="{7414C231-A080-480E-9746-3176D9D78C38}" type="presOf" srcId="{64D911A9-7111-4594-9413-4E7289D13499}" destId="{3871CE4E-2E3A-48A5-8FC2-7F6936140311}" srcOrd="0" destOrd="0" presId="urn:microsoft.com/office/officeart/2005/8/layout/radial5"/>
    <dgm:cxn modelId="{698E556E-DBC2-4686-A0A5-8DAB5AC07BDA}" type="presOf" srcId="{D8836C60-7F08-4AAC-A84E-78E45233DB30}" destId="{905B776C-5098-4AE3-AAF6-061FD6CED3C4}" srcOrd="0" destOrd="0" presId="urn:microsoft.com/office/officeart/2005/8/layout/radial5"/>
    <dgm:cxn modelId="{DBA34C48-4502-421C-A1FE-10109484DB5D}" srcId="{FF19F77D-70F1-4611-AD54-4C5A3DFC4DB1}" destId="{FC4750BA-0790-41D1-9744-916C4D18C07F}" srcOrd="0" destOrd="0" parTransId="{F6B6F15C-2E60-4D90-B1DD-640953EACC98}" sibTransId="{D49F4365-996A-4412-B2C0-8B584BF3BE4C}"/>
    <dgm:cxn modelId="{76EB7194-14AB-4254-958E-B4E95F61370A}" type="presOf" srcId="{FD7D9AF7-BBA2-4B2E-826E-0B914B4A345F}" destId="{EBE39FB2-5191-4132-9305-036EE5E1677E}" srcOrd="1" destOrd="0" presId="urn:microsoft.com/office/officeart/2005/8/layout/radial5"/>
    <dgm:cxn modelId="{CAE524F6-0A96-48F5-8C40-D67D9AF64325}" type="presOf" srcId="{12E919DB-B0D2-45F8-A3C3-8B43BEEA6607}" destId="{AE6D3DFA-02E0-4436-92D3-5E4E8EDAA005}" srcOrd="0" destOrd="0" presId="urn:microsoft.com/office/officeart/2005/8/layout/radial5"/>
    <dgm:cxn modelId="{ABCDF367-D9D3-4C0E-BDE0-E5FA6B6FAFD1}" type="presOf" srcId="{88F8F2FE-C0C1-4F9F-B398-65FF90573053}" destId="{0DDC5A99-83D2-4735-84BB-136ADBCC3625}" srcOrd="1" destOrd="0" presId="urn:microsoft.com/office/officeart/2005/8/layout/radial5"/>
    <dgm:cxn modelId="{1DDF683E-46E4-43D3-A63B-8ACA12DFA27B}" srcId="{FC4750BA-0790-41D1-9744-916C4D18C07F}" destId="{0A53867E-2B42-4813-A207-60ACC690B0A5}" srcOrd="1" destOrd="0" parTransId="{87B9D934-F462-433E-AAE1-015A9F427BD0}" sibTransId="{0D1053D9-5486-46C7-934C-57CE8E163F6D}"/>
    <dgm:cxn modelId="{5FF9FED7-6D94-4B74-8622-7263A14AB8BF}" type="presOf" srcId="{B1BBCB9D-EF12-4788-B462-BB4B611941C4}" destId="{1472E848-DC5E-454F-8E00-0EC0C6235D1F}" srcOrd="1" destOrd="0" presId="urn:microsoft.com/office/officeart/2005/8/layout/radial5"/>
    <dgm:cxn modelId="{B8AC558D-64A2-42D9-A929-4141A8B3EB95}" type="presParOf" srcId="{46F453DA-88DA-4D86-8B2C-79C8AD1C7F7B}" destId="{C46C83F8-FDE3-4798-993B-D445FC403B6A}" srcOrd="0" destOrd="0" presId="urn:microsoft.com/office/officeart/2005/8/layout/radial5"/>
    <dgm:cxn modelId="{D51E5166-721F-404D-A47F-29A981E6F7A5}" type="presParOf" srcId="{46F453DA-88DA-4D86-8B2C-79C8AD1C7F7B}" destId="{0952F077-AE2C-4CFE-962D-8C638A660743}" srcOrd="1" destOrd="0" presId="urn:microsoft.com/office/officeart/2005/8/layout/radial5"/>
    <dgm:cxn modelId="{BEE0221A-7F71-40E2-A9F4-54CBE08F585E}" type="presParOf" srcId="{0952F077-AE2C-4CFE-962D-8C638A660743}" destId="{0DDC5A99-83D2-4735-84BB-136ADBCC3625}" srcOrd="0" destOrd="0" presId="urn:microsoft.com/office/officeart/2005/8/layout/radial5"/>
    <dgm:cxn modelId="{208BFC5B-43EE-48F9-9498-860C486A9E00}" type="presParOf" srcId="{46F453DA-88DA-4D86-8B2C-79C8AD1C7F7B}" destId="{AE6D3DFA-02E0-4436-92D3-5E4E8EDAA005}" srcOrd="2" destOrd="0" presId="urn:microsoft.com/office/officeart/2005/8/layout/radial5"/>
    <dgm:cxn modelId="{D462B08E-1189-4C2E-B3F8-33D28F2CF5E1}" type="presParOf" srcId="{46F453DA-88DA-4D86-8B2C-79C8AD1C7F7B}" destId="{59909310-FA4B-4012-BD4C-5ABAE25E03D0}" srcOrd="3" destOrd="0" presId="urn:microsoft.com/office/officeart/2005/8/layout/radial5"/>
    <dgm:cxn modelId="{68DE869F-E341-4353-952F-EC553F6D85F9}" type="presParOf" srcId="{59909310-FA4B-4012-BD4C-5ABAE25E03D0}" destId="{6391894E-F5AA-4E8A-8262-897347CB6589}" srcOrd="0" destOrd="0" presId="urn:microsoft.com/office/officeart/2005/8/layout/radial5"/>
    <dgm:cxn modelId="{CC256749-753D-4F5C-BDD1-49F169CEFD4E}" type="presParOf" srcId="{46F453DA-88DA-4D86-8B2C-79C8AD1C7F7B}" destId="{6A11724D-FCF6-4070-8570-1EC160623D41}" srcOrd="4" destOrd="0" presId="urn:microsoft.com/office/officeart/2005/8/layout/radial5"/>
    <dgm:cxn modelId="{BBAC29B7-9720-41DE-994D-C1208BFD309B}" type="presParOf" srcId="{46F453DA-88DA-4D86-8B2C-79C8AD1C7F7B}" destId="{8B7FD138-C910-4AD8-ABF7-82C55FB54995}" srcOrd="5" destOrd="0" presId="urn:microsoft.com/office/officeart/2005/8/layout/radial5"/>
    <dgm:cxn modelId="{9764B1A6-6CE9-4557-87ED-48C5E17DF768}" type="presParOf" srcId="{8B7FD138-C910-4AD8-ABF7-82C55FB54995}" destId="{F805C01B-A5D8-4945-80A4-97F92FBDB867}" srcOrd="0" destOrd="0" presId="urn:microsoft.com/office/officeart/2005/8/layout/radial5"/>
    <dgm:cxn modelId="{D773549D-756E-4857-87CC-D7C37C3C26A3}" type="presParOf" srcId="{46F453DA-88DA-4D86-8B2C-79C8AD1C7F7B}" destId="{33E00475-24F7-4D7C-8AD4-ED2B3699934A}" srcOrd="6" destOrd="0" presId="urn:microsoft.com/office/officeart/2005/8/layout/radial5"/>
    <dgm:cxn modelId="{D2200FE6-F465-4A22-8D54-AE1B895A7F93}" type="presParOf" srcId="{46F453DA-88DA-4D86-8B2C-79C8AD1C7F7B}" destId="{2E6398BB-BD73-4565-8CB6-CD665E96578C}" srcOrd="7" destOrd="0" presId="urn:microsoft.com/office/officeart/2005/8/layout/radial5"/>
    <dgm:cxn modelId="{5630A63A-683F-4643-8665-99FFF3202F64}" type="presParOf" srcId="{2E6398BB-BD73-4565-8CB6-CD665E96578C}" destId="{EB9884F7-924D-4AF1-9531-67944B3E3DF3}" srcOrd="0" destOrd="0" presId="urn:microsoft.com/office/officeart/2005/8/layout/radial5"/>
    <dgm:cxn modelId="{0894E59D-5650-4B54-A43B-490E48E78931}" type="presParOf" srcId="{46F453DA-88DA-4D86-8B2C-79C8AD1C7F7B}" destId="{905B776C-5098-4AE3-AAF6-061FD6CED3C4}" srcOrd="8" destOrd="0" presId="urn:microsoft.com/office/officeart/2005/8/layout/radial5"/>
    <dgm:cxn modelId="{78192DB9-9B8C-4CE4-B903-68569D4E696B}" type="presParOf" srcId="{46F453DA-88DA-4D86-8B2C-79C8AD1C7F7B}" destId="{5705B594-C0E2-4DBE-8797-5D6B223FFC10}" srcOrd="9" destOrd="0" presId="urn:microsoft.com/office/officeart/2005/8/layout/radial5"/>
    <dgm:cxn modelId="{D9CF4ED5-F88B-42AA-8CC4-5D36D98D5EA1}" type="presParOf" srcId="{5705B594-C0E2-4DBE-8797-5D6B223FFC10}" destId="{EBE39FB2-5191-4132-9305-036EE5E1677E}" srcOrd="0" destOrd="0" presId="urn:microsoft.com/office/officeart/2005/8/layout/radial5"/>
    <dgm:cxn modelId="{901CAA2C-AEAD-4A6D-B448-2F577CAFC54C}" type="presParOf" srcId="{46F453DA-88DA-4D86-8B2C-79C8AD1C7F7B}" destId="{1B83341B-172A-4BFB-9674-2BDECB692BF0}" srcOrd="10" destOrd="0" presId="urn:microsoft.com/office/officeart/2005/8/layout/radial5"/>
    <dgm:cxn modelId="{E460DB2B-9421-4199-B721-14D59EB86D9F}" type="presParOf" srcId="{46F453DA-88DA-4D86-8B2C-79C8AD1C7F7B}" destId="{B36595A5-FD4C-4131-A2A7-7EC44A3F5E76}" srcOrd="11" destOrd="0" presId="urn:microsoft.com/office/officeart/2005/8/layout/radial5"/>
    <dgm:cxn modelId="{39B90205-D859-4EB4-9A93-2D3181A66F23}" type="presParOf" srcId="{B36595A5-FD4C-4131-A2A7-7EC44A3F5E76}" destId="{1472E848-DC5E-454F-8E00-0EC0C6235D1F}" srcOrd="0" destOrd="0" presId="urn:microsoft.com/office/officeart/2005/8/layout/radial5"/>
    <dgm:cxn modelId="{014B6A2D-F9CC-47B6-AAA5-979997D77C83}" type="presParOf" srcId="{46F453DA-88DA-4D86-8B2C-79C8AD1C7F7B}" destId="{3871CE4E-2E3A-48A5-8FC2-7F6936140311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DBF527-2075-4551-AA52-CE0C324B6FAF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F9E711E5-2A9D-494A-80F2-02D6D5B34F86}">
      <dgm:prSet phldrT="[文本]" custT="1"/>
      <dgm:spPr/>
      <dgm:t>
        <a:bodyPr/>
        <a:lstStyle/>
        <a:p>
          <a:r>
            <a: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校企</a:t>
          </a:r>
        </a:p>
      </dgm:t>
    </dgm:pt>
    <dgm:pt modelId="{09A93A87-122D-4A21-8F01-6A6C4D020FF6}" type="parTrans" cxnId="{C04DB22C-4569-4A8A-964C-0B4D52D8444E}">
      <dgm:prSet/>
      <dgm:spPr/>
      <dgm:t>
        <a:bodyPr/>
        <a:lstStyle/>
        <a:p>
          <a:endParaRPr lang="zh-CN" altLang="en-US"/>
        </a:p>
      </dgm:t>
    </dgm:pt>
    <dgm:pt modelId="{A9C1587F-406E-4808-B3BF-93D53DF0B892}" type="sibTrans" cxnId="{C04DB22C-4569-4A8A-964C-0B4D52D8444E}">
      <dgm:prSet/>
      <dgm:spPr/>
      <dgm:t>
        <a:bodyPr/>
        <a:lstStyle/>
        <a:p>
          <a:endParaRPr lang="zh-CN" altLang="en-US"/>
        </a:p>
      </dgm:t>
    </dgm:pt>
    <dgm:pt modelId="{66EDD127-7D5C-4F79-9435-BB3829F7CCD4}">
      <dgm:prSet phldrT="[文本]" custT="1"/>
      <dgm:spPr/>
      <dgm:t>
        <a:bodyPr/>
        <a:lstStyle/>
        <a:p>
          <a:r>
            <a: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双赢</a:t>
          </a:r>
        </a:p>
      </dgm:t>
    </dgm:pt>
    <dgm:pt modelId="{228AEA21-243B-4AA2-9B92-5B923865381F}" type="parTrans" cxnId="{B5A3D550-172F-483B-8999-F2693F1AD420}">
      <dgm:prSet/>
      <dgm:spPr/>
      <dgm:t>
        <a:bodyPr/>
        <a:lstStyle/>
        <a:p>
          <a:endParaRPr lang="zh-CN" altLang="en-US"/>
        </a:p>
      </dgm:t>
    </dgm:pt>
    <dgm:pt modelId="{E34ADA99-5C7E-45E6-BEE4-CC7D388BC1F1}" type="sibTrans" cxnId="{B5A3D550-172F-483B-8999-F2693F1AD420}">
      <dgm:prSet/>
      <dgm:spPr/>
      <dgm:t>
        <a:bodyPr/>
        <a:lstStyle/>
        <a:p>
          <a:endParaRPr lang="zh-CN" altLang="en-US"/>
        </a:p>
      </dgm:t>
    </dgm:pt>
    <dgm:pt modelId="{BA699065-BA2E-4570-8D11-6628602238C1}">
      <dgm:prSet phldrT="[文本]" custT="1"/>
      <dgm:spPr/>
      <dgm:t>
        <a:bodyPr/>
        <a:lstStyle/>
        <a:p>
          <a:r>
            <a: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多利</a:t>
          </a:r>
        </a:p>
      </dgm:t>
    </dgm:pt>
    <dgm:pt modelId="{5482F96B-5D65-4188-8400-DCEF32E4C7A7}" type="parTrans" cxnId="{87FD1733-D3A7-4066-AE03-687A3240CCB8}">
      <dgm:prSet/>
      <dgm:spPr/>
      <dgm:t>
        <a:bodyPr/>
        <a:lstStyle/>
        <a:p>
          <a:endParaRPr lang="zh-CN" altLang="en-US"/>
        </a:p>
      </dgm:t>
    </dgm:pt>
    <dgm:pt modelId="{6CBAA732-F912-47B2-B563-B964E988C1B9}" type="sibTrans" cxnId="{87FD1733-D3A7-4066-AE03-687A3240CCB8}">
      <dgm:prSet/>
      <dgm:spPr/>
      <dgm:t>
        <a:bodyPr/>
        <a:lstStyle/>
        <a:p>
          <a:endParaRPr lang="zh-CN" altLang="en-US"/>
        </a:p>
      </dgm:t>
    </dgm:pt>
    <dgm:pt modelId="{C1879E5E-DDE4-4F13-967B-BE9790A8CFEC}" type="pres">
      <dgm:prSet presAssocID="{D4DBF527-2075-4551-AA52-CE0C324B6FAF}" presName="compositeShape" presStyleCnt="0">
        <dgm:presLayoutVars>
          <dgm:dir/>
          <dgm:resizeHandles/>
        </dgm:presLayoutVars>
      </dgm:prSet>
      <dgm:spPr/>
    </dgm:pt>
    <dgm:pt modelId="{4D314242-87A1-415B-83BB-76DB239FC33E}" type="pres">
      <dgm:prSet presAssocID="{D4DBF527-2075-4551-AA52-CE0C324B6FAF}" presName="pyramid" presStyleLbl="node1" presStyleIdx="0" presStyleCnt="1" custLinFactNeighborX="-11991" custLinFactNeighborY="279"/>
      <dgm:spPr>
        <a:solidFill>
          <a:schemeClr val="bg2">
            <a:lumMod val="50000"/>
          </a:schemeClr>
        </a:solidFill>
      </dgm:spPr>
    </dgm:pt>
    <dgm:pt modelId="{5B710A06-A9C8-4B81-B25A-F61329A29C6C}" type="pres">
      <dgm:prSet presAssocID="{D4DBF527-2075-4551-AA52-CE0C324B6FAF}" presName="theList" presStyleCnt="0"/>
      <dgm:spPr/>
    </dgm:pt>
    <dgm:pt modelId="{CAC4CB0B-B57F-486B-B695-1598AAE1460E}" type="pres">
      <dgm:prSet presAssocID="{F9E711E5-2A9D-494A-80F2-02D6D5B34F86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7294428-9486-4D69-845E-286B925C4ACB}" type="pres">
      <dgm:prSet presAssocID="{F9E711E5-2A9D-494A-80F2-02D6D5B34F86}" presName="aSpace" presStyleCnt="0"/>
      <dgm:spPr/>
    </dgm:pt>
    <dgm:pt modelId="{0D6139AC-82FE-4063-A837-3BF7C0CB2D66}" type="pres">
      <dgm:prSet presAssocID="{66EDD127-7D5C-4F79-9435-BB3829F7CCD4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74E6D23-E91A-48C1-9F74-8F096FCA418D}" type="pres">
      <dgm:prSet presAssocID="{66EDD127-7D5C-4F79-9435-BB3829F7CCD4}" presName="aSpace" presStyleCnt="0"/>
      <dgm:spPr/>
    </dgm:pt>
    <dgm:pt modelId="{5673FC62-B7B2-42ED-9A17-0B60BBC8D0B6}" type="pres">
      <dgm:prSet presAssocID="{BA699065-BA2E-4570-8D11-6628602238C1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F7570CC-F5B7-4A8D-8179-C1244731B727}" type="pres">
      <dgm:prSet presAssocID="{BA699065-BA2E-4570-8D11-6628602238C1}" presName="aSpace" presStyleCnt="0"/>
      <dgm:spPr/>
    </dgm:pt>
  </dgm:ptLst>
  <dgm:cxnLst>
    <dgm:cxn modelId="{87FD1733-D3A7-4066-AE03-687A3240CCB8}" srcId="{D4DBF527-2075-4551-AA52-CE0C324B6FAF}" destId="{BA699065-BA2E-4570-8D11-6628602238C1}" srcOrd="2" destOrd="0" parTransId="{5482F96B-5D65-4188-8400-DCEF32E4C7A7}" sibTransId="{6CBAA732-F912-47B2-B563-B964E988C1B9}"/>
    <dgm:cxn modelId="{77673EAD-5691-4F7C-8B6F-F3320CD03C5C}" type="presOf" srcId="{BA699065-BA2E-4570-8D11-6628602238C1}" destId="{5673FC62-B7B2-42ED-9A17-0B60BBC8D0B6}" srcOrd="0" destOrd="0" presId="urn:microsoft.com/office/officeart/2005/8/layout/pyramid2"/>
    <dgm:cxn modelId="{D8A6AD38-CDF4-4FDA-8199-5D4E44D24326}" type="presOf" srcId="{F9E711E5-2A9D-494A-80F2-02D6D5B34F86}" destId="{CAC4CB0B-B57F-486B-B695-1598AAE1460E}" srcOrd="0" destOrd="0" presId="urn:microsoft.com/office/officeart/2005/8/layout/pyramid2"/>
    <dgm:cxn modelId="{79CAFA4F-8F42-45F9-BE5C-64C08256E11B}" type="presOf" srcId="{66EDD127-7D5C-4F79-9435-BB3829F7CCD4}" destId="{0D6139AC-82FE-4063-A837-3BF7C0CB2D66}" srcOrd="0" destOrd="0" presId="urn:microsoft.com/office/officeart/2005/8/layout/pyramid2"/>
    <dgm:cxn modelId="{B5A3D550-172F-483B-8999-F2693F1AD420}" srcId="{D4DBF527-2075-4551-AA52-CE0C324B6FAF}" destId="{66EDD127-7D5C-4F79-9435-BB3829F7CCD4}" srcOrd="1" destOrd="0" parTransId="{228AEA21-243B-4AA2-9B92-5B923865381F}" sibTransId="{E34ADA99-5C7E-45E6-BEE4-CC7D388BC1F1}"/>
    <dgm:cxn modelId="{A8CA7C54-23FC-454A-A88F-8402F1E68757}" type="presOf" srcId="{D4DBF527-2075-4551-AA52-CE0C324B6FAF}" destId="{C1879E5E-DDE4-4F13-967B-BE9790A8CFEC}" srcOrd="0" destOrd="0" presId="urn:microsoft.com/office/officeart/2005/8/layout/pyramid2"/>
    <dgm:cxn modelId="{C04DB22C-4569-4A8A-964C-0B4D52D8444E}" srcId="{D4DBF527-2075-4551-AA52-CE0C324B6FAF}" destId="{F9E711E5-2A9D-494A-80F2-02D6D5B34F86}" srcOrd="0" destOrd="0" parTransId="{09A93A87-122D-4A21-8F01-6A6C4D020FF6}" sibTransId="{A9C1587F-406E-4808-B3BF-93D53DF0B892}"/>
    <dgm:cxn modelId="{5138851A-4320-4813-A048-FE9B85C52578}" type="presParOf" srcId="{C1879E5E-DDE4-4F13-967B-BE9790A8CFEC}" destId="{4D314242-87A1-415B-83BB-76DB239FC33E}" srcOrd="0" destOrd="0" presId="urn:microsoft.com/office/officeart/2005/8/layout/pyramid2"/>
    <dgm:cxn modelId="{D2CF597F-E518-4EA8-80B5-18A40329CC3A}" type="presParOf" srcId="{C1879E5E-DDE4-4F13-967B-BE9790A8CFEC}" destId="{5B710A06-A9C8-4B81-B25A-F61329A29C6C}" srcOrd="1" destOrd="0" presId="urn:microsoft.com/office/officeart/2005/8/layout/pyramid2"/>
    <dgm:cxn modelId="{85E38B9A-B001-4A7F-8FEA-C290B00DACF6}" type="presParOf" srcId="{5B710A06-A9C8-4B81-B25A-F61329A29C6C}" destId="{CAC4CB0B-B57F-486B-B695-1598AAE1460E}" srcOrd="0" destOrd="0" presId="urn:microsoft.com/office/officeart/2005/8/layout/pyramid2"/>
    <dgm:cxn modelId="{ED34B857-BB42-4EF0-B729-E1EE7876AC84}" type="presParOf" srcId="{5B710A06-A9C8-4B81-B25A-F61329A29C6C}" destId="{07294428-9486-4D69-845E-286B925C4ACB}" srcOrd="1" destOrd="0" presId="urn:microsoft.com/office/officeart/2005/8/layout/pyramid2"/>
    <dgm:cxn modelId="{F6FC4B7C-17E7-4611-AE42-D589173311A9}" type="presParOf" srcId="{5B710A06-A9C8-4B81-B25A-F61329A29C6C}" destId="{0D6139AC-82FE-4063-A837-3BF7C0CB2D66}" srcOrd="2" destOrd="0" presId="urn:microsoft.com/office/officeart/2005/8/layout/pyramid2"/>
    <dgm:cxn modelId="{E01CD665-4FBD-4B00-AD3B-4D35B7F6D80C}" type="presParOf" srcId="{5B710A06-A9C8-4B81-B25A-F61329A29C6C}" destId="{874E6D23-E91A-48C1-9F74-8F096FCA418D}" srcOrd="3" destOrd="0" presId="urn:microsoft.com/office/officeart/2005/8/layout/pyramid2"/>
    <dgm:cxn modelId="{75214DF2-B48E-4252-A28C-D5821B9B71B6}" type="presParOf" srcId="{5B710A06-A9C8-4B81-B25A-F61329A29C6C}" destId="{5673FC62-B7B2-42ED-9A17-0B60BBC8D0B6}" srcOrd="4" destOrd="0" presId="urn:microsoft.com/office/officeart/2005/8/layout/pyramid2"/>
    <dgm:cxn modelId="{50BEE8A3-DFBD-42DC-BC4D-31BB5467A566}" type="presParOf" srcId="{5B710A06-A9C8-4B81-B25A-F61329A29C6C}" destId="{3F7570CC-F5B7-4A8D-8179-C1244731B72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6337D9-A19D-4DE1-B8DC-A6A42EC333E8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A25F3F5-65E3-4BA4-AC65-EC0E260907FD}">
      <dgm:prSet phldrT="[文本]"/>
      <dgm:spPr/>
      <dgm:t>
        <a:bodyPr/>
        <a:lstStyle/>
        <a:p>
          <a:r>
            <a:rPr lang="zh-CN" altLang="en-US" b="1" dirty="0"/>
            <a:t>人才培养</a:t>
          </a:r>
        </a:p>
      </dgm:t>
    </dgm:pt>
    <dgm:pt modelId="{59B9FB47-8273-43F5-ADF6-03EC034AF908}" type="parTrans" cxnId="{44693FAB-78D6-46A2-AF5C-300234F240E9}">
      <dgm:prSet/>
      <dgm:spPr/>
      <dgm:t>
        <a:bodyPr/>
        <a:lstStyle/>
        <a:p>
          <a:endParaRPr lang="zh-CN" altLang="en-US"/>
        </a:p>
      </dgm:t>
    </dgm:pt>
    <dgm:pt modelId="{7575A6C0-7034-4CF5-8D33-06D616FB1F03}" type="sibTrans" cxnId="{44693FAB-78D6-46A2-AF5C-300234F240E9}">
      <dgm:prSet/>
      <dgm:spPr/>
      <dgm:t>
        <a:bodyPr/>
        <a:lstStyle/>
        <a:p>
          <a:endParaRPr lang="zh-CN" altLang="en-US"/>
        </a:p>
      </dgm:t>
    </dgm:pt>
    <dgm:pt modelId="{A68828B8-4196-44F3-8EAB-6BF0F0554384}">
      <dgm:prSet phldrT="[文本]" custT="1"/>
      <dgm:spPr/>
      <dgm:t>
        <a:bodyPr/>
        <a:lstStyle/>
        <a:p>
          <a:r>
            <a:rPr lang="zh-CN" altLang="en-US" sz="1600" b="1" dirty="0"/>
            <a:t>专业</a:t>
          </a:r>
        </a:p>
      </dgm:t>
    </dgm:pt>
    <dgm:pt modelId="{5E0A8B4A-B476-497F-94A1-F937B9DEA129}" type="parTrans" cxnId="{EE7BE8D1-E045-416E-A83C-CA52415D9718}">
      <dgm:prSet/>
      <dgm:spPr/>
      <dgm:t>
        <a:bodyPr/>
        <a:lstStyle/>
        <a:p>
          <a:endParaRPr lang="zh-CN" altLang="en-US"/>
        </a:p>
      </dgm:t>
    </dgm:pt>
    <dgm:pt modelId="{F6714EA4-B5B4-4A70-8F6A-41C1280DE638}" type="sibTrans" cxnId="{EE7BE8D1-E045-416E-A83C-CA52415D9718}">
      <dgm:prSet/>
      <dgm:spPr/>
      <dgm:t>
        <a:bodyPr/>
        <a:lstStyle/>
        <a:p>
          <a:endParaRPr lang="zh-CN" altLang="en-US"/>
        </a:p>
      </dgm:t>
    </dgm:pt>
    <dgm:pt modelId="{5E8D4BAB-383B-44ED-9EB0-2FFAA35F94E3}">
      <dgm:prSet phldrT="[文本]" custT="1"/>
      <dgm:spPr/>
      <dgm:t>
        <a:bodyPr/>
        <a:lstStyle/>
        <a:p>
          <a:r>
            <a:rPr lang="zh-CN" altLang="en-US" sz="1600" b="1" dirty="0"/>
            <a:t>师资</a:t>
          </a:r>
        </a:p>
      </dgm:t>
    </dgm:pt>
    <dgm:pt modelId="{6DEE98F4-0A69-4E6B-8D5D-9ADE02EC1777}" type="parTrans" cxnId="{4D55D3F3-4720-4D48-9F14-37F36A3AE621}">
      <dgm:prSet/>
      <dgm:spPr/>
      <dgm:t>
        <a:bodyPr/>
        <a:lstStyle/>
        <a:p>
          <a:endParaRPr lang="zh-CN" altLang="en-US"/>
        </a:p>
      </dgm:t>
    </dgm:pt>
    <dgm:pt modelId="{4B22BE84-E8D9-457B-AE76-4BDB5C64C2E7}" type="sibTrans" cxnId="{4D55D3F3-4720-4D48-9F14-37F36A3AE621}">
      <dgm:prSet/>
      <dgm:spPr/>
      <dgm:t>
        <a:bodyPr/>
        <a:lstStyle/>
        <a:p>
          <a:endParaRPr lang="zh-CN" altLang="en-US"/>
        </a:p>
      </dgm:t>
    </dgm:pt>
    <dgm:pt modelId="{FCB44FC1-D3BA-48A6-847D-CEA4D08DC099}">
      <dgm:prSet phldrT="[文本]"/>
      <dgm:spPr/>
      <dgm:t>
        <a:bodyPr/>
        <a:lstStyle/>
        <a:p>
          <a:r>
            <a:rPr lang="zh-CN" altLang="en-US" b="1" dirty="0"/>
            <a:t>标准</a:t>
          </a:r>
        </a:p>
      </dgm:t>
    </dgm:pt>
    <dgm:pt modelId="{7424071F-22A6-4CAD-85A2-795387C2E5FB}" type="parTrans" cxnId="{91ED9664-0AA8-48E5-BCE9-E8C401381D54}">
      <dgm:prSet/>
      <dgm:spPr/>
      <dgm:t>
        <a:bodyPr/>
        <a:lstStyle/>
        <a:p>
          <a:endParaRPr lang="zh-CN" altLang="en-US"/>
        </a:p>
      </dgm:t>
    </dgm:pt>
    <dgm:pt modelId="{3C275F39-0A01-4BB2-8FFC-FA65156F29B2}" type="sibTrans" cxnId="{91ED9664-0AA8-48E5-BCE9-E8C401381D54}">
      <dgm:prSet/>
      <dgm:spPr/>
      <dgm:t>
        <a:bodyPr/>
        <a:lstStyle/>
        <a:p>
          <a:endParaRPr lang="zh-CN" altLang="en-US"/>
        </a:p>
      </dgm:t>
    </dgm:pt>
    <dgm:pt modelId="{63D23504-AC80-437A-AA2A-5193349CF851}">
      <dgm:prSet phldrT="[文本]" custT="1"/>
      <dgm:spPr/>
      <dgm:t>
        <a:bodyPr/>
        <a:lstStyle/>
        <a:p>
          <a:r>
            <a:rPr lang="zh-CN" altLang="en-US" sz="1200" b="1" dirty="0"/>
            <a:t>专业目录</a:t>
          </a:r>
        </a:p>
      </dgm:t>
    </dgm:pt>
    <dgm:pt modelId="{71F85650-4F37-43C4-A267-C24B46376FDE}" type="parTrans" cxnId="{22742F03-C175-4F10-8DBC-543A848013E8}">
      <dgm:prSet/>
      <dgm:spPr/>
      <dgm:t>
        <a:bodyPr/>
        <a:lstStyle/>
        <a:p>
          <a:endParaRPr lang="zh-CN" altLang="en-US"/>
        </a:p>
      </dgm:t>
    </dgm:pt>
    <dgm:pt modelId="{5EED8158-9751-4C39-BC8C-B627B2232425}" type="sibTrans" cxnId="{22742F03-C175-4F10-8DBC-543A848013E8}">
      <dgm:prSet/>
      <dgm:spPr/>
      <dgm:t>
        <a:bodyPr/>
        <a:lstStyle/>
        <a:p>
          <a:endParaRPr lang="zh-CN" altLang="en-US"/>
        </a:p>
      </dgm:t>
    </dgm:pt>
    <dgm:pt modelId="{F21562D6-7DA6-4A38-BC2E-382F91334F23}">
      <dgm:prSet phldrT="[文本]" custT="1"/>
      <dgm:spPr/>
      <dgm:t>
        <a:bodyPr/>
        <a:lstStyle/>
        <a:p>
          <a:r>
            <a:rPr lang="zh-CN" altLang="en-US" sz="1200" b="1" dirty="0"/>
            <a:t>课程教学标准</a:t>
          </a:r>
        </a:p>
      </dgm:t>
    </dgm:pt>
    <dgm:pt modelId="{0C6DA21F-FE02-4E76-BE36-44367C73645D}" type="parTrans" cxnId="{34057378-C28E-4BE2-86C0-5356C4CCC56B}">
      <dgm:prSet/>
      <dgm:spPr/>
      <dgm:t>
        <a:bodyPr/>
        <a:lstStyle/>
        <a:p>
          <a:endParaRPr lang="zh-CN" altLang="en-US"/>
        </a:p>
      </dgm:t>
    </dgm:pt>
    <dgm:pt modelId="{BFC924B2-57C1-432B-87E6-D42E9F983918}" type="sibTrans" cxnId="{34057378-C28E-4BE2-86C0-5356C4CCC56B}">
      <dgm:prSet/>
      <dgm:spPr/>
      <dgm:t>
        <a:bodyPr/>
        <a:lstStyle/>
        <a:p>
          <a:endParaRPr lang="zh-CN" altLang="en-US"/>
        </a:p>
      </dgm:t>
    </dgm:pt>
    <dgm:pt modelId="{18DF004A-E1A7-4CB4-869D-237A4BA83B16}">
      <dgm:prSet phldrT="[文本]" custT="1"/>
      <dgm:spPr/>
      <dgm:t>
        <a:bodyPr/>
        <a:lstStyle/>
        <a:p>
          <a:r>
            <a:rPr lang="zh-CN" altLang="en-US" sz="1600" b="1" dirty="0"/>
            <a:t>基地</a:t>
          </a:r>
        </a:p>
      </dgm:t>
    </dgm:pt>
    <dgm:pt modelId="{BF7855DA-D6D8-4481-9C3D-204AD365D254}" type="parTrans" cxnId="{640A59A2-249D-4DF8-AF0D-FE7C4012E07A}">
      <dgm:prSet/>
      <dgm:spPr/>
      <dgm:t>
        <a:bodyPr/>
        <a:lstStyle/>
        <a:p>
          <a:endParaRPr lang="zh-CN" altLang="en-US"/>
        </a:p>
      </dgm:t>
    </dgm:pt>
    <dgm:pt modelId="{25B7886E-5553-4A75-BC0D-307DCC98724E}" type="sibTrans" cxnId="{640A59A2-249D-4DF8-AF0D-FE7C4012E07A}">
      <dgm:prSet/>
      <dgm:spPr/>
      <dgm:t>
        <a:bodyPr/>
        <a:lstStyle/>
        <a:p>
          <a:endParaRPr lang="zh-CN" altLang="en-US"/>
        </a:p>
      </dgm:t>
    </dgm:pt>
    <dgm:pt modelId="{CAD8B168-361B-44D5-9C44-71EFFCB162E0}">
      <dgm:prSet phldrT="[文本]" custT="1"/>
      <dgm:spPr/>
      <dgm:t>
        <a:bodyPr/>
        <a:lstStyle/>
        <a:p>
          <a:r>
            <a:rPr lang="zh-CN" altLang="en-US" sz="1200" b="1" dirty="0"/>
            <a:t>顶岗实习标准</a:t>
          </a:r>
        </a:p>
      </dgm:t>
    </dgm:pt>
    <dgm:pt modelId="{BE9ED6D6-E2B2-4E96-96FD-3FC1F7555EE4}" type="parTrans" cxnId="{7E6F0150-3E1B-417E-A1F3-C2ECDC2785BF}">
      <dgm:prSet/>
      <dgm:spPr/>
      <dgm:t>
        <a:bodyPr/>
        <a:lstStyle/>
        <a:p>
          <a:endParaRPr lang="zh-CN" altLang="en-US"/>
        </a:p>
      </dgm:t>
    </dgm:pt>
    <dgm:pt modelId="{EF649B1C-C36F-4DC9-B6A2-9AD600BB58AC}" type="sibTrans" cxnId="{7E6F0150-3E1B-417E-A1F3-C2ECDC2785BF}">
      <dgm:prSet/>
      <dgm:spPr/>
      <dgm:t>
        <a:bodyPr/>
        <a:lstStyle/>
        <a:p>
          <a:endParaRPr lang="zh-CN" altLang="en-US"/>
        </a:p>
      </dgm:t>
    </dgm:pt>
    <dgm:pt modelId="{0DE5EBB3-1A33-43A6-9860-65C93300842F}">
      <dgm:prSet phldrT="[文本]" custT="1"/>
      <dgm:spPr/>
      <dgm:t>
        <a:bodyPr/>
        <a:lstStyle/>
        <a:p>
          <a:r>
            <a:rPr lang="zh-CN" altLang="en-US" sz="1200" b="1" dirty="0"/>
            <a:t>专业仪器设备规范</a:t>
          </a:r>
        </a:p>
      </dgm:t>
    </dgm:pt>
    <dgm:pt modelId="{176DC704-F711-447A-B213-4E331F2572E0}" type="parTrans" cxnId="{AF8444CC-859D-42BC-94FD-0443D4977362}">
      <dgm:prSet/>
      <dgm:spPr/>
      <dgm:t>
        <a:bodyPr/>
        <a:lstStyle/>
        <a:p>
          <a:endParaRPr lang="zh-CN" altLang="en-US"/>
        </a:p>
      </dgm:t>
    </dgm:pt>
    <dgm:pt modelId="{4068C40E-7E41-4D75-BF9A-8336B1E10814}" type="sibTrans" cxnId="{AF8444CC-859D-42BC-94FD-0443D4977362}">
      <dgm:prSet/>
      <dgm:spPr/>
      <dgm:t>
        <a:bodyPr/>
        <a:lstStyle/>
        <a:p>
          <a:endParaRPr lang="zh-CN" altLang="en-US"/>
        </a:p>
      </dgm:t>
    </dgm:pt>
    <dgm:pt modelId="{77C022A8-A511-49FB-B7C4-D8AF4FBF8FA4}">
      <dgm:prSet phldrT="[文本]" custT="1"/>
      <dgm:spPr/>
      <dgm:t>
        <a:bodyPr/>
        <a:lstStyle/>
        <a:p>
          <a:r>
            <a:rPr lang="zh-CN" altLang="en-US" sz="1200" b="1" dirty="0"/>
            <a:t>教材标准</a:t>
          </a:r>
        </a:p>
      </dgm:t>
    </dgm:pt>
    <dgm:pt modelId="{16E73B6C-1DD4-4D51-B744-AB550EC51789}" type="parTrans" cxnId="{292C3F10-95D7-46EC-B724-878AE13B139D}">
      <dgm:prSet/>
      <dgm:spPr/>
      <dgm:t>
        <a:bodyPr/>
        <a:lstStyle/>
        <a:p>
          <a:endParaRPr lang="zh-CN" altLang="en-US"/>
        </a:p>
      </dgm:t>
    </dgm:pt>
    <dgm:pt modelId="{FF10E8DF-CC7E-4EE6-A6BE-246EC6C77BBE}" type="sibTrans" cxnId="{292C3F10-95D7-46EC-B724-878AE13B139D}">
      <dgm:prSet/>
      <dgm:spPr/>
      <dgm:t>
        <a:bodyPr/>
        <a:lstStyle/>
        <a:p>
          <a:endParaRPr lang="zh-CN" altLang="en-US"/>
        </a:p>
      </dgm:t>
    </dgm:pt>
    <dgm:pt modelId="{6A5E2C17-7F7A-4171-A328-5DD5BF5E522B}">
      <dgm:prSet phldrT="[文本]" custT="1"/>
      <dgm:spPr/>
      <dgm:t>
        <a:bodyPr/>
        <a:lstStyle/>
        <a:p>
          <a:r>
            <a:rPr lang="zh-CN" altLang="en-US" sz="1200" b="1" dirty="0"/>
            <a:t>专业教学标准</a:t>
          </a:r>
        </a:p>
      </dgm:t>
    </dgm:pt>
    <dgm:pt modelId="{D4573748-11F7-46B8-BDF3-0973E5D35800}" type="parTrans" cxnId="{CB423ECA-42BD-4A5D-B51F-392F30BC4E29}">
      <dgm:prSet/>
      <dgm:spPr/>
      <dgm:t>
        <a:bodyPr/>
        <a:lstStyle/>
        <a:p>
          <a:endParaRPr lang="zh-CN" altLang="en-US"/>
        </a:p>
      </dgm:t>
    </dgm:pt>
    <dgm:pt modelId="{A3E64B8E-1030-4E2B-92A0-B08A982341B4}" type="sibTrans" cxnId="{CB423ECA-42BD-4A5D-B51F-392F30BC4E29}">
      <dgm:prSet/>
      <dgm:spPr/>
      <dgm:t>
        <a:bodyPr/>
        <a:lstStyle/>
        <a:p>
          <a:endParaRPr lang="zh-CN" altLang="en-US"/>
        </a:p>
      </dgm:t>
    </dgm:pt>
    <dgm:pt modelId="{01B627E7-A134-41A4-8C80-F3CE86A4F966}" type="pres">
      <dgm:prSet presAssocID="{D96337D9-A19D-4DE1-B8DC-A6A42EC333E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4EB7117-8293-4BCE-8C6D-FCAF7A59F785}" type="pres">
      <dgm:prSet presAssocID="{0A25F3F5-65E3-4BA4-AC65-EC0E260907FD}" presName="compNode" presStyleCnt="0"/>
      <dgm:spPr/>
    </dgm:pt>
    <dgm:pt modelId="{4C662683-CE1B-4165-A901-D0F10526C124}" type="pres">
      <dgm:prSet presAssocID="{0A25F3F5-65E3-4BA4-AC65-EC0E260907FD}" presName="noGeometry" presStyleCnt="0"/>
      <dgm:spPr/>
    </dgm:pt>
    <dgm:pt modelId="{D2EDDFC7-2292-4A80-AC23-23710168BD0D}" type="pres">
      <dgm:prSet presAssocID="{0A25F3F5-65E3-4BA4-AC65-EC0E260907FD}" presName="childTextVisible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BA3A07A-8D34-4E2E-9A94-DCBBEBBBA0C5}" type="pres">
      <dgm:prSet presAssocID="{0A25F3F5-65E3-4BA4-AC65-EC0E260907FD}" presName="childTextHidden" presStyleLbl="bgAccFollowNode1" presStyleIdx="0" presStyleCnt="2"/>
      <dgm:spPr/>
      <dgm:t>
        <a:bodyPr/>
        <a:lstStyle/>
        <a:p>
          <a:endParaRPr lang="zh-CN" altLang="en-US"/>
        </a:p>
      </dgm:t>
    </dgm:pt>
    <dgm:pt modelId="{2961D191-272A-4CD0-969F-B7F5D0B4CE10}" type="pres">
      <dgm:prSet presAssocID="{0A25F3F5-65E3-4BA4-AC65-EC0E260907FD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3489D17-9F69-490B-B40F-495D7623F246}" type="pres">
      <dgm:prSet presAssocID="{0A25F3F5-65E3-4BA4-AC65-EC0E260907FD}" presName="aSpace" presStyleCnt="0"/>
      <dgm:spPr/>
    </dgm:pt>
    <dgm:pt modelId="{64C272FD-8899-4E48-A864-3A9CA0674219}" type="pres">
      <dgm:prSet presAssocID="{FCB44FC1-D3BA-48A6-847D-CEA4D08DC099}" presName="compNode" presStyleCnt="0"/>
      <dgm:spPr/>
    </dgm:pt>
    <dgm:pt modelId="{24C613FD-46E3-4467-8B3C-CFE8DB0A078A}" type="pres">
      <dgm:prSet presAssocID="{FCB44FC1-D3BA-48A6-847D-CEA4D08DC099}" presName="noGeometry" presStyleCnt="0"/>
      <dgm:spPr/>
    </dgm:pt>
    <dgm:pt modelId="{A59C322D-523C-4243-9EE6-7EE0A4D9109C}" type="pres">
      <dgm:prSet presAssocID="{FCB44FC1-D3BA-48A6-847D-CEA4D08DC099}" presName="childTextVisible" presStyleLbl="bgAccFollowNode1" presStyleIdx="1" presStyleCnt="2" custScaleX="181103" custScaleY="14304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329A351-5AED-4348-8498-D211B2A7D728}" type="pres">
      <dgm:prSet presAssocID="{FCB44FC1-D3BA-48A6-847D-CEA4D08DC099}" presName="childTextHidden" presStyleLbl="bgAccFollowNode1" presStyleIdx="1" presStyleCnt="2"/>
      <dgm:spPr/>
      <dgm:t>
        <a:bodyPr/>
        <a:lstStyle/>
        <a:p>
          <a:endParaRPr lang="zh-CN" altLang="en-US"/>
        </a:p>
      </dgm:t>
    </dgm:pt>
    <dgm:pt modelId="{96C581EF-F28A-4F6B-89B1-D663E510A2A8}" type="pres">
      <dgm:prSet presAssocID="{FCB44FC1-D3BA-48A6-847D-CEA4D08DC099}" presName="parentText" presStyleLbl="node1" presStyleIdx="1" presStyleCnt="2" custLinFactNeighborX="-35159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41A2783-4D30-4C64-AFC4-8C37B7C89E4D}" type="presOf" srcId="{77C022A8-A511-49FB-B7C4-D8AF4FBF8FA4}" destId="{A59C322D-523C-4243-9EE6-7EE0A4D9109C}" srcOrd="0" destOrd="5" presId="urn:microsoft.com/office/officeart/2005/8/layout/hProcess6"/>
    <dgm:cxn modelId="{877956AB-3088-46A4-9F06-43BE7A51340A}" type="presOf" srcId="{F21562D6-7DA6-4A38-BC2E-382F91334F23}" destId="{A59C322D-523C-4243-9EE6-7EE0A4D9109C}" srcOrd="0" destOrd="2" presId="urn:microsoft.com/office/officeart/2005/8/layout/hProcess6"/>
    <dgm:cxn modelId="{11404F58-8A27-4DCB-8E49-D91B8AC7F16F}" type="presOf" srcId="{0DE5EBB3-1A33-43A6-9860-65C93300842F}" destId="{1329A351-5AED-4348-8498-D211B2A7D728}" srcOrd="1" destOrd="4" presId="urn:microsoft.com/office/officeart/2005/8/layout/hProcess6"/>
    <dgm:cxn modelId="{44693FAB-78D6-46A2-AF5C-300234F240E9}" srcId="{D96337D9-A19D-4DE1-B8DC-A6A42EC333E8}" destId="{0A25F3F5-65E3-4BA4-AC65-EC0E260907FD}" srcOrd="0" destOrd="0" parTransId="{59B9FB47-8273-43F5-ADF6-03EC034AF908}" sibTransId="{7575A6C0-7034-4CF5-8D33-06D616FB1F03}"/>
    <dgm:cxn modelId="{CB423ECA-42BD-4A5D-B51F-392F30BC4E29}" srcId="{FCB44FC1-D3BA-48A6-847D-CEA4D08DC099}" destId="{6A5E2C17-7F7A-4171-A328-5DD5BF5E522B}" srcOrd="1" destOrd="0" parTransId="{D4573748-11F7-46B8-BDF3-0973E5D35800}" sibTransId="{A3E64B8E-1030-4E2B-92A0-B08A982341B4}"/>
    <dgm:cxn modelId="{FD99AB00-6CFD-40BF-8900-30908978054A}" type="presOf" srcId="{0A25F3F5-65E3-4BA4-AC65-EC0E260907FD}" destId="{2961D191-272A-4CD0-969F-B7F5D0B4CE10}" srcOrd="0" destOrd="0" presId="urn:microsoft.com/office/officeart/2005/8/layout/hProcess6"/>
    <dgm:cxn modelId="{EE7BE8D1-E045-416E-A83C-CA52415D9718}" srcId="{0A25F3F5-65E3-4BA4-AC65-EC0E260907FD}" destId="{A68828B8-4196-44F3-8EAB-6BF0F0554384}" srcOrd="0" destOrd="0" parTransId="{5E0A8B4A-B476-497F-94A1-F937B9DEA129}" sibTransId="{F6714EA4-B5B4-4A70-8F6A-41C1280DE638}"/>
    <dgm:cxn modelId="{533E71DE-EBED-446D-829B-221C0A7330D0}" type="presOf" srcId="{6A5E2C17-7F7A-4171-A328-5DD5BF5E522B}" destId="{1329A351-5AED-4348-8498-D211B2A7D728}" srcOrd="1" destOrd="1" presId="urn:microsoft.com/office/officeart/2005/8/layout/hProcess6"/>
    <dgm:cxn modelId="{34057378-C28E-4BE2-86C0-5356C4CCC56B}" srcId="{FCB44FC1-D3BA-48A6-847D-CEA4D08DC099}" destId="{F21562D6-7DA6-4A38-BC2E-382F91334F23}" srcOrd="2" destOrd="0" parTransId="{0C6DA21F-FE02-4E76-BE36-44367C73645D}" sibTransId="{BFC924B2-57C1-432B-87E6-D42E9F983918}"/>
    <dgm:cxn modelId="{F2BD1548-B32F-4193-A471-863A49D9049B}" type="presOf" srcId="{5E8D4BAB-383B-44ED-9EB0-2FFAA35F94E3}" destId="{FBA3A07A-8D34-4E2E-9A94-DCBBEBBBA0C5}" srcOrd="1" destOrd="1" presId="urn:microsoft.com/office/officeart/2005/8/layout/hProcess6"/>
    <dgm:cxn modelId="{1C8F50A8-870E-4BF0-A36F-39070708DB76}" type="presOf" srcId="{5E8D4BAB-383B-44ED-9EB0-2FFAA35F94E3}" destId="{D2EDDFC7-2292-4A80-AC23-23710168BD0D}" srcOrd="0" destOrd="1" presId="urn:microsoft.com/office/officeart/2005/8/layout/hProcess6"/>
    <dgm:cxn modelId="{AF8444CC-859D-42BC-94FD-0443D4977362}" srcId="{FCB44FC1-D3BA-48A6-847D-CEA4D08DC099}" destId="{0DE5EBB3-1A33-43A6-9860-65C93300842F}" srcOrd="4" destOrd="0" parTransId="{176DC704-F711-447A-B213-4E331F2572E0}" sibTransId="{4068C40E-7E41-4D75-BF9A-8336B1E10814}"/>
    <dgm:cxn modelId="{1AAEF63D-D22A-4D7F-904B-FBB7AD7EF347}" type="presOf" srcId="{CAD8B168-361B-44D5-9C44-71EFFCB162E0}" destId="{1329A351-5AED-4348-8498-D211B2A7D728}" srcOrd="1" destOrd="3" presId="urn:microsoft.com/office/officeart/2005/8/layout/hProcess6"/>
    <dgm:cxn modelId="{22742F03-C175-4F10-8DBC-543A848013E8}" srcId="{FCB44FC1-D3BA-48A6-847D-CEA4D08DC099}" destId="{63D23504-AC80-437A-AA2A-5193349CF851}" srcOrd="0" destOrd="0" parTransId="{71F85650-4F37-43C4-A267-C24B46376FDE}" sibTransId="{5EED8158-9751-4C39-BC8C-B627B2232425}"/>
    <dgm:cxn modelId="{4E09F512-BB3B-4C35-AC23-66DABD3F8C88}" type="presOf" srcId="{63D23504-AC80-437A-AA2A-5193349CF851}" destId="{1329A351-5AED-4348-8498-D211B2A7D728}" srcOrd="1" destOrd="0" presId="urn:microsoft.com/office/officeart/2005/8/layout/hProcess6"/>
    <dgm:cxn modelId="{7DF288EA-F984-40ED-BF56-745A87E0748D}" type="presOf" srcId="{77C022A8-A511-49FB-B7C4-D8AF4FBF8FA4}" destId="{1329A351-5AED-4348-8498-D211B2A7D728}" srcOrd="1" destOrd="5" presId="urn:microsoft.com/office/officeart/2005/8/layout/hProcess6"/>
    <dgm:cxn modelId="{4D55D3F3-4720-4D48-9F14-37F36A3AE621}" srcId="{0A25F3F5-65E3-4BA4-AC65-EC0E260907FD}" destId="{5E8D4BAB-383B-44ED-9EB0-2FFAA35F94E3}" srcOrd="1" destOrd="0" parTransId="{6DEE98F4-0A69-4E6B-8D5D-9ADE02EC1777}" sibTransId="{4B22BE84-E8D9-457B-AE76-4BDB5C64C2E7}"/>
    <dgm:cxn modelId="{91ED9664-0AA8-48E5-BCE9-E8C401381D54}" srcId="{D96337D9-A19D-4DE1-B8DC-A6A42EC333E8}" destId="{FCB44FC1-D3BA-48A6-847D-CEA4D08DC099}" srcOrd="1" destOrd="0" parTransId="{7424071F-22A6-4CAD-85A2-795387C2E5FB}" sibTransId="{3C275F39-0A01-4BB2-8FFC-FA65156F29B2}"/>
    <dgm:cxn modelId="{8934AD08-D1F6-4E79-9E79-075FDDDD4AEA}" type="presOf" srcId="{F21562D6-7DA6-4A38-BC2E-382F91334F23}" destId="{1329A351-5AED-4348-8498-D211B2A7D728}" srcOrd="1" destOrd="2" presId="urn:microsoft.com/office/officeart/2005/8/layout/hProcess6"/>
    <dgm:cxn modelId="{403C2FB0-05CD-4017-A523-94D4D9AA760A}" type="presOf" srcId="{A68828B8-4196-44F3-8EAB-6BF0F0554384}" destId="{D2EDDFC7-2292-4A80-AC23-23710168BD0D}" srcOrd="0" destOrd="0" presId="urn:microsoft.com/office/officeart/2005/8/layout/hProcess6"/>
    <dgm:cxn modelId="{86D7C952-7442-4947-9316-CBFA8BE71B2B}" type="presOf" srcId="{18DF004A-E1A7-4CB4-869D-237A4BA83B16}" destId="{D2EDDFC7-2292-4A80-AC23-23710168BD0D}" srcOrd="0" destOrd="2" presId="urn:microsoft.com/office/officeart/2005/8/layout/hProcess6"/>
    <dgm:cxn modelId="{7E6F0150-3E1B-417E-A1F3-C2ECDC2785BF}" srcId="{FCB44FC1-D3BA-48A6-847D-CEA4D08DC099}" destId="{CAD8B168-361B-44D5-9C44-71EFFCB162E0}" srcOrd="3" destOrd="0" parTransId="{BE9ED6D6-E2B2-4E96-96FD-3FC1F7555EE4}" sibTransId="{EF649B1C-C36F-4DC9-B6A2-9AD600BB58AC}"/>
    <dgm:cxn modelId="{AF1AB5E6-BE71-40D4-BA59-2EC465B00D84}" type="presOf" srcId="{6A5E2C17-7F7A-4171-A328-5DD5BF5E522B}" destId="{A59C322D-523C-4243-9EE6-7EE0A4D9109C}" srcOrd="0" destOrd="1" presId="urn:microsoft.com/office/officeart/2005/8/layout/hProcess6"/>
    <dgm:cxn modelId="{A9E934D7-846C-4EE8-BBE6-E7F85490E45F}" type="presOf" srcId="{D96337D9-A19D-4DE1-B8DC-A6A42EC333E8}" destId="{01B627E7-A134-41A4-8C80-F3CE86A4F966}" srcOrd="0" destOrd="0" presId="urn:microsoft.com/office/officeart/2005/8/layout/hProcess6"/>
    <dgm:cxn modelId="{212B8054-7372-4FE1-BD68-57C21DC155AD}" type="presOf" srcId="{CAD8B168-361B-44D5-9C44-71EFFCB162E0}" destId="{A59C322D-523C-4243-9EE6-7EE0A4D9109C}" srcOrd="0" destOrd="3" presId="urn:microsoft.com/office/officeart/2005/8/layout/hProcess6"/>
    <dgm:cxn modelId="{C0E3C13E-40D7-4998-BC0D-BD0912645B08}" type="presOf" srcId="{63D23504-AC80-437A-AA2A-5193349CF851}" destId="{A59C322D-523C-4243-9EE6-7EE0A4D9109C}" srcOrd="0" destOrd="0" presId="urn:microsoft.com/office/officeart/2005/8/layout/hProcess6"/>
    <dgm:cxn modelId="{7FD44CBA-1145-49BE-9A92-737525287590}" type="presOf" srcId="{0DE5EBB3-1A33-43A6-9860-65C93300842F}" destId="{A59C322D-523C-4243-9EE6-7EE0A4D9109C}" srcOrd="0" destOrd="4" presId="urn:microsoft.com/office/officeart/2005/8/layout/hProcess6"/>
    <dgm:cxn modelId="{1AB158BC-6D85-4B42-8CD8-9C8757CAB8AA}" type="presOf" srcId="{18DF004A-E1A7-4CB4-869D-237A4BA83B16}" destId="{FBA3A07A-8D34-4E2E-9A94-DCBBEBBBA0C5}" srcOrd="1" destOrd="2" presId="urn:microsoft.com/office/officeart/2005/8/layout/hProcess6"/>
    <dgm:cxn modelId="{292C3F10-95D7-46EC-B724-878AE13B139D}" srcId="{FCB44FC1-D3BA-48A6-847D-CEA4D08DC099}" destId="{77C022A8-A511-49FB-B7C4-D8AF4FBF8FA4}" srcOrd="5" destOrd="0" parTransId="{16E73B6C-1DD4-4D51-B744-AB550EC51789}" sibTransId="{FF10E8DF-CC7E-4EE6-A6BE-246EC6C77BBE}"/>
    <dgm:cxn modelId="{585C7DEF-BC46-4A2B-9115-4DF30287B44D}" type="presOf" srcId="{FCB44FC1-D3BA-48A6-847D-CEA4D08DC099}" destId="{96C581EF-F28A-4F6B-89B1-D663E510A2A8}" srcOrd="0" destOrd="0" presId="urn:microsoft.com/office/officeart/2005/8/layout/hProcess6"/>
    <dgm:cxn modelId="{915F9353-A6F1-4516-8E20-BCDEED46BB50}" type="presOf" srcId="{A68828B8-4196-44F3-8EAB-6BF0F0554384}" destId="{FBA3A07A-8D34-4E2E-9A94-DCBBEBBBA0C5}" srcOrd="1" destOrd="0" presId="urn:microsoft.com/office/officeart/2005/8/layout/hProcess6"/>
    <dgm:cxn modelId="{640A59A2-249D-4DF8-AF0D-FE7C4012E07A}" srcId="{0A25F3F5-65E3-4BA4-AC65-EC0E260907FD}" destId="{18DF004A-E1A7-4CB4-869D-237A4BA83B16}" srcOrd="2" destOrd="0" parTransId="{BF7855DA-D6D8-4481-9C3D-204AD365D254}" sibTransId="{25B7886E-5553-4A75-BC0D-307DCC98724E}"/>
    <dgm:cxn modelId="{0C10777B-7F73-4C7D-8F34-90CEC36174E5}" type="presParOf" srcId="{01B627E7-A134-41A4-8C80-F3CE86A4F966}" destId="{14EB7117-8293-4BCE-8C6D-FCAF7A59F785}" srcOrd="0" destOrd="0" presId="urn:microsoft.com/office/officeart/2005/8/layout/hProcess6"/>
    <dgm:cxn modelId="{F645D669-6986-4066-8B85-B3033C2F28EE}" type="presParOf" srcId="{14EB7117-8293-4BCE-8C6D-FCAF7A59F785}" destId="{4C662683-CE1B-4165-A901-D0F10526C124}" srcOrd="0" destOrd="0" presId="urn:microsoft.com/office/officeart/2005/8/layout/hProcess6"/>
    <dgm:cxn modelId="{7326D747-D84F-4C07-9B71-8391BFE284E4}" type="presParOf" srcId="{14EB7117-8293-4BCE-8C6D-FCAF7A59F785}" destId="{D2EDDFC7-2292-4A80-AC23-23710168BD0D}" srcOrd="1" destOrd="0" presId="urn:microsoft.com/office/officeart/2005/8/layout/hProcess6"/>
    <dgm:cxn modelId="{32658C75-D507-4FEC-A40A-7298A2BBB65E}" type="presParOf" srcId="{14EB7117-8293-4BCE-8C6D-FCAF7A59F785}" destId="{FBA3A07A-8D34-4E2E-9A94-DCBBEBBBA0C5}" srcOrd="2" destOrd="0" presId="urn:microsoft.com/office/officeart/2005/8/layout/hProcess6"/>
    <dgm:cxn modelId="{329BBB7F-E0A5-4D3F-9ED8-824FB6612EB3}" type="presParOf" srcId="{14EB7117-8293-4BCE-8C6D-FCAF7A59F785}" destId="{2961D191-272A-4CD0-969F-B7F5D0B4CE10}" srcOrd="3" destOrd="0" presId="urn:microsoft.com/office/officeart/2005/8/layout/hProcess6"/>
    <dgm:cxn modelId="{9052AD8E-E65C-4D9E-9D2F-4ABF43112895}" type="presParOf" srcId="{01B627E7-A134-41A4-8C80-F3CE86A4F966}" destId="{33489D17-9F69-490B-B40F-495D7623F246}" srcOrd="1" destOrd="0" presId="urn:microsoft.com/office/officeart/2005/8/layout/hProcess6"/>
    <dgm:cxn modelId="{BF0FB47E-115D-40DB-9E1F-4D4A3DE8C21B}" type="presParOf" srcId="{01B627E7-A134-41A4-8C80-F3CE86A4F966}" destId="{64C272FD-8899-4E48-A864-3A9CA0674219}" srcOrd="2" destOrd="0" presId="urn:microsoft.com/office/officeart/2005/8/layout/hProcess6"/>
    <dgm:cxn modelId="{8C563000-95C5-4DB8-B05B-6F685C4FC381}" type="presParOf" srcId="{64C272FD-8899-4E48-A864-3A9CA0674219}" destId="{24C613FD-46E3-4467-8B3C-CFE8DB0A078A}" srcOrd="0" destOrd="0" presId="urn:microsoft.com/office/officeart/2005/8/layout/hProcess6"/>
    <dgm:cxn modelId="{47BDEEBC-23D5-4ABD-86B2-DBB2D4A4AB3E}" type="presParOf" srcId="{64C272FD-8899-4E48-A864-3A9CA0674219}" destId="{A59C322D-523C-4243-9EE6-7EE0A4D9109C}" srcOrd="1" destOrd="0" presId="urn:microsoft.com/office/officeart/2005/8/layout/hProcess6"/>
    <dgm:cxn modelId="{737A2C0D-1394-4E1B-9E63-FE02C685DA65}" type="presParOf" srcId="{64C272FD-8899-4E48-A864-3A9CA0674219}" destId="{1329A351-5AED-4348-8498-D211B2A7D728}" srcOrd="2" destOrd="0" presId="urn:microsoft.com/office/officeart/2005/8/layout/hProcess6"/>
    <dgm:cxn modelId="{B51E54E7-8FD5-4DD5-A5EF-2C8F208ED99F}" type="presParOf" srcId="{64C272FD-8899-4E48-A864-3A9CA0674219}" destId="{96C581EF-F28A-4F6B-89B1-D663E510A2A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2736C-1462-400F-BE97-719715C475E1}">
      <dsp:nvSpPr>
        <dsp:cNvPr id="0" name=""/>
        <dsp:cNvSpPr/>
      </dsp:nvSpPr>
      <dsp:spPr>
        <a:xfrm>
          <a:off x="1183213" y="0"/>
          <a:ext cx="1159933" cy="1009188"/>
        </a:xfrm>
        <a:prstGeom prst="trapezoid">
          <a:avLst>
            <a:gd name="adj" fmla="val 57469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科研</a:t>
          </a:r>
          <a:endParaRPr lang="zh-CN" altLang="en-US" sz="28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183213" y="0"/>
        <a:ext cx="1159933" cy="1009188"/>
      </dsp:txXfrm>
    </dsp:sp>
    <dsp:sp modelId="{C700A19A-DA0C-4E6B-A5B7-89578C29DD6D}">
      <dsp:nvSpPr>
        <dsp:cNvPr id="0" name=""/>
        <dsp:cNvSpPr/>
      </dsp:nvSpPr>
      <dsp:spPr>
        <a:xfrm>
          <a:off x="579966" y="1009188"/>
          <a:ext cx="2319866" cy="1009188"/>
        </a:xfrm>
        <a:prstGeom prst="trapezoid">
          <a:avLst>
            <a:gd name="adj" fmla="val 574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chemeClr val="bg1"/>
              </a:solidFill>
            </a:rPr>
            <a:t>创新</a:t>
          </a:r>
          <a:endParaRPr lang="zh-CN" altLang="en-US" sz="3200" b="1" kern="1200" dirty="0">
            <a:solidFill>
              <a:schemeClr val="bg1"/>
            </a:solidFill>
          </a:endParaRPr>
        </a:p>
      </dsp:txBody>
      <dsp:txXfrm>
        <a:off x="985943" y="1009188"/>
        <a:ext cx="1507913" cy="1009188"/>
      </dsp:txXfrm>
    </dsp:sp>
    <dsp:sp modelId="{F2F681F8-1143-451E-8561-81A6472EACA4}">
      <dsp:nvSpPr>
        <dsp:cNvPr id="0" name=""/>
        <dsp:cNvSpPr/>
      </dsp:nvSpPr>
      <dsp:spPr>
        <a:xfrm>
          <a:off x="0" y="2018377"/>
          <a:ext cx="3479800" cy="1009188"/>
        </a:xfrm>
        <a:prstGeom prst="trapezoid">
          <a:avLst>
            <a:gd name="adj" fmla="val 57469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chemeClr val="bg1"/>
              </a:solidFill>
            </a:rPr>
            <a:t>技术</a:t>
          </a:r>
          <a:endParaRPr lang="zh-CN" altLang="en-US" sz="3200" b="1" kern="1200" dirty="0">
            <a:solidFill>
              <a:schemeClr val="bg1"/>
            </a:solidFill>
          </a:endParaRPr>
        </a:p>
      </dsp:txBody>
      <dsp:txXfrm>
        <a:off x="608964" y="2018377"/>
        <a:ext cx="2261870" cy="1009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06F93-FB82-43F3-99DB-7A84863ACB58}">
      <dsp:nvSpPr>
        <dsp:cNvPr id="0" name=""/>
        <dsp:cNvSpPr/>
      </dsp:nvSpPr>
      <dsp:spPr>
        <a:xfrm rot="10800000">
          <a:off x="0" y="0"/>
          <a:ext cx="3371850" cy="1009188"/>
        </a:xfrm>
        <a:prstGeom prst="trapezoid">
          <a:avLst>
            <a:gd name="adj" fmla="val 55686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产业深度转型</a:t>
          </a:r>
          <a:endParaRPr lang="en-US" altLang="zh-CN" sz="2400" b="1" kern="1200" dirty="0" smtClean="0">
            <a:solidFill>
              <a:srgbClr val="FFFF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10668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升级</a:t>
          </a:r>
          <a:endParaRPr lang="zh-CN" altLang="en-US" sz="2400" b="1" kern="1200" dirty="0">
            <a:solidFill>
              <a:srgbClr val="FFFF0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10800000">
        <a:off x="590073" y="0"/>
        <a:ext cx="2191702" cy="1009188"/>
      </dsp:txXfrm>
    </dsp:sp>
    <dsp:sp modelId="{4A8B3C97-50D0-4BFC-AC04-5C161C9363ED}">
      <dsp:nvSpPr>
        <dsp:cNvPr id="0" name=""/>
        <dsp:cNvSpPr/>
      </dsp:nvSpPr>
      <dsp:spPr>
        <a:xfrm rot="10800000">
          <a:off x="561975" y="1009188"/>
          <a:ext cx="2247900" cy="1009188"/>
        </a:xfrm>
        <a:prstGeom prst="trapezoid">
          <a:avLst>
            <a:gd name="adj" fmla="val 55686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ts val="22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生产要素</a:t>
          </a:r>
          <a:endParaRPr lang="en-US" altLang="zh-CN" sz="2000" b="1" kern="1200" dirty="0" smtClean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889000">
            <a:lnSpc>
              <a:spcPts val="22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创新性配置</a:t>
          </a:r>
          <a:endParaRPr lang="zh-CN" altLang="en-US" sz="2000" b="1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10800000">
        <a:off x="955357" y="1009188"/>
        <a:ext cx="1461135" cy="1009188"/>
      </dsp:txXfrm>
    </dsp:sp>
    <dsp:sp modelId="{3966E571-905F-4BB2-A0F3-CBBD1B912FF9}">
      <dsp:nvSpPr>
        <dsp:cNvPr id="0" name=""/>
        <dsp:cNvSpPr/>
      </dsp:nvSpPr>
      <dsp:spPr>
        <a:xfrm rot="10800000">
          <a:off x="1123950" y="2018377"/>
          <a:ext cx="1123950" cy="1009188"/>
        </a:xfrm>
        <a:prstGeom prst="trapezoid">
          <a:avLst>
            <a:gd name="adj" fmla="val 5568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ts val="1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技术</a:t>
          </a:r>
          <a:endParaRPr lang="en-US" altLang="zh-CN" sz="1600" b="1" kern="12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711200">
            <a:lnSpc>
              <a:spcPts val="1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革命性</a:t>
          </a:r>
          <a:endParaRPr lang="en-US" altLang="zh-CN" sz="1600" b="1" kern="12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711200">
            <a:lnSpc>
              <a:spcPts val="7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突破</a:t>
          </a:r>
          <a:endParaRPr lang="zh-CN" altLang="en-US" sz="1800" b="1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10800000">
        <a:off x="1123950" y="2018377"/>
        <a:ext cx="1123950" cy="10091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84721-EC1D-4589-917E-EB7FE44991BC}">
      <dsp:nvSpPr>
        <dsp:cNvPr id="0" name=""/>
        <dsp:cNvSpPr/>
      </dsp:nvSpPr>
      <dsp:spPr>
        <a:xfrm>
          <a:off x="1317758" y="590"/>
          <a:ext cx="1278579" cy="639289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高科技</a:t>
          </a:r>
          <a:endParaRPr lang="zh-CN" altLang="en-US" sz="24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336482" y="19314"/>
        <a:ext cx="1241131" cy="601841"/>
      </dsp:txXfrm>
    </dsp:sp>
    <dsp:sp modelId="{443FEA02-E23C-4D59-99A9-1D724B63404F}">
      <dsp:nvSpPr>
        <dsp:cNvPr id="0" name=""/>
        <dsp:cNvSpPr/>
      </dsp:nvSpPr>
      <dsp:spPr>
        <a:xfrm rot="3600000">
          <a:off x="2151885" y="1122291"/>
          <a:ext cx="665644" cy="2237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kern="1200"/>
        </a:p>
      </dsp:txBody>
      <dsp:txXfrm>
        <a:off x="2219010" y="1167041"/>
        <a:ext cx="531394" cy="134251"/>
      </dsp:txXfrm>
    </dsp:sp>
    <dsp:sp modelId="{91024BCF-2DAE-40D2-B3A3-36559310CFC1}">
      <dsp:nvSpPr>
        <dsp:cNvPr id="0" name=""/>
        <dsp:cNvSpPr/>
      </dsp:nvSpPr>
      <dsp:spPr>
        <a:xfrm>
          <a:off x="2373076" y="1828454"/>
          <a:ext cx="1278579" cy="639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高质量</a:t>
          </a:r>
          <a:endParaRPr lang="zh-CN" altLang="en-US" sz="24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391800" y="1847178"/>
        <a:ext cx="1241131" cy="601841"/>
      </dsp:txXfrm>
    </dsp:sp>
    <dsp:sp modelId="{879C5950-A02A-49C6-B49F-62386A11EAA6}">
      <dsp:nvSpPr>
        <dsp:cNvPr id="0" name=""/>
        <dsp:cNvSpPr/>
      </dsp:nvSpPr>
      <dsp:spPr>
        <a:xfrm rot="10800000">
          <a:off x="1624226" y="2036223"/>
          <a:ext cx="665644" cy="2237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kern="1200"/>
        </a:p>
      </dsp:txBody>
      <dsp:txXfrm rot="10800000">
        <a:off x="1691351" y="2080973"/>
        <a:ext cx="531394" cy="134251"/>
      </dsp:txXfrm>
    </dsp:sp>
    <dsp:sp modelId="{ACB766EC-E14D-4A4C-9666-079075229A17}">
      <dsp:nvSpPr>
        <dsp:cNvPr id="0" name=""/>
        <dsp:cNvSpPr/>
      </dsp:nvSpPr>
      <dsp:spPr>
        <a:xfrm>
          <a:off x="262441" y="1828454"/>
          <a:ext cx="1278579" cy="639289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高效能</a:t>
          </a:r>
          <a:endParaRPr lang="zh-CN" altLang="en-US" sz="24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81165" y="1847178"/>
        <a:ext cx="1241131" cy="601841"/>
      </dsp:txXfrm>
    </dsp:sp>
    <dsp:sp modelId="{35E2A25D-76D3-4372-A400-D49EBB715BDA}">
      <dsp:nvSpPr>
        <dsp:cNvPr id="0" name=""/>
        <dsp:cNvSpPr/>
      </dsp:nvSpPr>
      <dsp:spPr>
        <a:xfrm rot="18000000">
          <a:off x="1096567" y="1122291"/>
          <a:ext cx="665644" cy="22375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kern="1200"/>
        </a:p>
      </dsp:txBody>
      <dsp:txXfrm>
        <a:off x="1163692" y="1167041"/>
        <a:ext cx="531394" cy="1342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C83F8-FDE3-4798-993B-D445FC403B6A}">
      <dsp:nvSpPr>
        <dsp:cNvPr id="0" name=""/>
        <dsp:cNvSpPr/>
      </dsp:nvSpPr>
      <dsp:spPr>
        <a:xfrm>
          <a:off x="1609431" y="1082766"/>
          <a:ext cx="771591" cy="771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人才培养</a:t>
          </a:r>
        </a:p>
      </dsp:txBody>
      <dsp:txXfrm>
        <a:off x="1722428" y="1195763"/>
        <a:ext cx="545597" cy="545597"/>
      </dsp:txXfrm>
    </dsp:sp>
    <dsp:sp modelId="{0952F077-AE2C-4CFE-962D-8C638A660743}">
      <dsp:nvSpPr>
        <dsp:cNvPr id="0" name=""/>
        <dsp:cNvSpPr/>
      </dsp:nvSpPr>
      <dsp:spPr>
        <a:xfrm rot="16200000">
          <a:off x="1913169" y="801414"/>
          <a:ext cx="164115" cy="262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>
        <a:off x="1937786" y="878499"/>
        <a:ext cx="114881" cy="157405"/>
      </dsp:txXfrm>
    </dsp:sp>
    <dsp:sp modelId="{AE6D3DFA-02E0-4436-92D3-5E4E8EDAA005}">
      <dsp:nvSpPr>
        <dsp:cNvPr id="0" name=""/>
        <dsp:cNvSpPr/>
      </dsp:nvSpPr>
      <dsp:spPr>
        <a:xfrm>
          <a:off x="1609431" y="1522"/>
          <a:ext cx="771591" cy="771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应用研究</a:t>
          </a:r>
        </a:p>
      </dsp:txBody>
      <dsp:txXfrm>
        <a:off x="1722428" y="114519"/>
        <a:ext cx="545597" cy="545597"/>
      </dsp:txXfrm>
    </dsp:sp>
    <dsp:sp modelId="{59909310-FA4B-4012-BD4C-5ABAE25E03D0}">
      <dsp:nvSpPr>
        <dsp:cNvPr id="0" name=""/>
        <dsp:cNvSpPr/>
      </dsp:nvSpPr>
      <dsp:spPr>
        <a:xfrm rot="19800000">
          <a:off x="2377339" y="1069403"/>
          <a:ext cx="164115" cy="262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>
        <a:off x="2380637" y="1134180"/>
        <a:ext cx="114881" cy="157405"/>
      </dsp:txXfrm>
    </dsp:sp>
    <dsp:sp modelId="{6A11724D-FCF6-4070-8570-1EC160623D41}">
      <dsp:nvSpPr>
        <dsp:cNvPr id="0" name=""/>
        <dsp:cNvSpPr/>
      </dsp:nvSpPr>
      <dsp:spPr>
        <a:xfrm>
          <a:off x="2545816" y="542144"/>
          <a:ext cx="771591" cy="771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社会服务</a:t>
          </a:r>
        </a:p>
      </dsp:txBody>
      <dsp:txXfrm>
        <a:off x="2658813" y="655141"/>
        <a:ext cx="545597" cy="545597"/>
      </dsp:txXfrm>
    </dsp:sp>
    <dsp:sp modelId="{8B7FD138-C910-4AD8-ABF7-82C55FB54995}">
      <dsp:nvSpPr>
        <dsp:cNvPr id="0" name=""/>
        <dsp:cNvSpPr/>
      </dsp:nvSpPr>
      <dsp:spPr>
        <a:xfrm rot="1800000">
          <a:off x="2377339" y="1605380"/>
          <a:ext cx="164115" cy="262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>
        <a:off x="2380637" y="1645540"/>
        <a:ext cx="114881" cy="157405"/>
      </dsp:txXfrm>
    </dsp:sp>
    <dsp:sp modelId="{33E00475-24F7-4D7C-8AD4-ED2B3699934A}">
      <dsp:nvSpPr>
        <dsp:cNvPr id="0" name=""/>
        <dsp:cNvSpPr/>
      </dsp:nvSpPr>
      <dsp:spPr>
        <a:xfrm>
          <a:off x="2545816" y="1623388"/>
          <a:ext cx="771591" cy="771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员工培训</a:t>
          </a:r>
        </a:p>
      </dsp:txBody>
      <dsp:txXfrm>
        <a:off x="2658813" y="1736385"/>
        <a:ext cx="545597" cy="545597"/>
      </dsp:txXfrm>
    </dsp:sp>
    <dsp:sp modelId="{2E6398BB-BD73-4565-8CB6-CD665E96578C}">
      <dsp:nvSpPr>
        <dsp:cNvPr id="0" name=""/>
        <dsp:cNvSpPr/>
      </dsp:nvSpPr>
      <dsp:spPr>
        <a:xfrm rot="5400000">
          <a:off x="1913169" y="1873369"/>
          <a:ext cx="164115" cy="262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>
        <a:off x="1937786" y="1901220"/>
        <a:ext cx="114881" cy="157405"/>
      </dsp:txXfrm>
    </dsp:sp>
    <dsp:sp modelId="{905B776C-5098-4AE3-AAF6-061FD6CED3C4}">
      <dsp:nvSpPr>
        <dsp:cNvPr id="0" name=""/>
        <dsp:cNvSpPr/>
      </dsp:nvSpPr>
      <dsp:spPr>
        <a:xfrm>
          <a:off x="1609431" y="2164010"/>
          <a:ext cx="771591" cy="771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技能鉴定</a:t>
          </a:r>
        </a:p>
      </dsp:txBody>
      <dsp:txXfrm>
        <a:off x="1722428" y="2277007"/>
        <a:ext cx="545597" cy="545597"/>
      </dsp:txXfrm>
    </dsp:sp>
    <dsp:sp modelId="{5705B594-C0E2-4DBE-8797-5D6B223FFC10}">
      <dsp:nvSpPr>
        <dsp:cNvPr id="0" name=""/>
        <dsp:cNvSpPr/>
      </dsp:nvSpPr>
      <dsp:spPr>
        <a:xfrm rot="9000000">
          <a:off x="1448999" y="1605380"/>
          <a:ext cx="164115" cy="262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 rot="10800000">
        <a:off x="1494935" y="1645540"/>
        <a:ext cx="114881" cy="157405"/>
      </dsp:txXfrm>
    </dsp:sp>
    <dsp:sp modelId="{1B83341B-172A-4BFB-9674-2BDECB692BF0}">
      <dsp:nvSpPr>
        <dsp:cNvPr id="0" name=""/>
        <dsp:cNvSpPr/>
      </dsp:nvSpPr>
      <dsp:spPr>
        <a:xfrm>
          <a:off x="673046" y="1623388"/>
          <a:ext cx="771591" cy="771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双师建设</a:t>
          </a:r>
        </a:p>
      </dsp:txBody>
      <dsp:txXfrm>
        <a:off x="786043" y="1736385"/>
        <a:ext cx="545597" cy="545597"/>
      </dsp:txXfrm>
    </dsp:sp>
    <dsp:sp modelId="{B36595A5-FD4C-4131-A2A7-7EC44A3F5E76}">
      <dsp:nvSpPr>
        <dsp:cNvPr id="0" name=""/>
        <dsp:cNvSpPr/>
      </dsp:nvSpPr>
      <dsp:spPr>
        <a:xfrm rot="12600000">
          <a:off x="1448999" y="1069403"/>
          <a:ext cx="164115" cy="2623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 rot="10800000">
        <a:off x="1494935" y="1134180"/>
        <a:ext cx="114881" cy="157405"/>
      </dsp:txXfrm>
    </dsp:sp>
    <dsp:sp modelId="{3871CE4E-2E3A-48A5-8FC2-7F6936140311}">
      <dsp:nvSpPr>
        <dsp:cNvPr id="0" name=""/>
        <dsp:cNvSpPr/>
      </dsp:nvSpPr>
      <dsp:spPr>
        <a:xfrm>
          <a:off x="673046" y="542144"/>
          <a:ext cx="771591" cy="7715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实训基地</a:t>
          </a:r>
        </a:p>
      </dsp:txBody>
      <dsp:txXfrm>
        <a:off x="786043" y="655141"/>
        <a:ext cx="545597" cy="5455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14242-87A1-415B-83BB-76DB239FC33E}">
      <dsp:nvSpPr>
        <dsp:cNvPr id="0" name=""/>
        <dsp:cNvSpPr/>
      </dsp:nvSpPr>
      <dsp:spPr>
        <a:xfrm>
          <a:off x="0" y="0"/>
          <a:ext cx="1621615" cy="2645695"/>
        </a:xfrm>
        <a:prstGeom prst="triangl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4CB0B-B57F-486B-B695-1598AAE1460E}">
      <dsp:nvSpPr>
        <dsp:cNvPr id="0" name=""/>
        <dsp:cNvSpPr/>
      </dsp:nvSpPr>
      <dsp:spPr>
        <a:xfrm>
          <a:off x="810807" y="265990"/>
          <a:ext cx="1054050" cy="6262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校企</a:t>
          </a:r>
        </a:p>
      </dsp:txBody>
      <dsp:txXfrm>
        <a:off x="841380" y="296563"/>
        <a:ext cx="992904" cy="565139"/>
      </dsp:txXfrm>
    </dsp:sp>
    <dsp:sp modelId="{0D6139AC-82FE-4063-A837-3BF7C0CB2D66}">
      <dsp:nvSpPr>
        <dsp:cNvPr id="0" name=""/>
        <dsp:cNvSpPr/>
      </dsp:nvSpPr>
      <dsp:spPr>
        <a:xfrm>
          <a:off x="810807" y="970561"/>
          <a:ext cx="1054050" cy="6262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双赢</a:t>
          </a:r>
        </a:p>
      </dsp:txBody>
      <dsp:txXfrm>
        <a:off x="841380" y="1001134"/>
        <a:ext cx="992904" cy="565139"/>
      </dsp:txXfrm>
    </dsp:sp>
    <dsp:sp modelId="{5673FC62-B7B2-42ED-9A17-0B60BBC8D0B6}">
      <dsp:nvSpPr>
        <dsp:cNvPr id="0" name=""/>
        <dsp:cNvSpPr/>
      </dsp:nvSpPr>
      <dsp:spPr>
        <a:xfrm>
          <a:off x="810807" y="1675133"/>
          <a:ext cx="1054050" cy="6262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多利</a:t>
          </a:r>
        </a:p>
      </dsp:txBody>
      <dsp:txXfrm>
        <a:off x="841380" y="1705706"/>
        <a:ext cx="992904" cy="5651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DDFC7-2292-4A80-AC23-23710168BD0D}">
      <dsp:nvSpPr>
        <dsp:cNvPr id="0" name=""/>
        <dsp:cNvSpPr/>
      </dsp:nvSpPr>
      <dsp:spPr>
        <a:xfrm>
          <a:off x="384976" y="974727"/>
          <a:ext cx="1533056" cy="134008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b="1" kern="1200" dirty="0"/>
            <a:t>专业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b="1" kern="1200" dirty="0"/>
            <a:t>师资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b="1" kern="1200" dirty="0"/>
            <a:t>基地</a:t>
          </a:r>
        </a:p>
      </dsp:txBody>
      <dsp:txXfrm>
        <a:off x="768240" y="1175740"/>
        <a:ext cx="747365" cy="938058"/>
      </dsp:txXfrm>
    </dsp:sp>
    <dsp:sp modelId="{2961D191-272A-4CD0-969F-B7F5D0B4CE10}">
      <dsp:nvSpPr>
        <dsp:cNvPr id="0" name=""/>
        <dsp:cNvSpPr/>
      </dsp:nvSpPr>
      <dsp:spPr>
        <a:xfrm>
          <a:off x="1711" y="1261505"/>
          <a:ext cx="766528" cy="766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人才培养</a:t>
          </a:r>
        </a:p>
      </dsp:txBody>
      <dsp:txXfrm>
        <a:off x="113966" y="1373760"/>
        <a:ext cx="542018" cy="542018"/>
      </dsp:txXfrm>
    </dsp:sp>
    <dsp:sp modelId="{A59C322D-523C-4243-9EE6-7EE0A4D9109C}">
      <dsp:nvSpPr>
        <dsp:cNvPr id="0" name=""/>
        <dsp:cNvSpPr/>
      </dsp:nvSpPr>
      <dsp:spPr>
        <a:xfrm>
          <a:off x="2013849" y="686327"/>
          <a:ext cx="2776412" cy="191688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/>
            <a:t>专业目录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/>
            <a:t>专业教学标准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/>
            <a:t>课程教学标准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/>
            <a:t>顶岗实习标准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/>
            <a:t>专业仪器设备规范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/>
            <a:t>教材标准</a:t>
          </a:r>
        </a:p>
      </dsp:txBody>
      <dsp:txXfrm>
        <a:off x="2707952" y="973860"/>
        <a:ext cx="1411400" cy="1341818"/>
      </dsp:txXfrm>
    </dsp:sp>
    <dsp:sp modelId="{96C581EF-F28A-4F6B-89B1-D663E510A2A8}">
      <dsp:nvSpPr>
        <dsp:cNvPr id="0" name=""/>
        <dsp:cNvSpPr/>
      </dsp:nvSpPr>
      <dsp:spPr>
        <a:xfrm>
          <a:off x="1982758" y="1261505"/>
          <a:ext cx="766528" cy="766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/>
            <a:t>标准</a:t>
          </a:r>
        </a:p>
      </dsp:txBody>
      <dsp:txXfrm>
        <a:off x="2095013" y="1373760"/>
        <a:ext cx="542018" cy="542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8219048" cy="467619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6FEEB-2A7E-4DB9-987C-1E4541F3F339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28D54-25CC-4ECB-9505-12115E40E4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81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722E-6507-44BA-9028-5B218A2F96B2}" type="datetimeFigureOut">
              <a:rPr lang="zh-CN" altLang="en-US" smtClean="0"/>
              <a:pPr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CF4-41D4-46EA-977F-0F057C3B79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15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722E-6507-44BA-9028-5B218A2F96B2}" type="datetimeFigureOut">
              <a:rPr lang="zh-CN" altLang="en-US" smtClean="0"/>
              <a:pPr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CF4-41D4-46EA-977F-0F057C3B79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871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722E-6507-44BA-9028-5B218A2F96B2}" type="datetimeFigureOut">
              <a:rPr lang="zh-CN" altLang="en-US" smtClean="0"/>
              <a:pPr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CF4-41D4-46EA-977F-0F057C3B79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849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987A5-AC18-4EB2-A663-D21B1D45EC3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9542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9B73C-60A6-403B-B1BC-EBFD4F7D7B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0849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3A19C-7533-45BB-A5D0-65AEA0F722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3031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217F4-A364-446E-AF14-DA67F427BC1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7017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10EDB-2569-4689-BA4C-0241C7A5E75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6870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CFE81-945E-43A0-91E5-CF7ABDA552A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5499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4ADE4-B58E-4C83-8AD7-ED343BDDBBD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1271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0EB6E-F5FE-42E3-9C2B-8390B350892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886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722E-6507-44BA-9028-5B218A2F96B2}" type="datetimeFigureOut">
              <a:rPr lang="zh-CN" altLang="en-US" smtClean="0"/>
              <a:pPr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CF4-41D4-46EA-977F-0F057C3B79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950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0ED10-0FBE-4522-AAAA-531B5514BF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7521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AACBD-78A6-497C-BD4B-EA391AB2FC5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7170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91759-5493-4D21-9A00-89930DE8ABE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1477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图片2.jpg">
            <a:extLst>
              <a:ext uri="{FF2B5EF4-FFF2-40B4-BE49-F238E27FC236}">
                <a16:creationId xmlns:a16="http://schemas.microsoft.com/office/drawing/2014/main" id="{B3B4C71D-2860-4DEB-8BA4-DC0C01FFB6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9" r="990" b="8887"/>
          <a:stretch>
            <a:fillRect/>
          </a:stretch>
        </p:blipFill>
        <p:spPr bwMode="auto">
          <a:xfrm>
            <a:off x="-4232" y="141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49124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722E-6507-44BA-9028-5B218A2F96B2}" type="datetimeFigureOut">
              <a:rPr lang="zh-CN" altLang="en-US" smtClean="0"/>
              <a:pPr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CF4-41D4-46EA-977F-0F057C3B79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50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722E-6507-44BA-9028-5B218A2F96B2}" type="datetimeFigureOut">
              <a:rPr lang="zh-CN" altLang="en-US" smtClean="0"/>
              <a:pPr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CF4-41D4-46EA-977F-0F057C3B79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24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722E-6507-44BA-9028-5B218A2F96B2}" type="datetimeFigureOut">
              <a:rPr lang="zh-CN" altLang="en-US" smtClean="0"/>
              <a:pPr/>
              <a:t>2024/4/15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CF4-41D4-46EA-977F-0F057C3B79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24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722E-6507-44BA-9028-5B218A2F96B2}" type="datetimeFigureOut">
              <a:rPr lang="zh-CN" altLang="en-US" smtClean="0"/>
              <a:pPr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CF4-41D4-46EA-977F-0F057C3B79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318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6909" y="-6588"/>
            <a:ext cx="12192000" cy="780627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D409B">
                  <a:alpha val="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178090"/>
            <a:ext cx="1959429" cy="42911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D409B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23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722E-6507-44BA-9028-5B218A2F96B2}" type="datetimeFigureOut">
              <a:rPr lang="zh-CN" altLang="en-US" smtClean="0"/>
              <a:pPr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CF4-41D4-46EA-977F-0F057C3B79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93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722E-6507-44BA-9028-5B218A2F96B2}" type="datetimeFigureOut">
              <a:rPr lang="zh-CN" altLang="en-US" smtClean="0"/>
              <a:pPr/>
              <a:t>2024/4/15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CF4-41D4-46EA-977F-0F057C3B79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77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6722E-6507-44BA-9028-5B218A2F96B2}" type="datetimeFigureOut">
              <a:rPr lang="zh-CN" altLang="en-US" smtClean="0"/>
              <a:pPr/>
              <a:t>2024/4/15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28CF4-41D4-46EA-977F-0F057C3B79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3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867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867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867"/>
            </a:lvl1pPr>
          </a:lstStyle>
          <a:p>
            <a:pPr>
              <a:defRPr/>
            </a:pPr>
            <a:fld id="{EA4F9E26-463B-448B-8477-6EC6290BCD2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723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@f_auto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11.xml"/><Relationship Id="rId7" Type="http://schemas.openxmlformats.org/officeDocument/2006/relationships/chart" Target="../charts/char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0.png"/><Relationship Id="rId11" Type="http://schemas.openxmlformats.org/officeDocument/2006/relationships/image" Target="../media/image64.jpeg"/><Relationship Id="rId5" Type="http://schemas.openxmlformats.org/officeDocument/2006/relationships/image" Target="../media/image43.png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esktop\图片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9" r="990" b="888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 txBox="1">
            <a:spLocks noChangeArrowheads="1"/>
          </p:cNvSpPr>
          <p:nvPr/>
        </p:nvSpPr>
        <p:spPr bwMode="auto">
          <a:xfrm>
            <a:off x="1742018" y="1826684"/>
            <a:ext cx="8972549" cy="191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zh-CN" altLang="en-US" sz="3733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036" name="Picture 2" descr="C:\Users\JP\Desktop\PPT资料\校徽使用图例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0" y="457201"/>
            <a:ext cx="4218517" cy="91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矩形 2"/>
          <p:cNvSpPr>
            <a:spLocks noChangeArrowheads="1"/>
          </p:cNvSpPr>
          <p:nvPr/>
        </p:nvSpPr>
        <p:spPr bwMode="auto">
          <a:xfrm>
            <a:off x="2982385" y="4749800"/>
            <a:ext cx="60240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667" b="1" dirty="0">
                <a:solidFill>
                  <a:srgbClr val="004D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陕西工业职业技术学院校长  刘永亮</a:t>
            </a:r>
          </a:p>
        </p:txBody>
      </p:sp>
      <p:sp>
        <p:nvSpPr>
          <p:cNvPr id="44038" name="矩形 23"/>
          <p:cNvSpPr>
            <a:spLocks noChangeArrowheads="1"/>
          </p:cNvSpPr>
          <p:nvPr/>
        </p:nvSpPr>
        <p:spPr bwMode="auto">
          <a:xfrm>
            <a:off x="4470400" y="5344584"/>
            <a:ext cx="3048000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133" b="1" dirty="0">
                <a:solidFill>
                  <a:srgbClr val="004D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 </a:t>
            </a:r>
            <a:r>
              <a:rPr lang="zh-CN" altLang="en-US" sz="2133" b="1" dirty="0">
                <a:solidFill>
                  <a:srgbClr val="004D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 </a:t>
            </a:r>
            <a:r>
              <a:rPr lang="en-US" altLang="zh-CN" sz="2133" b="1" dirty="0">
                <a:solidFill>
                  <a:srgbClr val="004D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2133" b="1" dirty="0">
                <a:solidFill>
                  <a:srgbClr val="004D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133" b="1" dirty="0">
                <a:solidFill>
                  <a:srgbClr val="004D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2133" b="1" dirty="0">
                <a:solidFill>
                  <a:srgbClr val="004D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-1691" y="1695451"/>
            <a:ext cx="12192000" cy="2463800"/>
          </a:xfrm>
          <a:prstGeom prst="rect">
            <a:avLst/>
          </a:prstGeom>
          <a:solidFill>
            <a:srgbClr val="004D86"/>
          </a:solidFill>
          <a:ln>
            <a:noFill/>
          </a:ln>
        </p:spPr>
        <p:txBody>
          <a:bodyPr lIns="162556" tIns="81277" rIns="162556" bIns="81277" anchor="ctr"/>
          <a:lstStyle>
            <a:lvl1pPr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990600" indent="-3810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524000" indent="-3048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2133600" indent="-3048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743200" indent="-304800" defTabSz="1219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3200400" indent="-3048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3657600" indent="-3048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4114800" indent="-3048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4572000" indent="-3048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7066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4040" name="Picture 1" descr="C:\Documents and Settings\Administrator\桌面\校训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4" y="1695451"/>
            <a:ext cx="1894416" cy="18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文本框 6"/>
          <p:cNvSpPr txBox="1">
            <a:spLocks noChangeArrowheads="1"/>
          </p:cNvSpPr>
          <p:nvPr/>
        </p:nvSpPr>
        <p:spPr bwMode="auto">
          <a:xfrm>
            <a:off x="378489" y="2396306"/>
            <a:ext cx="10972800" cy="108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56" tIns="81277" rIns="162556" bIns="81277">
            <a:spAutoFit/>
          </a:bodyPr>
          <a:lstStyle>
            <a:lvl1pPr defTabSz="1219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9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9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9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9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chemeClr val="bg1"/>
                </a:solidFill>
                <a:ea typeface="微软雅黑" panose="020B0503020204020204" pitchFamily="34" charset="-122"/>
              </a:rPr>
              <a:t>高质量视域下</a:t>
            </a:r>
            <a:r>
              <a:rPr lang="zh-CN" altLang="en-US" sz="4000" b="1" dirty="0">
                <a:solidFill>
                  <a:srgbClr val="FFFF00"/>
                </a:solidFill>
                <a:ea typeface="微软雅黑" panose="020B0503020204020204" pitchFamily="34" charset="-122"/>
              </a:rPr>
              <a:t>产教融合</a:t>
            </a:r>
            <a:r>
              <a:rPr lang="zh-CN" altLang="en-US" sz="4000" b="1" dirty="0">
                <a:solidFill>
                  <a:schemeClr val="bg1"/>
                </a:solidFill>
                <a:ea typeface="微软雅黑" panose="020B0503020204020204" pitchFamily="34" charset="-122"/>
              </a:rPr>
              <a:t>育人模式的思考与探索</a:t>
            </a:r>
            <a:r>
              <a:rPr lang="en-US" altLang="zh-CN" sz="2400" b="1" dirty="0">
                <a:solidFill>
                  <a:srgbClr val="FFFF00"/>
                </a:solidFill>
                <a:ea typeface="微软雅黑" panose="020B0503020204020204" pitchFamily="34" charset="-122"/>
              </a:rPr>
              <a:t>                         </a:t>
            </a:r>
            <a:endParaRPr lang="zh-CN" altLang="en-US" sz="24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pic>
        <p:nvPicPr>
          <p:cNvPr id="44042" name="Picture 11" descr="C:\Users\lyt\Desktop\陕西工院矢量图\图片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961" y="2595367"/>
            <a:ext cx="1117600" cy="144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15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009E4E0-8CE2-4828-A218-111810E9E59A}"/>
              </a:ext>
            </a:extLst>
          </p:cNvPr>
          <p:cNvSpPr/>
          <p:nvPr/>
        </p:nvSpPr>
        <p:spPr>
          <a:xfrm>
            <a:off x="447438" y="5679810"/>
            <a:ext cx="63788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0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古代</a:t>
            </a:r>
            <a:r>
              <a:rPr lang="zh-CN" altLang="zh-CN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的产教融合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：父子相传、师徒相</a:t>
            </a:r>
            <a:r>
              <a:rPr lang="zh-CN" altLang="en-US" sz="20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授</a:t>
            </a:r>
            <a:r>
              <a:rPr lang="en-US" altLang="zh-CN" sz="20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学徒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制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7500379-2F8E-4109-AB5A-C54B3FC4AB48}"/>
              </a:ext>
            </a:extLst>
          </p:cNvPr>
          <p:cNvSpPr/>
          <p:nvPr/>
        </p:nvSpPr>
        <p:spPr>
          <a:xfrm>
            <a:off x="7104988" y="5679810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我国近代的产教</a:t>
            </a:r>
            <a:r>
              <a:rPr lang="zh-CN" altLang="zh-CN" sz="20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融合</a:t>
            </a:r>
            <a:r>
              <a:rPr lang="zh-CN" altLang="en-US" sz="20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半工半读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B9CC4D6-42BB-42CF-B911-D8424C106708}"/>
              </a:ext>
            </a:extLst>
          </p:cNvPr>
          <p:cNvSpPr/>
          <p:nvPr/>
        </p:nvSpPr>
        <p:spPr>
          <a:xfrm>
            <a:off x="5598305" y="3602138"/>
            <a:ext cx="3241965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黄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炎培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产教联办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教学原则手脑并用、做学合一、理论与实际并行、知识与技能并重。强调要给学生提供实习场所，所办的职业学校要有附设工厂。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CC972BA-8393-4581-8B4D-9BA8582B2B4D}"/>
              </a:ext>
            </a:extLst>
          </p:cNvPr>
          <p:cNvSpPr/>
          <p:nvPr/>
        </p:nvSpPr>
        <p:spPr>
          <a:xfrm>
            <a:off x="9175750" y="3602138"/>
            <a:ext cx="259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陶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行知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以教兴产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在做上教，在做上学。职业教师要有“生利”之经验。教学设备是“生利”的手段，不可或缺。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290ED88-FF6C-457F-B633-33FC74944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4" y="1161929"/>
            <a:ext cx="1722665" cy="2384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E34A5F-2953-45C2-880A-6D402DD50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944" y="1374158"/>
            <a:ext cx="1722665" cy="2227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83C2B01-17C0-4291-853A-5E853F176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2" y="2035907"/>
            <a:ext cx="4220288" cy="2864632"/>
          </a:xfrm>
          <a:prstGeom prst="rect">
            <a:avLst/>
          </a:prstGeom>
        </p:spPr>
      </p:pic>
      <p:grpSp>
        <p:nvGrpSpPr>
          <p:cNvPr id="13" name="组合 1"/>
          <p:cNvGrpSpPr>
            <a:grpSpLocks/>
          </p:cNvGrpSpPr>
          <p:nvPr/>
        </p:nvGrpSpPr>
        <p:grpSpPr bwMode="auto">
          <a:xfrm>
            <a:off x="339084" y="988806"/>
            <a:ext cx="4957536" cy="535660"/>
            <a:chOff x="741147" y="1043529"/>
            <a:chExt cx="7968404" cy="453160"/>
          </a:xfrm>
        </p:grpSpPr>
        <p:sp>
          <p:nvSpPr>
            <p:cNvPr id="14" name="矩形 13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915308" y="1043529"/>
              <a:ext cx="7794243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1. </a:t>
              </a:r>
              <a:r>
                <a: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产教融合是职业教育的</a:t>
              </a:r>
              <a:r>
                <a:rPr lang="zh-CN" altLang="en-US" sz="2400" b="1" kern="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自然属性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42513" y="4943225"/>
            <a:ext cx="4599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《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考工记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US" sz="1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百工是以其巧而世守其业，百工技术的传授是在氏族内部世代相传的</a:t>
            </a:r>
            <a:r>
              <a:rPr lang="zh-CN" altLang="en-US" sz="1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1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10">
            <a:extLst>
              <a:ext uri="{FF2B5EF4-FFF2-40B4-BE49-F238E27FC236}">
                <a16:creationId xmlns:a16="http://schemas.microsoft.com/office/drawing/2014/main" id="{0F0B7F0C-478B-4BE3-9BF9-38F5DD40728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820802" y="-2171221"/>
            <a:ext cx="550395" cy="11661785"/>
          </a:xfrm>
          <a:prstGeom prst="downArrow">
            <a:avLst>
              <a:gd name="adj1" fmla="val 53850"/>
              <a:gd name="adj2" fmla="val 102344"/>
            </a:avLst>
          </a:prstGeom>
          <a:solidFill>
            <a:schemeClr val="tx2"/>
          </a:solidFill>
          <a:ln>
            <a:noFill/>
          </a:ln>
        </p:spPr>
        <p:txBody>
          <a:bodyPr vert="eaVert"/>
          <a:lstStyle/>
          <a:p>
            <a:endParaRPr lang="zh-CN" altLang="en-US" sz="2667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2" name="组合 40">
            <a:extLst>
              <a:ext uri="{FF2B5EF4-FFF2-40B4-BE49-F238E27FC236}">
                <a16:creationId xmlns:a16="http://schemas.microsoft.com/office/drawing/2014/main" id="{67A3331E-97FD-4ABF-B3E4-10C1FF8D27D0}"/>
              </a:ext>
            </a:extLst>
          </p:cNvPr>
          <p:cNvGrpSpPr>
            <a:grpSpLocks/>
          </p:cNvGrpSpPr>
          <p:nvPr/>
        </p:nvGrpSpPr>
        <p:grpSpPr bwMode="auto">
          <a:xfrm>
            <a:off x="3953229" y="3195903"/>
            <a:ext cx="1000582" cy="970873"/>
            <a:chOff x="1295400" y="2786058"/>
            <a:chExt cx="1753450" cy="1751017"/>
          </a:xfrm>
          <a:solidFill>
            <a:srgbClr val="C00000"/>
          </a:solidFill>
        </p:grpSpPr>
        <p:grpSp>
          <p:nvGrpSpPr>
            <p:cNvPr id="43" name="Group 6">
              <a:extLst>
                <a:ext uri="{FF2B5EF4-FFF2-40B4-BE49-F238E27FC236}">
                  <a16:creationId xmlns:a16="http://schemas.microsoft.com/office/drawing/2014/main" id="{AE6AC940-A23A-4BEC-8F77-E3A97F4E75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  <a:grpFill/>
          </p:grpSpPr>
          <p:sp>
            <p:nvSpPr>
              <p:cNvPr id="45" name="Oval 7">
                <a:extLst>
                  <a:ext uri="{FF2B5EF4-FFF2-40B4-BE49-F238E27FC236}">
                    <a16:creationId xmlns:a16="http://schemas.microsoft.com/office/drawing/2014/main" id="{C3243D3C-1E25-4FD8-AD4E-2C030CED7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6" name="Oval 8">
                <a:extLst>
                  <a:ext uri="{FF2B5EF4-FFF2-40B4-BE49-F238E27FC236}">
                    <a16:creationId xmlns:a16="http://schemas.microsoft.com/office/drawing/2014/main" id="{EA038D94-DF39-4028-9336-9FE370AB4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grpFill/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44" name="Text Box 9">
              <a:extLst>
                <a:ext uri="{FF2B5EF4-FFF2-40B4-BE49-F238E27FC236}">
                  <a16:creationId xmlns:a16="http://schemas.microsoft.com/office/drawing/2014/main" id="{A31CF916-A09E-46BB-9B55-E12E87C84D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729" y="3235869"/>
              <a:ext cx="1633696" cy="62017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1979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lang="en-US" altLang="zh-CN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6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月</a:t>
              </a:r>
            </a:p>
          </p:txBody>
        </p:sp>
      </p:grpSp>
      <p:grpSp>
        <p:nvGrpSpPr>
          <p:cNvPr id="92" name="组合 40">
            <a:extLst>
              <a:ext uri="{FF2B5EF4-FFF2-40B4-BE49-F238E27FC236}">
                <a16:creationId xmlns:a16="http://schemas.microsoft.com/office/drawing/2014/main" id="{5FD09D73-5B52-416E-91EF-66D1C9788FE3}"/>
              </a:ext>
            </a:extLst>
          </p:cNvPr>
          <p:cNvGrpSpPr>
            <a:grpSpLocks/>
          </p:cNvGrpSpPr>
          <p:nvPr/>
        </p:nvGrpSpPr>
        <p:grpSpPr bwMode="auto">
          <a:xfrm>
            <a:off x="6324633" y="3195903"/>
            <a:ext cx="1000000" cy="911702"/>
            <a:chOff x="1295400" y="2786058"/>
            <a:chExt cx="1753450" cy="1751017"/>
          </a:xfrm>
        </p:grpSpPr>
        <p:grpSp>
          <p:nvGrpSpPr>
            <p:cNvPr id="93" name="Group 6">
              <a:extLst>
                <a:ext uri="{FF2B5EF4-FFF2-40B4-BE49-F238E27FC236}">
                  <a16:creationId xmlns:a16="http://schemas.microsoft.com/office/drawing/2014/main" id="{0FA3CDFC-1100-42D6-833C-197965794B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95" name="Oval 7">
                <a:extLst>
                  <a:ext uri="{FF2B5EF4-FFF2-40B4-BE49-F238E27FC236}">
                    <a16:creationId xmlns:a16="http://schemas.microsoft.com/office/drawing/2014/main" id="{91DCF50B-344F-480B-AA34-11D183AF3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6" name="Oval 8">
                <a:extLst>
                  <a:ext uri="{FF2B5EF4-FFF2-40B4-BE49-F238E27FC236}">
                    <a16:creationId xmlns:a16="http://schemas.microsoft.com/office/drawing/2014/main" id="{47F73A95-AED3-426E-A8C3-4E23FE4AE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94" name="Text Box 9">
              <a:extLst>
                <a:ext uri="{FF2B5EF4-FFF2-40B4-BE49-F238E27FC236}">
                  <a16:creationId xmlns:a16="http://schemas.microsoft.com/office/drawing/2014/main" id="{55B88041-C3F5-47B7-852E-CD309A2BF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1226" y="3155903"/>
              <a:ext cx="1633696" cy="6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1986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lang="en-US" altLang="zh-CN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6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月</a:t>
              </a:r>
            </a:p>
          </p:txBody>
        </p:sp>
      </p:grpSp>
      <p:grpSp>
        <p:nvGrpSpPr>
          <p:cNvPr id="97" name="组合 40">
            <a:extLst>
              <a:ext uri="{FF2B5EF4-FFF2-40B4-BE49-F238E27FC236}">
                <a16:creationId xmlns:a16="http://schemas.microsoft.com/office/drawing/2014/main" id="{554E24CB-311D-4874-805A-E560200FFEC7}"/>
              </a:ext>
            </a:extLst>
          </p:cNvPr>
          <p:cNvGrpSpPr>
            <a:grpSpLocks/>
          </p:cNvGrpSpPr>
          <p:nvPr/>
        </p:nvGrpSpPr>
        <p:grpSpPr bwMode="auto">
          <a:xfrm>
            <a:off x="8301172" y="3195903"/>
            <a:ext cx="939601" cy="911702"/>
            <a:chOff x="1295400" y="2786058"/>
            <a:chExt cx="1753450" cy="1751017"/>
          </a:xfrm>
        </p:grpSpPr>
        <p:grpSp>
          <p:nvGrpSpPr>
            <p:cNvPr id="98" name="Group 6">
              <a:extLst>
                <a:ext uri="{FF2B5EF4-FFF2-40B4-BE49-F238E27FC236}">
                  <a16:creationId xmlns:a16="http://schemas.microsoft.com/office/drawing/2014/main" id="{746B84D4-C534-4E77-8600-B3F3DDDE9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00" name="Oval 7">
                <a:extLst>
                  <a:ext uri="{FF2B5EF4-FFF2-40B4-BE49-F238E27FC236}">
                    <a16:creationId xmlns:a16="http://schemas.microsoft.com/office/drawing/2014/main" id="{6AF07419-F1E1-4887-9AB5-5B0C77A7D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1" name="Oval 8">
                <a:extLst>
                  <a:ext uri="{FF2B5EF4-FFF2-40B4-BE49-F238E27FC236}">
                    <a16:creationId xmlns:a16="http://schemas.microsoft.com/office/drawing/2014/main" id="{39223522-4330-4B6A-A970-D442AB776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99" name="Text Box 9">
              <a:extLst>
                <a:ext uri="{FF2B5EF4-FFF2-40B4-BE49-F238E27FC236}">
                  <a16:creationId xmlns:a16="http://schemas.microsoft.com/office/drawing/2014/main" id="{4A5E3853-DCDB-4075-85FC-7D31E85FB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030" y="3200655"/>
              <a:ext cx="1633696" cy="6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1996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lang="en-US" altLang="zh-CN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5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月</a:t>
              </a:r>
            </a:p>
          </p:txBody>
        </p:sp>
      </p:grpSp>
      <p:grpSp>
        <p:nvGrpSpPr>
          <p:cNvPr id="107" name="组合 40">
            <a:extLst>
              <a:ext uri="{FF2B5EF4-FFF2-40B4-BE49-F238E27FC236}">
                <a16:creationId xmlns:a16="http://schemas.microsoft.com/office/drawing/2014/main" id="{25E1F0D6-FA30-4D03-8E9B-35AB2495064E}"/>
              </a:ext>
            </a:extLst>
          </p:cNvPr>
          <p:cNvGrpSpPr>
            <a:grpSpLocks/>
          </p:cNvGrpSpPr>
          <p:nvPr/>
        </p:nvGrpSpPr>
        <p:grpSpPr bwMode="auto">
          <a:xfrm>
            <a:off x="10217312" y="3195903"/>
            <a:ext cx="939601" cy="911702"/>
            <a:chOff x="1295400" y="2786058"/>
            <a:chExt cx="1753450" cy="1751017"/>
          </a:xfrm>
        </p:grpSpPr>
        <p:grpSp>
          <p:nvGrpSpPr>
            <p:cNvPr id="108" name="Group 6">
              <a:extLst>
                <a:ext uri="{FF2B5EF4-FFF2-40B4-BE49-F238E27FC236}">
                  <a16:creationId xmlns:a16="http://schemas.microsoft.com/office/drawing/2014/main" id="{A474A393-85BB-4D8F-BA25-86D86C1525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10" name="Oval 7">
                <a:extLst>
                  <a:ext uri="{FF2B5EF4-FFF2-40B4-BE49-F238E27FC236}">
                    <a16:creationId xmlns:a16="http://schemas.microsoft.com/office/drawing/2014/main" id="{BC0101EE-09B5-49B4-BE77-E8013826D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1" name="Oval 8">
                <a:extLst>
                  <a:ext uri="{FF2B5EF4-FFF2-40B4-BE49-F238E27FC236}">
                    <a16:creationId xmlns:a16="http://schemas.microsoft.com/office/drawing/2014/main" id="{BECE7464-1266-4DC7-87D6-E2EDBEC258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09" name="Text Box 9">
              <a:extLst>
                <a:ext uri="{FF2B5EF4-FFF2-40B4-BE49-F238E27FC236}">
                  <a16:creationId xmlns:a16="http://schemas.microsoft.com/office/drawing/2014/main" id="{53118E4E-4A58-4241-AF89-C7698EA1F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030" y="3216767"/>
              <a:ext cx="1633696" cy="6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2005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月</a:t>
              </a:r>
            </a:p>
          </p:txBody>
        </p:sp>
      </p:grpSp>
      <p:sp>
        <p:nvSpPr>
          <p:cNvPr id="128" name="文本框 12">
            <a:extLst>
              <a:ext uri="{FF2B5EF4-FFF2-40B4-BE49-F238E27FC236}">
                <a16:creationId xmlns:a16="http://schemas.microsoft.com/office/drawing/2014/main" id="{2A31841A-7270-47BF-87FB-C24A7306F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892" y="4130983"/>
            <a:ext cx="1406657" cy="166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333" b="1" dirty="0">
                <a:latin typeface="微软雅黑" pitchFamily="34" charset="-122"/>
                <a:ea typeface="微软雅黑" pitchFamily="34" charset="-122"/>
              </a:rPr>
              <a:t>教育部</a:t>
            </a:r>
            <a:r>
              <a:rPr lang="en-US" altLang="zh-CN" sz="1333" b="1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333" b="1" dirty="0">
                <a:latin typeface="微软雅黑" pitchFamily="34" charset="-122"/>
                <a:ea typeface="微软雅黑" pitchFamily="34" charset="-122"/>
              </a:rPr>
              <a:t>全日制中等专业学校工作条例</a:t>
            </a:r>
            <a:r>
              <a:rPr lang="en-US" altLang="zh-CN" sz="1333" b="1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333" dirty="0">
                <a:latin typeface="微软雅黑" pitchFamily="34" charset="-122"/>
                <a:ea typeface="微软雅黑" pitchFamily="34" charset="-122"/>
              </a:rPr>
              <a:t>提出：</a:t>
            </a:r>
            <a:r>
              <a:rPr lang="zh-CN" altLang="en-US" sz="1333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半工半读</a:t>
            </a:r>
            <a:r>
              <a:rPr lang="zh-CN" altLang="en-US" sz="1333" dirty="0">
                <a:latin typeface="微软雅黑" pitchFamily="34" charset="-122"/>
                <a:ea typeface="微软雅黑" pitchFamily="34" charset="-122"/>
              </a:rPr>
              <a:t>为职业教育的主要合作形式。 </a:t>
            </a:r>
            <a:endParaRPr lang="en-US" altLang="zh-CN" sz="133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4CF125-0C75-41E5-BB74-6FBAAEFFDD65}"/>
              </a:ext>
            </a:extLst>
          </p:cNvPr>
          <p:cNvSpPr/>
          <p:nvPr/>
        </p:nvSpPr>
        <p:spPr>
          <a:xfrm>
            <a:off x="4683792" y="3920352"/>
            <a:ext cx="15028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zh-CN" altLang="en-US" sz="12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原国家教委等</a:t>
            </a:r>
            <a:r>
              <a:rPr lang="en-US" altLang="zh-CN" sz="12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部门</a:t>
            </a:r>
            <a:r>
              <a:rPr lang="en-US" altLang="zh-CN" sz="12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加强合作促进就业前职业技术教育发展的意见</a:t>
            </a:r>
            <a:r>
              <a:rPr lang="en-US" altLang="zh-CN" sz="12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提出</a:t>
            </a:r>
            <a:r>
              <a:rPr lang="zh-CN" altLang="en-US" sz="12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2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积极探索发展职业技术教育的新路子，可以进行</a:t>
            </a:r>
            <a:r>
              <a:rPr lang="zh-CN" altLang="en-US" sz="1200" b="1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厂校合作</a:t>
            </a:r>
            <a:r>
              <a:rPr lang="zh-CN" altLang="en-US" sz="12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培训制度的试点。</a:t>
            </a:r>
            <a:endParaRPr lang="zh-CN" altLang="en-US" sz="1400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F0FED83-4A28-4994-BCD0-04946A2CAF44}"/>
              </a:ext>
            </a:extLst>
          </p:cNvPr>
          <p:cNvSpPr/>
          <p:nvPr/>
        </p:nvSpPr>
        <p:spPr>
          <a:xfrm>
            <a:off x="6988612" y="4187643"/>
            <a:ext cx="1312560" cy="167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zh-CN" sz="14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职业教育法</a:t>
            </a:r>
            <a:r>
              <a:rPr lang="en-US" altLang="zh-CN" sz="14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首次提出</a:t>
            </a:r>
            <a:r>
              <a:rPr lang="zh-CN" altLang="en-US" sz="1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“产教结合”</a:t>
            </a: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校企合作进入法制化时代 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B7D3753-C0BD-4529-9B9F-8DF48C98567A}"/>
              </a:ext>
            </a:extLst>
          </p:cNvPr>
          <p:cNvSpPr/>
          <p:nvPr/>
        </p:nvSpPr>
        <p:spPr>
          <a:xfrm>
            <a:off x="8994707" y="4378147"/>
            <a:ext cx="12867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全国职教工作会议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首次提出</a:t>
            </a:r>
            <a:r>
              <a:rPr lang="zh-CN" altLang="en-US" sz="1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“校企合作”</a:t>
            </a: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400" dirty="0"/>
          </a:p>
        </p:txBody>
      </p:sp>
      <p:grpSp>
        <p:nvGrpSpPr>
          <p:cNvPr id="64" name="组合 40">
            <a:extLst>
              <a:ext uri="{FF2B5EF4-FFF2-40B4-BE49-F238E27FC236}">
                <a16:creationId xmlns:a16="http://schemas.microsoft.com/office/drawing/2014/main" id="{6A3911F4-790B-436C-A3AD-DC08D7E6BA61}"/>
              </a:ext>
            </a:extLst>
          </p:cNvPr>
          <p:cNvGrpSpPr>
            <a:grpSpLocks/>
          </p:cNvGrpSpPr>
          <p:nvPr/>
        </p:nvGrpSpPr>
        <p:grpSpPr bwMode="auto">
          <a:xfrm>
            <a:off x="1976108" y="3195903"/>
            <a:ext cx="1000582" cy="970873"/>
            <a:chOff x="1295400" y="2786058"/>
            <a:chExt cx="1753450" cy="1751017"/>
          </a:xfrm>
          <a:solidFill>
            <a:srgbClr val="C00000"/>
          </a:solidFill>
        </p:grpSpPr>
        <p:grpSp>
          <p:nvGrpSpPr>
            <p:cNvPr id="65" name="Group 6">
              <a:extLst>
                <a:ext uri="{FF2B5EF4-FFF2-40B4-BE49-F238E27FC236}">
                  <a16:creationId xmlns:a16="http://schemas.microsoft.com/office/drawing/2014/main" id="{F4BF756A-8722-40BD-B4F4-B6FDDC3AAD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  <a:grpFill/>
          </p:grpSpPr>
          <p:sp>
            <p:nvSpPr>
              <p:cNvPr id="67" name="Oval 7">
                <a:extLst>
                  <a:ext uri="{FF2B5EF4-FFF2-40B4-BE49-F238E27FC236}">
                    <a16:creationId xmlns:a16="http://schemas.microsoft.com/office/drawing/2014/main" id="{C7E82EC6-9240-4C48-9101-6A560FF79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8" name="Oval 8">
                <a:extLst>
                  <a:ext uri="{FF2B5EF4-FFF2-40B4-BE49-F238E27FC236}">
                    <a16:creationId xmlns:a16="http://schemas.microsoft.com/office/drawing/2014/main" id="{A369E7C0-9EA2-4B08-B8D0-E896C7B76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grpFill/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66" name="Text Box 9">
              <a:extLst>
                <a:ext uri="{FF2B5EF4-FFF2-40B4-BE49-F238E27FC236}">
                  <a16:creationId xmlns:a16="http://schemas.microsoft.com/office/drawing/2014/main" id="{87019AED-1A6B-487B-8DB8-1155BCA687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9626" y="3205609"/>
              <a:ext cx="1633696" cy="62017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20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世纪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50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年代</a:t>
              </a:r>
            </a:p>
          </p:txBody>
        </p:sp>
      </p:grpSp>
      <p:sp>
        <p:nvSpPr>
          <p:cNvPr id="69" name="文本框 12">
            <a:extLst>
              <a:ext uri="{FF2B5EF4-FFF2-40B4-BE49-F238E27FC236}">
                <a16:creationId xmlns:a16="http://schemas.microsoft.com/office/drawing/2014/main" id="{9B5E6C2D-AC24-41A6-8AC3-529B98B81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361" y="4018798"/>
            <a:ext cx="1297823" cy="166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1" tIns="45696" rIns="91391" bIns="45696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333" b="1" dirty="0">
                <a:latin typeface="微软雅黑" pitchFamily="34" charset="-122"/>
                <a:ea typeface="微软雅黑" pitchFamily="34" charset="-122"/>
              </a:rPr>
              <a:t>“两种教育制度与两种劳动制度”，</a:t>
            </a:r>
            <a:r>
              <a:rPr lang="zh-CN" altLang="en-US" sz="1333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半工半读：</a:t>
            </a:r>
            <a:r>
              <a:rPr lang="zh-CN" altLang="en-US" sz="1333" b="1" dirty="0">
                <a:latin typeface="微软雅黑" pitchFamily="34" charset="-122"/>
                <a:ea typeface="微软雅黑" pitchFamily="34" charset="-122"/>
              </a:rPr>
              <a:t>为恢复生产培养劳动人才</a:t>
            </a:r>
            <a:endParaRPr lang="en-US" altLang="zh-CN" sz="1333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D50050E-665B-4778-BBD3-100EEC21C9DF}"/>
              </a:ext>
            </a:extLst>
          </p:cNvPr>
          <p:cNvGrpSpPr/>
          <p:nvPr/>
        </p:nvGrpSpPr>
        <p:grpSpPr>
          <a:xfrm>
            <a:off x="4101481" y="3976317"/>
            <a:ext cx="425944" cy="1377176"/>
            <a:chOff x="4111561" y="3096414"/>
            <a:chExt cx="415863" cy="1370343"/>
          </a:xfrm>
        </p:grpSpPr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9C7F0FD6-EFCA-4FB7-BA42-19613C2DCA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7881" y="3096414"/>
              <a:ext cx="389543" cy="804863"/>
            </a:xfrm>
            <a:prstGeom prst="line">
              <a:avLst/>
            </a:prstGeom>
            <a:ln w="12700">
              <a:solidFill>
                <a:srgbClr val="045D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4E120EFE-5D3C-42D3-9AD6-C2FB157EED69}"/>
                </a:ext>
              </a:extLst>
            </p:cNvPr>
            <p:cNvCxnSpPr>
              <a:cxnSpLocks/>
            </p:cNvCxnSpPr>
            <p:nvPr/>
          </p:nvCxnSpPr>
          <p:spPr>
            <a:xfrm>
              <a:off x="4111561" y="3429000"/>
              <a:ext cx="8389" cy="1037757"/>
            </a:xfrm>
            <a:prstGeom prst="line">
              <a:avLst/>
            </a:prstGeom>
            <a:ln w="12700" cmpd="thickThin">
              <a:solidFill>
                <a:srgbClr val="045D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11BCD5BC-3972-4F06-A4BD-49BDEE2CFD9D}"/>
              </a:ext>
            </a:extLst>
          </p:cNvPr>
          <p:cNvGrpSpPr/>
          <p:nvPr/>
        </p:nvGrpSpPr>
        <p:grpSpPr>
          <a:xfrm>
            <a:off x="2022575" y="3943336"/>
            <a:ext cx="415863" cy="1370343"/>
            <a:chOff x="4111561" y="3096414"/>
            <a:chExt cx="415863" cy="1370343"/>
          </a:xfrm>
        </p:grpSpPr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E05B862F-2E3A-42DE-BDF6-6A5E4FF19A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7881" y="3096414"/>
              <a:ext cx="389543" cy="804863"/>
            </a:xfrm>
            <a:prstGeom prst="line">
              <a:avLst/>
            </a:prstGeom>
            <a:ln w="12700">
              <a:solidFill>
                <a:srgbClr val="045D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714F1929-9641-4A37-92DF-6951F1AA33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1561" y="3429000"/>
              <a:ext cx="8389" cy="1037757"/>
            </a:xfrm>
            <a:prstGeom prst="line">
              <a:avLst/>
            </a:prstGeom>
            <a:ln w="12700" cmpd="thickThin">
              <a:solidFill>
                <a:srgbClr val="045D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EFC1C264-C550-4F78-B0F7-0734189C5F09}"/>
              </a:ext>
            </a:extLst>
          </p:cNvPr>
          <p:cNvGrpSpPr/>
          <p:nvPr/>
        </p:nvGrpSpPr>
        <p:grpSpPr>
          <a:xfrm>
            <a:off x="6214527" y="4018798"/>
            <a:ext cx="415863" cy="2027019"/>
            <a:chOff x="4111561" y="3096414"/>
            <a:chExt cx="415863" cy="1370343"/>
          </a:xfrm>
        </p:grpSpPr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7A72E7AA-6AF4-43FB-8FAA-6D97573097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7881" y="3096414"/>
              <a:ext cx="389543" cy="804863"/>
            </a:xfrm>
            <a:prstGeom prst="line">
              <a:avLst/>
            </a:prstGeom>
            <a:ln w="12700">
              <a:solidFill>
                <a:srgbClr val="045D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BF2CE6B9-5BC9-42D6-8A7C-F5AF22D6423F}"/>
                </a:ext>
              </a:extLst>
            </p:cNvPr>
            <p:cNvCxnSpPr>
              <a:cxnSpLocks/>
            </p:cNvCxnSpPr>
            <p:nvPr/>
          </p:nvCxnSpPr>
          <p:spPr>
            <a:xfrm>
              <a:off x="4111561" y="3429000"/>
              <a:ext cx="8389" cy="1037757"/>
            </a:xfrm>
            <a:prstGeom prst="line">
              <a:avLst/>
            </a:prstGeom>
            <a:ln w="12700" cmpd="thickThin">
              <a:solidFill>
                <a:srgbClr val="045D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022BAD24-6BDD-4379-BEAE-5612BC43619A}"/>
              </a:ext>
            </a:extLst>
          </p:cNvPr>
          <p:cNvGrpSpPr/>
          <p:nvPr/>
        </p:nvGrpSpPr>
        <p:grpSpPr>
          <a:xfrm>
            <a:off x="8458933" y="4034850"/>
            <a:ext cx="415863" cy="1370343"/>
            <a:chOff x="4111561" y="3096414"/>
            <a:chExt cx="415863" cy="1370343"/>
          </a:xfrm>
        </p:grpSpPr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11918B48-5855-48EC-B143-F01AA691F0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7881" y="3096414"/>
              <a:ext cx="389543" cy="804863"/>
            </a:xfrm>
            <a:prstGeom prst="line">
              <a:avLst/>
            </a:prstGeom>
            <a:ln w="12700">
              <a:solidFill>
                <a:srgbClr val="045D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22ADA6E4-5C9E-44F4-8CA2-085528D9BC92}"/>
                </a:ext>
              </a:extLst>
            </p:cNvPr>
            <p:cNvCxnSpPr>
              <a:cxnSpLocks/>
            </p:cNvCxnSpPr>
            <p:nvPr/>
          </p:nvCxnSpPr>
          <p:spPr>
            <a:xfrm>
              <a:off x="4111561" y="3429000"/>
              <a:ext cx="8389" cy="1037757"/>
            </a:xfrm>
            <a:prstGeom prst="line">
              <a:avLst/>
            </a:prstGeom>
            <a:ln w="12700" cmpd="thickThin">
              <a:solidFill>
                <a:srgbClr val="045D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186C364F-8FDB-488D-9829-9DD4DAC207B2}"/>
              </a:ext>
            </a:extLst>
          </p:cNvPr>
          <p:cNvGrpSpPr/>
          <p:nvPr/>
        </p:nvGrpSpPr>
        <p:grpSpPr>
          <a:xfrm>
            <a:off x="10281988" y="4071762"/>
            <a:ext cx="415863" cy="1110886"/>
            <a:chOff x="4111561" y="3096414"/>
            <a:chExt cx="415863" cy="1370343"/>
          </a:xfrm>
        </p:grpSpPr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18AC9F87-7CC5-4D42-A239-9C87D067B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7881" y="3096414"/>
              <a:ext cx="389543" cy="804863"/>
            </a:xfrm>
            <a:prstGeom prst="line">
              <a:avLst/>
            </a:prstGeom>
            <a:ln w="12700">
              <a:solidFill>
                <a:srgbClr val="045D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30CA5AE6-DC0F-4902-989D-0572DB244C9A}"/>
                </a:ext>
              </a:extLst>
            </p:cNvPr>
            <p:cNvCxnSpPr>
              <a:cxnSpLocks/>
            </p:cNvCxnSpPr>
            <p:nvPr/>
          </p:nvCxnSpPr>
          <p:spPr>
            <a:xfrm>
              <a:off x="4111561" y="3429000"/>
              <a:ext cx="8389" cy="1037757"/>
            </a:xfrm>
            <a:prstGeom prst="line">
              <a:avLst/>
            </a:prstGeom>
            <a:ln w="12700" cmpd="thickThin">
              <a:solidFill>
                <a:srgbClr val="045D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直接箭头连接符 87"/>
          <p:cNvCxnSpPr/>
          <p:nvPr/>
        </p:nvCxnSpPr>
        <p:spPr>
          <a:xfrm flipH="1">
            <a:off x="3148384" y="2895869"/>
            <a:ext cx="8427464" cy="76738"/>
          </a:xfrm>
          <a:prstGeom prst="straightConnector1">
            <a:avLst/>
          </a:prstGeom>
          <a:ln w="762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箭头连接符 101"/>
          <p:cNvCxnSpPr/>
          <p:nvPr/>
        </p:nvCxnSpPr>
        <p:spPr>
          <a:xfrm flipV="1">
            <a:off x="3101658" y="2799987"/>
            <a:ext cx="903" cy="174332"/>
          </a:xfrm>
          <a:prstGeom prst="straightConnector1">
            <a:avLst/>
          </a:prstGeom>
          <a:ln w="762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箭头连接符 102"/>
          <p:cNvCxnSpPr/>
          <p:nvPr/>
        </p:nvCxnSpPr>
        <p:spPr>
          <a:xfrm flipV="1">
            <a:off x="11561691" y="2879422"/>
            <a:ext cx="14157" cy="702190"/>
          </a:xfrm>
          <a:prstGeom prst="straightConnector1">
            <a:avLst/>
          </a:prstGeom>
          <a:ln w="762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317143" y="1799885"/>
            <a:ext cx="6111934" cy="1265050"/>
            <a:chOff x="1317143" y="1799885"/>
            <a:chExt cx="6111934" cy="1265050"/>
          </a:xfrm>
        </p:grpSpPr>
        <p:grpSp>
          <p:nvGrpSpPr>
            <p:cNvPr id="8" name="组合 7"/>
            <p:cNvGrpSpPr/>
            <p:nvPr/>
          </p:nvGrpSpPr>
          <p:grpSpPr>
            <a:xfrm>
              <a:off x="1317143" y="1799885"/>
              <a:ext cx="4712195" cy="1265050"/>
              <a:chOff x="6518698" y="1383183"/>
              <a:chExt cx="4712195" cy="1267524"/>
            </a:xfrm>
          </p:grpSpPr>
          <p:grpSp>
            <p:nvGrpSpPr>
              <p:cNvPr id="63" name="组合 62"/>
              <p:cNvGrpSpPr/>
              <p:nvPr/>
            </p:nvGrpSpPr>
            <p:grpSpPr>
              <a:xfrm>
                <a:off x="10104122" y="1549193"/>
                <a:ext cx="1052791" cy="824954"/>
                <a:chOff x="9013332" y="2132856"/>
                <a:chExt cx="2255716" cy="1896020"/>
              </a:xfrm>
            </p:grpSpPr>
            <p:pic>
              <p:nvPicPr>
                <p:cNvPr id="70" name="图片 69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9013332" y="2132856"/>
                  <a:ext cx="2255716" cy="1896020"/>
                </a:xfrm>
                <a:prstGeom prst="rect">
                  <a:avLst/>
                </a:prstGeom>
              </p:spPr>
            </p:pic>
            <p:sp>
              <p:nvSpPr>
                <p:cNvPr id="71" name="文本框 70"/>
                <p:cNvSpPr txBox="1"/>
                <p:nvPr/>
              </p:nvSpPr>
              <p:spPr>
                <a:xfrm>
                  <a:off x="9402189" y="2355137"/>
                  <a:ext cx="1490487" cy="1352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b="1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成人</a:t>
                  </a:r>
                  <a:endParaRPr lang="en-US" altLang="zh-CN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  <a:p>
                  <a:r>
                    <a:rPr lang="zh-CN" altLang="en-US" b="1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教育</a:t>
                  </a:r>
                </a:p>
              </p:txBody>
            </p:sp>
          </p:grpSp>
          <p:grpSp>
            <p:nvGrpSpPr>
              <p:cNvPr id="7" name="组合 6"/>
              <p:cNvGrpSpPr/>
              <p:nvPr/>
            </p:nvGrpSpPr>
            <p:grpSpPr>
              <a:xfrm>
                <a:off x="7804183" y="1573597"/>
                <a:ext cx="1052791" cy="824954"/>
                <a:chOff x="7693688" y="1609412"/>
                <a:chExt cx="1052791" cy="824954"/>
              </a:xfrm>
            </p:grpSpPr>
            <p:pic>
              <p:nvPicPr>
                <p:cNvPr id="75" name="图片 74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7693688" y="1609412"/>
                  <a:ext cx="1052791" cy="824954"/>
                </a:xfrm>
                <a:prstGeom prst="rect">
                  <a:avLst/>
                </a:prstGeom>
              </p:spPr>
            </p:pic>
            <p:sp>
              <p:nvSpPr>
                <p:cNvPr id="76" name="文本框 75"/>
                <p:cNvSpPr txBox="1"/>
                <p:nvPr/>
              </p:nvSpPr>
              <p:spPr>
                <a:xfrm>
                  <a:off x="7872263" y="1716911"/>
                  <a:ext cx="69564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b="1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职业</a:t>
                  </a:r>
                  <a:endParaRPr lang="en-US" altLang="zh-CN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  <a:p>
                  <a:r>
                    <a:rPr lang="zh-CN" altLang="en-US" b="1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教育</a:t>
                  </a:r>
                </a:p>
              </p:txBody>
            </p:sp>
          </p:grpSp>
          <p:grpSp>
            <p:nvGrpSpPr>
              <p:cNvPr id="5" name="组合 4"/>
              <p:cNvGrpSpPr/>
              <p:nvPr/>
            </p:nvGrpSpPr>
            <p:grpSpPr>
              <a:xfrm>
                <a:off x="8951475" y="1572124"/>
                <a:ext cx="1052791" cy="824954"/>
                <a:chOff x="8756289" y="1592379"/>
                <a:chExt cx="1052791" cy="824954"/>
              </a:xfrm>
            </p:grpSpPr>
            <p:pic>
              <p:nvPicPr>
                <p:cNvPr id="77" name="图片 76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8756289" y="1592379"/>
                  <a:ext cx="1052791" cy="824954"/>
                </a:xfrm>
                <a:prstGeom prst="rect">
                  <a:avLst/>
                </a:prstGeom>
              </p:spPr>
            </p:pic>
            <p:sp>
              <p:nvSpPr>
                <p:cNvPr id="78" name="文本框 77"/>
                <p:cNvSpPr txBox="1"/>
                <p:nvPr/>
              </p:nvSpPr>
              <p:spPr>
                <a:xfrm>
                  <a:off x="8975461" y="1683945"/>
                  <a:ext cx="69564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b="1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高等</a:t>
                  </a:r>
                  <a:endParaRPr lang="en-US" altLang="zh-CN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  <a:p>
                  <a:r>
                    <a:rPr lang="zh-CN" altLang="en-US" b="1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教育</a:t>
                  </a:r>
                </a:p>
              </p:txBody>
            </p:sp>
          </p:grpSp>
          <p:grpSp>
            <p:nvGrpSpPr>
              <p:cNvPr id="4" name="组合 3"/>
              <p:cNvGrpSpPr/>
              <p:nvPr/>
            </p:nvGrpSpPr>
            <p:grpSpPr>
              <a:xfrm>
                <a:off x="6651536" y="1573597"/>
                <a:ext cx="1052791" cy="824954"/>
                <a:chOff x="6307223" y="1613388"/>
                <a:chExt cx="1052791" cy="824954"/>
              </a:xfrm>
            </p:grpSpPr>
            <p:pic>
              <p:nvPicPr>
                <p:cNvPr id="80" name="图片 79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6307223" y="1613388"/>
                  <a:ext cx="1052791" cy="824954"/>
                </a:xfrm>
                <a:prstGeom prst="rect">
                  <a:avLst/>
                </a:prstGeom>
              </p:spPr>
            </p:pic>
            <p:sp>
              <p:nvSpPr>
                <p:cNvPr id="81" name="文本框 80"/>
                <p:cNvSpPr txBox="1"/>
                <p:nvPr/>
              </p:nvSpPr>
              <p:spPr>
                <a:xfrm>
                  <a:off x="6511972" y="1714703"/>
                  <a:ext cx="69564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b="1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基础</a:t>
                  </a:r>
                  <a:endParaRPr lang="en-US" altLang="zh-CN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  <a:p>
                  <a:r>
                    <a:rPr lang="zh-CN" altLang="en-US" b="1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教育</a:t>
                  </a:r>
                </a:p>
              </p:txBody>
            </p:sp>
          </p:grpSp>
          <p:sp>
            <p:nvSpPr>
              <p:cNvPr id="87" name="圆角矩形 86"/>
              <p:cNvSpPr/>
              <p:nvPr/>
            </p:nvSpPr>
            <p:spPr>
              <a:xfrm>
                <a:off x="6518698" y="1383183"/>
                <a:ext cx="4712195" cy="1267524"/>
              </a:xfrm>
              <a:prstGeom prst="roundRect">
                <a:avLst/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6207913" y="1974305"/>
              <a:ext cx="1221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思源黑体 Bold"/>
                </a:rPr>
                <a:t>我国国民教育体系</a:t>
              </a:r>
            </a:p>
          </p:txBody>
        </p:sp>
        <p:sp>
          <p:nvSpPr>
            <p:cNvPr id="25" name="六边形 24"/>
            <p:cNvSpPr/>
            <p:nvPr/>
          </p:nvSpPr>
          <p:spPr>
            <a:xfrm>
              <a:off x="2592761" y="1985722"/>
              <a:ext cx="1066415" cy="835947"/>
            </a:xfrm>
            <a:prstGeom prst="hexagon">
              <a:avLst/>
            </a:prstGeom>
            <a:noFill/>
            <a:ln w="3810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1"/>
          <p:cNvGrpSpPr>
            <a:grpSpLocks/>
          </p:cNvGrpSpPr>
          <p:nvPr/>
        </p:nvGrpSpPr>
        <p:grpSpPr bwMode="auto">
          <a:xfrm>
            <a:off x="252402" y="910601"/>
            <a:ext cx="5533964" cy="535660"/>
            <a:chOff x="741147" y="1043529"/>
            <a:chExt cx="8894915" cy="453160"/>
          </a:xfrm>
        </p:grpSpPr>
        <p:sp>
          <p:nvSpPr>
            <p:cNvPr id="73" name="矩形 72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915308" y="1043529"/>
              <a:ext cx="8720754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2. </a:t>
              </a:r>
              <a:r>
                <a: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产教融合是职业教育发展的</a:t>
              </a:r>
              <a:r>
                <a:rPr lang="zh-CN" altLang="en-US" sz="2400" b="1" kern="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必然选择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046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28" grpId="0"/>
      <p:bldP spid="2" grpId="0"/>
      <p:bldP spid="3" grpId="0"/>
      <p:bldP spid="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10">
            <a:extLst>
              <a:ext uri="{FF2B5EF4-FFF2-40B4-BE49-F238E27FC236}">
                <a16:creationId xmlns:a16="http://schemas.microsoft.com/office/drawing/2014/main" id="{0F0B7F0C-478B-4BE3-9BF9-38F5DD40728C}"/>
              </a:ext>
            </a:extLst>
          </p:cNvPr>
          <p:cNvSpPr>
            <a:spLocks noChangeArrowheads="1"/>
          </p:cNvSpPr>
          <p:nvPr/>
        </p:nvSpPr>
        <p:spPr bwMode="auto">
          <a:xfrm rot="14861625">
            <a:off x="5652143" y="-1137184"/>
            <a:ext cx="550395" cy="9919030"/>
          </a:xfrm>
          <a:prstGeom prst="downArrow">
            <a:avLst>
              <a:gd name="adj1" fmla="val 53850"/>
              <a:gd name="adj2" fmla="val 61594"/>
            </a:avLst>
          </a:prstGeom>
          <a:solidFill>
            <a:srgbClr val="0070C0"/>
          </a:solidFill>
          <a:ln>
            <a:noFill/>
          </a:ln>
        </p:spPr>
        <p:txBody>
          <a:bodyPr vert="eaVert"/>
          <a:lstStyle/>
          <a:p>
            <a:endParaRPr lang="zh-CN" altLang="en-US" sz="2667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2" name="组合 40">
            <a:extLst>
              <a:ext uri="{FF2B5EF4-FFF2-40B4-BE49-F238E27FC236}">
                <a16:creationId xmlns:a16="http://schemas.microsoft.com/office/drawing/2014/main" id="{CF1BF188-DC34-4BB7-8F07-5701252E1A33}"/>
              </a:ext>
            </a:extLst>
          </p:cNvPr>
          <p:cNvGrpSpPr>
            <a:grpSpLocks/>
          </p:cNvGrpSpPr>
          <p:nvPr/>
        </p:nvGrpSpPr>
        <p:grpSpPr bwMode="auto">
          <a:xfrm>
            <a:off x="2071707" y="4790807"/>
            <a:ext cx="939601" cy="911702"/>
            <a:chOff x="1295400" y="2786058"/>
            <a:chExt cx="1753450" cy="1751017"/>
          </a:xfrm>
        </p:grpSpPr>
        <p:grpSp>
          <p:nvGrpSpPr>
            <p:cNvPr id="53" name="Group 6">
              <a:extLst>
                <a:ext uri="{FF2B5EF4-FFF2-40B4-BE49-F238E27FC236}">
                  <a16:creationId xmlns:a16="http://schemas.microsoft.com/office/drawing/2014/main" id="{0315C78D-04A7-40AD-A3D6-2EB2E88F4D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55" name="Oval 7">
                <a:extLst>
                  <a:ext uri="{FF2B5EF4-FFF2-40B4-BE49-F238E27FC236}">
                    <a16:creationId xmlns:a16="http://schemas.microsoft.com/office/drawing/2014/main" id="{39316ED6-E675-4141-9D1C-3ED2E421A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0" name="Oval 8">
                <a:extLst>
                  <a:ext uri="{FF2B5EF4-FFF2-40B4-BE49-F238E27FC236}">
                    <a16:creationId xmlns:a16="http://schemas.microsoft.com/office/drawing/2014/main" id="{322BC546-1F83-4EA4-B8F7-2FE25BD9A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0" y="2546"/>
                <a:ext cx="1556" cy="1531"/>
              </a:xfrm>
              <a:prstGeom prst="ellipse">
                <a:avLst/>
              </a:prstGeom>
              <a:solidFill>
                <a:srgbClr val="045D9A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54" name="Text Box 9">
              <a:extLst>
                <a:ext uri="{FF2B5EF4-FFF2-40B4-BE49-F238E27FC236}">
                  <a16:creationId xmlns:a16="http://schemas.microsoft.com/office/drawing/2014/main" id="{5E659878-1F20-4613-970F-3798A71B3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030" y="3168431"/>
              <a:ext cx="1633696" cy="6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2013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11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月</a:t>
              </a:r>
            </a:p>
          </p:txBody>
        </p:sp>
      </p:grpSp>
      <p:grpSp>
        <p:nvGrpSpPr>
          <p:cNvPr id="71" name="组合 40">
            <a:extLst>
              <a:ext uri="{FF2B5EF4-FFF2-40B4-BE49-F238E27FC236}">
                <a16:creationId xmlns:a16="http://schemas.microsoft.com/office/drawing/2014/main" id="{DE4CAE10-8FAF-42E9-9375-3E2B831F4BA3}"/>
              </a:ext>
            </a:extLst>
          </p:cNvPr>
          <p:cNvGrpSpPr>
            <a:grpSpLocks/>
          </p:cNvGrpSpPr>
          <p:nvPr/>
        </p:nvGrpSpPr>
        <p:grpSpPr bwMode="auto">
          <a:xfrm>
            <a:off x="3747470" y="4078195"/>
            <a:ext cx="961317" cy="911702"/>
            <a:chOff x="1208750" y="2798697"/>
            <a:chExt cx="1793976" cy="1751017"/>
          </a:xfrm>
        </p:grpSpPr>
        <p:grpSp>
          <p:nvGrpSpPr>
            <p:cNvPr id="72" name="Group 6">
              <a:extLst>
                <a:ext uri="{FF2B5EF4-FFF2-40B4-BE49-F238E27FC236}">
                  <a16:creationId xmlns:a16="http://schemas.microsoft.com/office/drawing/2014/main" id="{41E575D9-AB86-4F54-BBC8-9CE71F8B44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8750" y="2798697"/>
              <a:ext cx="1753450" cy="1751017"/>
              <a:chOff x="1734" y="2384"/>
              <a:chExt cx="1801" cy="1801"/>
            </a:xfrm>
          </p:grpSpPr>
          <p:sp>
            <p:nvSpPr>
              <p:cNvPr id="78" name="Oval 7">
                <a:extLst>
                  <a:ext uri="{FF2B5EF4-FFF2-40B4-BE49-F238E27FC236}">
                    <a16:creationId xmlns:a16="http://schemas.microsoft.com/office/drawing/2014/main" id="{CFCDAA6B-4AE8-46B7-9015-59712400C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4" y="2384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9" name="Oval 8">
                <a:extLst>
                  <a:ext uri="{FF2B5EF4-FFF2-40B4-BE49-F238E27FC236}">
                    <a16:creationId xmlns:a16="http://schemas.microsoft.com/office/drawing/2014/main" id="{8B2189E2-3171-4B71-9F65-8AA1C68EC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045D9A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77" name="Text Box 9">
              <a:extLst>
                <a:ext uri="{FF2B5EF4-FFF2-40B4-BE49-F238E27FC236}">
                  <a16:creationId xmlns:a16="http://schemas.microsoft.com/office/drawing/2014/main" id="{C636E681-3AF2-4322-BAB6-184B1D72FE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030" y="3200655"/>
              <a:ext cx="1633696" cy="6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2017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lang="en-US" altLang="zh-CN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10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月</a:t>
              </a:r>
            </a:p>
          </p:txBody>
        </p:sp>
      </p:grpSp>
      <p:grpSp>
        <p:nvGrpSpPr>
          <p:cNvPr id="80" name="组合 40">
            <a:extLst>
              <a:ext uri="{FF2B5EF4-FFF2-40B4-BE49-F238E27FC236}">
                <a16:creationId xmlns:a16="http://schemas.microsoft.com/office/drawing/2014/main" id="{3378626F-DEDD-4FE6-9869-9ABC113DC5AC}"/>
              </a:ext>
            </a:extLst>
          </p:cNvPr>
          <p:cNvGrpSpPr>
            <a:grpSpLocks/>
          </p:cNvGrpSpPr>
          <p:nvPr/>
        </p:nvGrpSpPr>
        <p:grpSpPr bwMode="auto">
          <a:xfrm>
            <a:off x="5457539" y="3312679"/>
            <a:ext cx="939601" cy="911702"/>
            <a:chOff x="1295400" y="2786058"/>
            <a:chExt cx="1753450" cy="1751017"/>
          </a:xfrm>
        </p:grpSpPr>
        <p:grpSp>
          <p:nvGrpSpPr>
            <p:cNvPr id="81" name="Group 6">
              <a:extLst>
                <a:ext uri="{FF2B5EF4-FFF2-40B4-BE49-F238E27FC236}">
                  <a16:creationId xmlns:a16="http://schemas.microsoft.com/office/drawing/2014/main" id="{9FD18155-AAA5-4F71-8E99-06B8AF4E82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83" name="Oval 7">
                <a:extLst>
                  <a:ext uri="{FF2B5EF4-FFF2-40B4-BE49-F238E27FC236}">
                    <a16:creationId xmlns:a16="http://schemas.microsoft.com/office/drawing/2014/main" id="{55D81C08-5C88-4F4F-A846-9102FC66A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4" name="Oval 8">
                <a:extLst>
                  <a:ext uri="{FF2B5EF4-FFF2-40B4-BE49-F238E27FC236}">
                    <a16:creationId xmlns:a16="http://schemas.microsoft.com/office/drawing/2014/main" id="{5874BE09-294A-440D-9193-052BF2022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045D9A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82" name="Text Box 9">
              <a:extLst>
                <a:ext uri="{FF2B5EF4-FFF2-40B4-BE49-F238E27FC236}">
                  <a16:creationId xmlns:a16="http://schemas.microsoft.com/office/drawing/2014/main" id="{9A48D4C9-4FD7-4E7E-9C0B-D106F88D7A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030" y="3200655"/>
              <a:ext cx="1633696" cy="6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2017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lang="en-US" altLang="zh-CN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12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月</a:t>
              </a:r>
            </a:p>
          </p:txBody>
        </p:sp>
      </p:grpSp>
      <p:grpSp>
        <p:nvGrpSpPr>
          <p:cNvPr id="85" name="组合 40">
            <a:extLst>
              <a:ext uri="{FF2B5EF4-FFF2-40B4-BE49-F238E27FC236}">
                <a16:creationId xmlns:a16="http://schemas.microsoft.com/office/drawing/2014/main" id="{63C6175E-CD9B-4B74-B260-F87A9128366E}"/>
              </a:ext>
            </a:extLst>
          </p:cNvPr>
          <p:cNvGrpSpPr>
            <a:grpSpLocks/>
          </p:cNvGrpSpPr>
          <p:nvPr/>
        </p:nvGrpSpPr>
        <p:grpSpPr bwMode="auto">
          <a:xfrm>
            <a:off x="7245197" y="2531083"/>
            <a:ext cx="939601" cy="911702"/>
            <a:chOff x="1295400" y="2786058"/>
            <a:chExt cx="1753450" cy="1751017"/>
          </a:xfrm>
        </p:grpSpPr>
        <p:grpSp>
          <p:nvGrpSpPr>
            <p:cNvPr id="86" name="Group 6">
              <a:extLst>
                <a:ext uri="{FF2B5EF4-FFF2-40B4-BE49-F238E27FC236}">
                  <a16:creationId xmlns:a16="http://schemas.microsoft.com/office/drawing/2014/main" id="{34571124-5C56-4A02-B5D1-972342205D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88" name="Oval 7">
                <a:extLst>
                  <a:ext uri="{FF2B5EF4-FFF2-40B4-BE49-F238E27FC236}">
                    <a16:creationId xmlns:a16="http://schemas.microsoft.com/office/drawing/2014/main" id="{4103C401-297B-46E7-B170-9A51DC39B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9" name="Oval 8">
                <a:extLst>
                  <a:ext uri="{FF2B5EF4-FFF2-40B4-BE49-F238E27FC236}">
                    <a16:creationId xmlns:a16="http://schemas.microsoft.com/office/drawing/2014/main" id="{CB223529-826C-4457-A7FF-90669EFBA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045D9A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87" name="Text Box 9">
              <a:extLst>
                <a:ext uri="{FF2B5EF4-FFF2-40B4-BE49-F238E27FC236}">
                  <a16:creationId xmlns:a16="http://schemas.microsoft.com/office/drawing/2014/main" id="{9B8A7E77-110D-416E-ADDE-F01FDA687F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030" y="3184543"/>
              <a:ext cx="1633696" cy="729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2019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年</a:t>
              </a:r>
              <a:endParaRPr lang="en-US" altLang="zh-CN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10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月</a:t>
              </a:r>
            </a:p>
          </p:txBody>
        </p:sp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B988594A-5BBA-493E-A8D4-6E0AA8B647F2}"/>
              </a:ext>
            </a:extLst>
          </p:cNvPr>
          <p:cNvSpPr/>
          <p:nvPr/>
        </p:nvSpPr>
        <p:spPr>
          <a:xfrm>
            <a:off x="445484" y="4060775"/>
            <a:ext cx="19920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zh-CN" altLang="en-US" sz="1400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十八届三中全会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首次提出</a:t>
            </a:r>
            <a:r>
              <a:rPr lang="zh-CN" altLang="en-US" sz="1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“产教融合”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的概念。</a:t>
            </a:r>
            <a:endParaRPr lang="zh-CN" altLang="en-US" sz="1600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D0D04DA8-2C4A-4531-BFB8-D535D1F5827B}"/>
              </a:ext>
            </a:extLst>
          </p:cNvPr>
          <p:cNvSpPr/>
          <p:nvPr/>
        </p:nvSpPr>
        <p:spPr>
          <a:xfrm>
            <a:off x="3745351" y="4961884"/>
            <a:ext cx="236101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党的十九大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将</a:t>
            </a:r>
            <a:r>
              <a:rPr lang="zh-CN" altLang="en-US" sz="1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“产教融合、校企合作”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作为促进职教、高教发展重要决策。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B2182FD2-CFB3-47F5-B1B0-955ABB9904B3}"/>
              </a:ext>
            </a:extLst>
          </p:cNvPr>
          <p:cNvSpPr/>
          <p:nvPr/>
        </p:nvSpPr>
        <p:spPr>
          <a:xfrm>
            <a:off x="2221282" y="2083951"/>
            <a:ext cx="33984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国务院办公厅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关于深化产教融合的若干意见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：支持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企业、学校、科研院所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围绕产业关键技术、核心工艺和共性问题开展协同创新，加快基础研究成果向产业技术转化。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产教科融合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上升为国家教育改革和人才开发的整体制度安排。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0C9E2A02-FD3B-427F-98CF-B3DDEC489D01}"/>
              </a:ext>
            </a:extLst>
          </p:cNvPr>
          <p:cNvSpPr/>
          <p:nvPr/>
        </p:nvSpPr>
        <p:spPr>
          <a:xfrm>
            <a:off x="6700685" y="3860275"/>
            <a:ext cx="2467002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国家发改委、教育部等六部门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国家产教融合建设试点实施方案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：推动建立城市为节点、行业为支点、企业为重点的改革推进机制。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产教科城融合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作为国家理念、国家制度、国家行动，进一步深化了内涵和外延。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6" name="组合 40">
            <a:extLst>
              <a:ext uri="{FF2B5EF4-FFF2-40B4-BE49-F238E27FC236}">
                <a16:creationId xmlns:a16="http://schemas.microsoft.com/office/drawing/2014/main" id="{08CA6B40-56E3-4503-BF81-04016B20A041}"/>
              </a:ext>
            </a:extLst>
          </p:cNvPr>
          <p:cNvGrpSpPr>
            <a:grpSpLocks/>
          </p:cNvGrpSpPr>
          <p:nvPr/>
        </p:nvGrpSpPr>
        <p:grpSpPr bwMode="auto">
          <a:xfrm>
            <a:off x="8697886" y="2016661"/>
            <a:ext cx="939601" cy="911702"/>
            <a:chOff x="1295400" y="2786058"/>
            <a:chExt cx="1753450" cy="1751017"/>
          </a:xfrm>
        </p:grpSpPr>
        <p:grpSp>
          <p:nvGrpSpPr>
            <p:cNvPr id="112" name="Group 6">
              <a:extLst>
                <a:ext uri="{FF2B5EF4-FFF2-40B4-BE49-F238E27FC236}">
                  <a16:creationId xmlns:a16="http://schemas.microsoft.com/office/drawing/2014/main" id="{33A0203C-EDF3-40AF-A173-FBCE3B94D7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14" name="Oval 7">
                <a:extLst>
                  <a:ext uri="{FF2B5EF4-FFF2-40B4-BE49-F238E27FC236}">
                    <a16:creationId xmlns:a16="http://schemas.microsoft.com/office/drawing/2014/main" id="{EB12E827-3BCE-4E78-9572-0C93F0A65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5" name="Oval 8">
                <a:extLst>
                  <a:ext uri="{FF2B5EF4-FFF2-40B4-BE49-F238E27FC236}">
                    <a16:creationId xmlns:a16="http://schemas.microsoft.com/office/drawing/2014/main" id="{A4E6EF08-84D8-462A-B8E3-B7BA6EA27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045D9A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13" name="Text Box 9">
              <a:extLst>
                <a:ext uri="{FF2B5EF4-FFF2-40B4-BE49-F238E27FC236}">
                  <a16:creationId xmlns:a16="http://schemas.microsoft.com/office/drawing/2014/main" id="{C5A0F723-7DCB-4A3F-BDC8-68F295016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030" y="3184543"/>
              <a:ext cx="1633696" cy="987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2022</a:t>
              </a:r>
            </a:p>
            <a:p>
              <a:pPr algn="ctr" eaLnBrk="1" hangingPunct="1"/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12</a:t>
              </a: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月</a:t>
              </a:r>
            </a:p>
          </p:txBody>
        </p:sp>
      </p:grpSp>
      <p:sp>
        <p:nvSpPr>
          <p:cNvPr id="116" name="矩形 115">
            <a:extLst>
              <a:ext uri="{FF2B5EF4-FFF2-40B4-BE49-F238E27FC236}">
                <a16:creationId xmlns:a16="http://schemas.microsoft.com/office/drawing/2014/main" id="{E282D492-28AF-42F7-870E-C54916F22E2C}"/>
              </a:ext>
            </a:extLst>
          </p:cNvPr>
          <p:cNvSpPr/>
          <p:nvPr/>
        </p:nvSpPr>
        <p:spPr>
          <a:xfrm>
            <a:off x="9821323" y="2818008"/>
            <a:ext cx="1818919" cy="2949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中共中央办公厅 国务院办公厅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关于深化现代职业教育体系建设改革的意见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坚持</a:t>
            </a:r>
            <a:r>
              <a:rPr lang="zh-CN" altLang="en-US" sz="12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以教促产、以产助教、产教融合、产学合作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，延伸教育链、服务产业链、支撑供应链、打造人才链、提升价值链，推动形成同市场需求相适应、同产业结构相匹配的现代职业教育结构和区域布局。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490129" y="4799439"/>
            <a:ext cx="1764241" cy="103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H="1" flipV="1">
            <a:off x="1244223" y="4843959"/>
            <a:ext cx="898959" cy="3888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H="1">
            <a:off x="3839130" y="4989897"/>
            <a:ext cx="203833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>
            <a:stCxn id="91" idx="0"/>
          </p:cNvCxnSpPr>
          <p:nvPr/>
        </p:nvCxnSpPr>
        <p:spPr>
          <a:xfrm flipH="1" flipV="1">
            <a:off x="4285546" y="4695750"/>
            <a:ext cx="640314" cy="26613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 flipH="1">
            <a:off x="2257257" y="3367321"/>
            <a:ext cx="326445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endCxn id="102" idx="2"/>
          </p:cNvCxnSpPr>
          <p:nvPr/>
        </p:nvCxnSpPr>
        <p:spPr>
          <a:xfrm flipH="1" flipV="1">
            <a:off x="3920493" y="3376613"/>
            <a:ext cx="1592925" cy="19707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 flipV="1">
            <a:off x="6703200" y="3846894"/>
            <a:ext cx="2331532" cy="45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 flipH="1" flipV="1">
            <a:off x="7821283" y="3033374"/>
            <a:ext cx="324581" cy="8046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H="1">
            <a:off x="9736684" y="2928363"/>
            <a:ext cx="25776" cy="27258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>
            <a:endCxn id="114" idx="4"/>
          </p:cNvCxnSpPr>
          <p:nvPr/>
        </p:nvCxnSpPr>
        <p:spPr>
          <a:xfrm flipH="1" flipV="1">
            <a:off x="9167687" y="2928363"/>
            <a:ext cx="528663" cy="140720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1"/>
          <p:cNvGrpSpPr>
            <a:grpSpLocks/>
          </p:cNvGrpSpPr>
          <p:nvPr/>
        </p:nvGrpSpPr>
        <p:grpSpPr bwMode="auto">
          <a:xfrm>
            <a:off x="244326" y="938380"/>
            <a:ext cx="5277383" cy="535660"/>
            <a:chOff x="741147" y="1043529"/>
            <a:chExt cx="8894915" cy="453160"/>
          </a:xfrm>
        </p:grpSpPr>
        <p:sp>
          <p:nvSpPr>
            <p:cNvPr id="49" name="矩形 48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15308" y="1043529"/>
              <a:ext cx="8720754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3. </a:t>
              </a:r>
              <a:r>
                <a: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产教融合随职业教育发展</a:t>
              </a:r>
              <a:r>
                <a:rPr lang="zh-CN" altLang="en-US" sz="2400" b="1" kern="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丰富内涵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204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8636539" y="3023992"/>
            <a:ext cx="2616497" cy="943394"/>
            <a:chOff x="4719887" y="2792742"/>
            <a:chExt cx="3294347" cy="1872851"/>
          </a:xfrm>
          <a:solidFill>
            <a:schemeClr val="accent3"/>
          </a:solidFill>
        </p:grpSpPr>
        <p:sp>
          <p:nvSpPr>
            <p:cNvPr id="6" name="AutoShape 3"/>
            <p:cNvSpPr>
              <a:spLocks noChangeArrowheads="1"/>
            </p:cNvSpPr>
            <p:nvPr/>
          </p:nvSpPr>
          <p:spPr bwMode="gray">
            <a:xfrm>
              <a:off x="4719887" y="2792742"/>
              <a:ext cx="3294347" cy="1872851"/>
            </a:xfrm>
            <a:prstGeom prst="rightArrow">
              <a:avLst>
                <a:gd name="adj1" fmla="val 64000"/>
                <a:gd name="adj2" fmla="val 37599"/>
              </a:avLst>
            </a:prstGeom>
            <a:solidFill>
              <a:srgbClr val="C00000"/>
            </a:solidFill>
            <a:ln w="25400" algn="ctr">
              <a:noFill/>
              <a:miter lim="800000"/>
            </a:ln>
          </p:spPr>
          <p:txBody>
            <a:bodyPr lIns="45720" tIns="44450" rIns="45720" bIns="44450" anchor="ctr" anchorCtr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 flipH="1">
              <a:off x="5345396" y="3254653"/>
              <a:ext cx="2071624" cy="63231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b="1" kern="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法规</a:t>
              </a:r>
              <a:r>
                <a: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阶段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8635758" y="3185118"/>
            <a:ext cx="628343" cy="514883"/>
          </a:xfrm>
          <a:custGeom>
            <a:avLst/>
            <a:gdLst>
              <a:gd name="connsiteX0" fmla="*/ 0 w 959131"/>
              <a:gd name="connsiteY0" fmla="*/ 641255 h 641255"/>
              <a:gd name="connsiteX1" fmla="*/ 0 w 959131"/>
              <a:gd name="connsiteY1" fmla="*/ 0 h 641255"/>
              <a:gd name="connsiteX2" fmla="*/ 959131 w 959131"/>
              <a:gd name="connsiteY2" fmla="*/ 641255 h 641255"/>
              <a:gd name="connsiteX3" fmla="*/ 0 w 959131"/>
              <a:gd name="connsiteY3" fmla="*/ 641255 h 641255"/>
              <a:gd name="connsiteX0-1" fmla="*/ 0 w 963893"/>
              <a:gd name="connsiteY0-2" fmla="*/ 641255 h 655542"/>
              <a:gd name="connsiteX1-3" fmla="*/ 0 w 963893"/>
              <a:gd name="connsiteY1-4" fmla="*/ 0 h 655542"/>
              <a:gd name="connsiteX2-5" fmla="*/ 963893 w 963893"/>
              <a:gd name="connsiteY2-6" fmla="*/ 655542 h 655542"/>
              <a:gd name="connsiteX3-7" fmla="*/ 0 w 963893"/>
              <a:gd name="connsiteY3-8" fmla="*/ 641255 h 655542"/>
              <a:gd name="connsiteX0-9" fmla="*/ 0 w 963893"/>
              <a:gd name="connsiteY0-10" fmla="*/ 660305 h 660305"/>
              <a:gd name="connsiteX1-11" fmla="*/ 0 w 963893"/>
              <a:gd name="connsiteY1-12" fmla="*/ 0 h 660305"/>
              <a:gd name="connsiteX2-13" fmla="*/ 963893 w 963893"/>
              <a:gd name="connsiteY2-14" fmla="*/ 655542 h 660305"/>
              <a:gd name="connsiteX3-15" fmla="*/ 0 w 963893"/>
              <a:gd name="connsiteY3-16" fmla="*/ 660305 h 660305"/>
              <a:gd name="connsiteX0-17" fmla="*/ 0 w 966274"/>
              <a:gd name="connsiteY0-18" fmla="*/ 660305 h 660305"/>
              <a:gd name="connsiteX1-19" fmla="*/ 0 w 966274"/>
              <a:gd name="connsiteY1-20" fmla="*/ 0 h 660305"/>
              <a:gd name="connsiteX2-21" fmla="*/ 966274 w 966274"/>
              <a:gd name="connsiteY2-22" fmla="*/ 657923 h 660305"/>
              <a:gd name="connsiteX3-23" fmla="*/ 0 w 966274"/>
              <a:gd name="connsiteY3-24" fmla="*/ 660305 h 660305"/>
              <a:gd name="connsiteX0-25" fmla="*/ 0 w 959130"/>
              <a:gd name="connsiteY0-26" fmla="*/ 660305 h 660305"/>
              <a:gd name="connsiteX1-27" fmla="*/ 0 w 959130"/>
              <a:gd name="connsiteY1-28" fmla="*/ 0 h 660305"/>
              <a:gd name="connsiteX2-29" fmla="*/ 959130 w 959130"/>
              <a:gd name="connsiteY2-30" fmla="*/ 657923 h 660305"/>
              <a:gd name="connsiteX3-31" fmla="*/ 0 w 959130"/>
              <a:gd name="connsiteY3-32" fmla="*/ 660305 h 660305"/>
              <a:gd name="connsiteX0-33" fmla="*/ 0 w 963892"/>
              <a:gd name="connsiteY0-34" fmla="*/ 660305 h 662685"/>
              <a:gd name="connsiteX1-35" fmla="*/ 0 w 963892"/>
              <a:gd name="connsiteY1-36" fmla="*/ 0 h 662685"/>
              <a:gd name="connsiteX2-37" fmla="*/ 963892 w 963892"/>
              <a:gd name="connsiteY2-38" fmla="*/ 662685 h 662685"/>
              <a:gd name="connsiteX3-39" fmla="*/ 0 w 963892"/>
              <a:gd name="connsiteY3-40" fmla="*/ 660305 h 6626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63892" h="662685">
                <a:moveTo>
                  <a:pt x="0" y="660305"/>
                </a:moveTo>
                <a:lnTo>
                  <a:pt x="0" y="0"/>
                </a:lnTo>
                <a:lnTo>
                  <a:pt x="963892" y="662685"/>
                </a:lnTo>
                <a:lnTo>
                  <a:pt x="0" y="660305"/>
                </a:lnTo>
                <a:close/>
              </a:path>
            </a:pathLst>
          </a:custGeom>
          <a:solidFill>
            <a:srgbClr val="900000"/>
          </a:solidFill>
          <a:ln>
            <a:noFill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445042" y="4192438"/>
            <a:ext cx="2449286" cy="654953"/>
            <a:chOff x="1129665" y="4384363"/>
            <a:chExt cx="2479705" cy="1034328"/>
          </a:xfrm>
          <a:solidFill>
            <a:srgbClr val="C00000"/>
          </a:solidFill>
        </p:grpSpPr>
        <p:sp>
          <p:nvSpPr>
            <p:cNvPr id="13" name="Rectangle 6"/>
            <p:cNvSpPr>
              <a:spLocks noChangeArrowheads="1"/>
            </p:cNvSpPr>
            <p:nvPr/>
          </p:nvSpPr>
          <p:spPr bwMode="gray">
            <a:xfrm>
              <a:off x="1129665" y="4384363"/>
              <a:ext cx="2479705" cy="1034328"/>
            </a:xfrm>
            <a:prstGeom prst="rect">
              <a:avLst/>
            </a:prstGeom>
            <a:grpFill/>
            <a:ln w="25400" algn="ctr">
              <a:noFill/>
              <a:miter lim="800000"/>
            </a:ln>
          </p:spPr>
          <p:txBody>
            <a:bodyPr lIns="45720" tIns="44450" rIns="45720" bIns="44450" anchor="ctr" anchorCtr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4" name="TextBox 14"/>
            <p:cNvSpPr txBox="1">
              <a:spLocks noChangeArrowheads="1"/>
            </p:cNvSpPr>
            <p:nvPr/>
          </p:nvSpPr>
          <p:spPr bwMode="auto">
            <a:xfrm flipH="1">
              <a:off x="1391635" y="4601226"/>
              <a:ext cx="1752903" cy="530746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对标</a:t>
              </a:r>
              <a:r>
                <a: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阶段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93024" y="4762244"/>
            <a:ext cx="1441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b="1" kern="0" dirty="0" smtClean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en-US" altLang="zh-CN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1998</a:t>
            </a:r>
            <a:r>
              <a:rPr lang="zh-CN" altLang="en-US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</a:p>
          <a:p>
            <a:pPr lvl="0">
              <a:defRPr/>
            </a:pPr>
            <a:r>
              <a:rPr lang="en-US" altLang="zh-CN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高等教育法</a:t>
            </a:r>
            <a:r>
              <a:rPr lang="en-US" altLang="zh-CN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auto">
          <a:xfrm>
            <a:off x="4439936" y="4348001"/>
            <a:ext cx="553357" cy="461987"/>
          </a:xfrm>
          <a:custGeom>
            <a:avLst/>
            <a:gdLst>
              <a:gd name="connsiteX0" fmla="*/ 0 w 959131"/>
              <a:gd name="connsiteY0" fmla="*/ 641255 h 641255"/>
              <a:gd name="connsiteX1" fmla="*/ 0 w 959131"/>
              <a:gd name="connsiteY1" fmla="*/ 0 h 641255"/>
              <a:gd name="connsiteX2" fmla="*/ 959131 w 959131"/>
              <a:gd name="connsiteY2" fmla="*/ 641255 h 641255"/>
              <a:gd name="connsiteX3" fmla="*/ 0 w 959131"/>
              <a:gd name="connsiteY3" fmla="*/ 641255 h 641255"/>
              <a:gd name="connsiteX0-1" fmla="*/ 0 w 963893"/>
              <a:gd name="connsiteY0-2" fmla="*/ 641255 h 655542"/>
              <a:gd name="connsiteX1-3" fmla="*/ 0 w 963893"/>
              <a:gd name="connsiteY1-4" fmla="*/ 0 h 655542"/>
              <a:gd name="connsiteX2-5" fmla="*/ 963893 w 963893"/>
              <a:gd name="connsiteY2-6" fmla="*/ 655542 h 655542"/>
              <a:gd name="connsiteX3-7" fmla="*/ 0 w 963893"/>
              <a:gd name="connsiteY3-8" fmla="*/ 641255 h 655542"/>
              <a:gd name="connsiteX0-9" fmla="*/ 0 w 963893"/>
              <a:gd name="connsiteY0-10" fmla="*/ 660305 h 660305"/>
              <a:gd name="connsiteX1-11" fmla="*/ 0 w 963893"/>
              <a:gd name="connsiteY1-12" fmla="*/ 0 h 660305"/>
              <a:gd name="connsiteX2-13" fmla="*/ 963893 w 963893"/>
              <a:gd name="connsiteY2-14" fmla="*/ 655542 h 660305"/>
              <a:gd name="connsiteX3-15" fmla="*/ 0 w 963893"/>
              <a:gd name="connsiteY3-16" fmla="*/ 660305 h 660305"/>
              <a:gd name="connsiteX0-17" fmla="*/ 0 w 966274"/>
              <a:gd name="connsiteY0-18" fmla="*/ 660305 h 660305"/>
              <a:gd name="connsiteX1-19" fmla="*/ 0 w 966274"/>
              <a:gd name="connsiteY1-20" fmla="*/ 0 h 660305"/>
              <a:gd name="connsiteX2-21" fmla="*/ 966274 w 966274"/>
              <a:gd name="connsiteY2-22" fmla="*/ 657923 h 660305"/>
              <a:gd name="connsiteX3-23" fmla="*/ 0 w 966274"/>
              <a:gd name="connsiteY3-24" fmla="*/ 660305 h 660305"/>
              <a:gd name="connsiteX0-25" fmla="*/ 0 w 959130"/>
              <a:gd name="connsiteY0-26" fmla="*/ 660305 h 660305"/>
              <a:gd name="connsiteX1-27" fmla="*/ 0 w 959130"/>
              <a:gd name="connsiteY1-28" fmla="*/ 0 h 660305"/>
              <a:gd name="connsiteX2-29" fmla="*/ 959130 w 959130"/>
              <a:gd name="connsiteY2-30" fmla="*/ 657923 h 660305"/>
              <a:gd name="connsiteX3-31" fmla="*/ 0 w 959130"/>
              <a:gd name="connsiteY3-32" fmla="*/ 660305 h 660305"/>
              <a:gd name="connsiteX0-33" fmla="*/ 0 w 963892"/>
              <a:gd name="connsiteY0-34" fmla="*/ 660305 h 662685"/>
              <a:gd name="connsiteX1-35" fmla="*/ 0 w 963892"/>
              <a:gd name="connsiteY1-36" fmla="*/ 0 h 662685"/>
              <a:gd name="connsiteX2-37" fmla="*/ 963892 w 963892"/>
              <a:gd name="connsiteY2-38" fmla="*/ 662685 h 662685"/>
              <a:gd name="connsiteX3-39" fmla="*/ 0 w 963892"/>
              <a:gd name="connsiteY3-40" fmla="*/ 660305 h 6626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63892" h="662685">
                <a:moveTo>
                  <a:pt x="0" y="660305"/>
                </a:moveTo>
                <a:lnTo>
                  <a:pt x="0" y="0"/>
                </a:lnTo>
                <a:lnTo>
                  <a:pt x="963892" y="662685"/>
                </a:lnTo>
                <a:lnTo>
                  <a:pt x="0" y="660305"/>
                </a:lnTo>
                <a:close/>
              </a:path>
            </a:pathLst>
          </a:custGeom>
          <a:solidFill>
            <a:srgbClr val="900000"/>
          </a:solidFill>
          <a:ln>
            <a:noFill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220180" y="4816401"/>
            <a:ext cx="2449286" cy="723326"/>
            <a:chOff x="1120439" y="4309954"/>
            <a:chExt cx="2479705" cy="1135270"/>
          </a:xfrm>
          <a:solidFill>
            <a:srgbClr val="C00000"/>
          </a:solidFill>
        </p:grpSpPr>
        <p:sp>
          <p:nvSpPr>
            <p:cNvPr id="27" name="Rectangle 6"/>
            <p:cNvSpPr>
              <a:spLocks noChangeArrowheads="1"/>
            </p:cNvSpPr>
            <p:nvPr/>
          </p:nvSpPr>
          <p:spPr bwMode="gray">
            <a:xfrm>
              <a:off x="1120439" y="4309954"/>
              <a:ext cx="2479705" cy="1135270"/>
            </a:xfrm>
            <a:prstGeom prst="rect">
              <a:avLst/>
            </a:prstGeom>
            <a:grpFill/>
            <a:ln w="25400" algn="ctr">
              <a:noFill/>
              <a:miter lim="800000"/>
            </a:ln>
          </p:spPr>
          <p:txBody>
            <a:bodyPr lIns="45720" tIns="44450" rIns="45720" bIns="44450" anchor="ctr" anchorCtr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" name="TextBox 14"/>
            <p:cNvSpPr txBox="1">
              <a:spLocks noChangeArrowheads="1"/>
            </p:cNvSpPr>
            <p:nvPr/>
          </p:nvSpPr>
          <p:spPr bwMode="auto">
            <a:xfrm flipH="1">
              <a:off x="1436869" y="4556227"/>
              <a:ext cx="1752903" cy="530746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发展阶段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2250072" y="4816401"/>
            <a:ext cx="553357" cy="461987"/>
          </a:xfrm>
          <a:custGeom>
            <a:avLst/>
            <a:gdLst>
              <a:gd name="connsiteX0" fmla="*/ 0 w 959131"/>
              <a:gd name="connsiteY0" fmla="*/ 641255 h 641255"/>
              <a:gd name="connsiteX1" fmla="*/ 0 w 959131"/>
              <a:gd name="connsiteY1" fmla="*/ 0 h 641255"/>
              <a:gd name="connsiteX2" fmla="*/ 959131 w 959131"/>
              <a:gd name="connsiteY2" fmla="*/ 641255 h 641255"/>
              <a:gd name="connsiteX3" fmla="*/ 0 w 959131"/>
              <a:gd name="connsiteY3" fmla="*/ 641255 h 641255"/>
              <a:gd name="connsiteX0-1" fmla="*/ 0 w 963893"/>
              <a:gd name="connsiteY0-2" fmla="*/ 641255 h 655542"/>
              <a:gd name="connsiteX1-3" fmla="*/ 0 w 963893"/>
              <a:gd name="connsiteY1-4" fmla="*/ 0 h 655542"/>
              <a:gd name="connsiteX2-5" fmla="*/ 963893 w 963893"/>
              <a:gd name="connsiteY2-6" fmla="*/ 655542 h 655542"/>
              <a:gd name="connsiteX3-7" fmla="*/ 0 w 963893"/>
              <a:gd name="connsiteY3-8" fmla="*/ 641255 h 655542"/>
              <a:gd name="connsiteX0-9" fmla="*/ 0 w 963893"/>
              <a:gd name="connsiteY0-10" fmla="*/ 660305 h 660305"/>
              <a:gd name="connsiteX1-11" fmla="*/ 0 w 963893"/>
              <a:gd name="connsiteY1-12" fmla="*/ 0 h 660305"/>
              <a:gd name="connsiteX2-13" fmla="*/ 963893 w 963893"/>
              <a:gd name="connsiteY2-14" fmla="*/ 655542 h 660305"/>
              <a:gd name="connsiteX3-15" fmla="*/ 0 w 963893"/>
              <a:gd name="connsiteY3-16" fmla="*/ 660305 h 660305"/>
              <a:gd name="connsiteX0-17" fmla="*/ 0 w 966274"/>
              <a:gd name="connsiteY0-18" fmla="*/ 660305 h 660305"/>
              <a:gd name="connsiteX1-19" fmla="*/ 0 w 966274"/>
              <a:gd name="connsiteY1-20" fmla="*/ 0 h 660305"/>
              <a:gd name="connsiteX2-21" fmla="*/ 966274 w 966274"/>
              <a:gd name="connsiteY2-22" fmla="*/ 657923 h 660305"/>
              <a:gd name="connsiteX3-23" fmla="*/ 0 w 966274"/>
              <a:gd name="connsiteY3-24" fmla="*/ 660305 h 660305"/>
              <a:gd name="connsiteX0-25" fmla="*/ 0 w 959130"/>
              <a:gd name="connsiteY0-26" fmla="*/ 660305 h 660305"/>
              <a:gd name="connsiteX1-27" fmla="*/ 0 w 959130"/>
              <a:gd name="connsiteY1-28" fmla="*/ 0 h 660305"/>
              <a:gd name="connsiteX2-29" fmla="*/ 959130 w 959130"/>
              <a:gd name="connsiteY2-30" fmla="*/ 657923 h 660305"/>
              <a:gd name="connsiteX3-31" fmla="*/ 0 w 959130"/>
              <a:gd name="connsiteY3-32" fmla="*/ 660305 h 660305"/>
              <a:gd name="connsiteX0-33" fmla="*/ 0 w 963892"/>
              <a:gd name="connsiteY0-34" fmla="*/ 660305 h 662685"/>
              <a:gd name="connsiteX1-35" fmla="*/ 0 w 963892"/>
              <a:gd name="connsiteY1-36" fmla="*/ 0 h 662685"/>
              <a:gd name="connsiteX2-37" fmla="*/ 963892 w 963892"/>
              <a:gd name="connsiteY2-38" fmla="*/ 662685 h 662685"/>
              <a:gd name="connsiteX3-39" fmla="*/ 0 w 963892"/>
              <a:gd name="connsiteY3-40" fmla="*/ 660305 h 6626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63892" h="662685">
                <a:moveTo>
                  <a:pt x="0" y="660305"/>
                </a:moveTo>
                <a:lnTo>
                  <a:pt x="0" y="0"/>
                </a:lnTo>
                <a:lnTo>
                  <a:pt x="963892" y="662685"/>
                </a:lnTo>
                <a:lnTo>
                  <a:pt x="0" y="660305"/>
                </a:lnTo>
                <a:close/>
              </a:path>
            </a:pathLst>
          </a:custGeom>
          <a:solidFill>
            <a:srgbClr val="900000"/>
          </a:solidFill>
          <a:ln>
            <a:noFill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76975" y="5361047"/>
            <a:ext cx="2473055" cy="671180"/>
            <a:chOff x="1096375" y="4309954"/>
            <a:chExt cx="2503769" cy="1135270"/>
          </a:xfrm>
          <a:solidFill>
            <a:srgbClr val="C00000"/>
          </a:solidFill>
        </p:grpSpPr>
        <p:sp>
          <p:nvSpPr>
            <p:cNvPr id="31" name="Rectangle 6"/>
            <p:cNvSpPr>
              <a:spLocks noChangeArrowheads="1"/>
            </p:cNvSpPr>
            <p:nvPr/>
          </p:nvSpPr>
          <p:spPr bwMode="gray">
            <a:xfrm>
              <a:off x="1120439" y="4309954"/>
              <a:ext cx="2479705" cy="1135270"/>
            </a:xfrm>
            <a:prstGeom prst="rect">
              <a:avLst/>
            </a:prstGeom>
            <a:grpFill/>
            <a:ln w="25400" algn="ctr">
              <a:noFill/>
              <a:miter lim="800000"/>
            </a:ln>
          </p:spPr>
          <p:txBody>
            <a:bodyPr lIns="45720" tIns="44450" rIns="45720" bIns="44450" anchor="ctr" anchorCtr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" name="TextBox 14"/>
            <p:cNvSpPr txBox="1">
              <a:spLocks noChangeArrowheads="1"/>
            </p:cNvSpPr>
            <p:nvPr/>
          </p:nvSpPr>
          <p:spPr bwMode="auto">
            <a:xfrm flipH="1">
              <a:off x="1096375" y="4612216"/>
              <a:ext cx="1787824" cy="530746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ctr" eaLnBrk="1" hangingPunct="1">
                <a:defRPr/>
              </a:pPr>
              <a:r>
                <a:rPr lang="zh-CN" altLang="en-US" sz="2000" b="1" kern="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初始阶段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500744" y="5541885"/>
            <a:ext cx="553357" cy="461987"/>
          </a:xfrm>
          <a:custGeom>
            <a:avLst/>
            <a:gdLst>
              <a:gd name="connsiteX0" fmla="*/ 0 w 959131"/>
              <a:gd name="connsiteY0" fmla="*/ 641255 h 641255"/>
              <a:gd name="connsiteX1" fmla="*/ 0 w 959131"/>
              <a:gd name="connsiteY1" fmla="*/ 0 h 641255"/>
              <a:gd name="connsiteX2" fmla="*/ 959131 w 959131"/>
              <a:gd name="connsiteY2" fmla="*/ 641255 h 641255"/>
              <a:gd name="connsiteX3" fmla="*/ 0 w 959131"/>
              <a:gd name="connsiteY3" fmla="*/ 641255 h 641255"/>
              <a:gd name="connsiteX0-1" fmla="*/ 0 w 963893"/>
              <a:gd name="connsiteY0-2" fmla="*/ 641255 h 655542"/>
              <a:gd name="connsiteX1-3" fmla="*/ 0 w 963893"/>
              <a:gd name="connsiteY1-4" fmla="*/ 0 h 655542"/>
              <a:gd name="connsiteX2-5" fmla="*/ 963893 w 963893"/>
              <a:gd name="connsiteY2-6" fmla="*/ 655542 h 655542"/>
              <a:gd name="connsiteX3-7" fmla="*/ 0 w 963893"/>
              <a:gd name="connsiteY3-8" fmla="*/ 641255 h 655542"/>
              <a:gd name="connsiteX0-9" fmla="*/ 0 w 963893"/>
              <a:gd name="connsiteY0-10" fmla="*/ 660305 h 660305"/>
              <a:gd name="connsiteX1-11" fmla="*/ 0 w 963893"/>
              <a:gd name="connsiteY1-12" fmla="*/ 0 h 660305"/>
              <a:gd name="connsiteX2-13" fmla="*/ 963893 w 963893"/>
              <a:gd name="connsiteY2-14" fmla="*/ 655542 h 660305"/>
              <a:gd name="connsiteX3-15" fmla="*/ 0 w 963893"/>
              <a:gd name="connsiteY3-16" fmla="*/ 660305 h 660305"/>
              <a:gd name="connsiteX0-17" fmla="*/ 0 w 966274"/>
              <a:gd name="connsiteY0-18" fmla="*/ 660305 h 660305"/>
              <a:gd name="connsiteX1-19" fmla="*/ 0 w 966274"/>
              <a:gd name="connsiteY1-20" fmla="*/ 0 h 660305"/>
              <a:gd name="connsiteX2-21" fmla="*/ 966274 w 966274"/>
              <a:gd name="connsiteY2-22" fmla="*/ 657923 h 660305"/>
              <a:gd name="connsiteX3-23" fmla="*/ 0 w 966274"/>
              <a:gd name="connsiteY3-24" fmla="*/ 660305 h 660305"/>
              <a:gd name="connsiteX0-25" fmla="*/ 0 w 959130"/>
              <a:gd name="connsiteY0-26" fmla="*/ 660305 h 660305"/>
              <a:gd name="connsiteX1-27" fmla="*/ 0 w 959130"/>
              <a:gd name="connsiteY1-28" fmla="*/ 0 h 660305"/>
              <a:gd name="connsiteX2-29" fmla="*/ 959130 w 959130"/>
              <a:gd name="connsiteY2-30" fmla="*/ 657923 h 660305"/>
              <a:gd name="connsiteX3-31" fmla="*/ 0 w 959130"/>
              <a:gd name="connsiteY3-32" fmla="*/ 660305 h 660305"/>
              <a:gd name="connsiteX0-33" fmla="*/ 0 w 963892"/>
              <a:gd name="connsiteY0-34" fmla="*/ 660305 h 662685"/>
              <a:gd name="connsiteX1-35" fmla="*/ 0 w 963892"/>
              <a:gd name="connsiteY1-36" fmla="*/ 0 h 662685"/>
              <a:gd name="connsiteX2-37" fmla="*/ 963892 w 963892"/>
              <a:gd name="connsiteY2-38" fmla="*/ 662685 h 662685"/>
              <a:gd name="connsiteX3-39" fmla="*/ 0 w 963892"/>
              <a:gd name="connsiteY3-40" fmla="*/ 660305 h 6626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63892" h="662685">
                <a:moveTo>
                  <a:pt x="0" y="660305"/>
                </a:moveTo>
                <a:lnTo>
                  <a:pt x="0" y="0"/>
                </a:lnTo>
                <a:lnTo>
                  <a:pt x="963892" y="662685"/>
                </a:lnTo>
                <a:lnTo>
                  <a:pt x="0" y="660305"/>
                </a:lnTo>
                <a:close/>
              </a:path>
            </a:pathLst>
          </a:custGeom>
          <a:solidFill>
            <a:srgbClr val="900000"/>
          </a:solidFill>
          <a:ln>
            <a:noFill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6596747" y="3656523"/>
            <a:ext cx="2449286" cy="613790"/>
            <a:chOff x="1120439" y="4309954"/>
            <a:chExt cx="2479705" cy="1135270"/>
          </a:xfrm>
          <a:solidFill>
            <a:srgbClr val="C00000"/>
          </a:solidFill>
        </p:grpSpPr>
        <p:sp>
          <p:nvSpPr>
            <p:cNvPr id="35" name="Rectangle 6"/>
            <p:cNvSpPr>
              <a:spLocks noChangeArrowheads="1"/>
            </p:cNvSpPr>
            <p:nvPr/>
          </p:nvSpPr>
          <p:spPr bwMode="gray">
            <a:xfrm>
              <a:off x="1120439" y="4309954"/>
              <a:ext cx="2479705" cy="1135270"/>
            </a:xfrm>
            <a:prstGeom prst="rect">
              <a:avLst/>
            </a:prstGeom>
            <a:grpFill/>
            <a:ln w="25400" algn="ctr">
              <a:noFill/>
              <a:miter lim="800000"/>
            </a:ln>
          </p:spPr>
          <p:txBody>
            <a:bodyPr lIns="45720" tIns="44450" rIns="45720" bIns="44450" anchor="ctr" anchorCtr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TextBox 14"/>
            <p:cNvSpPr txBox="1">
              <a:spLocks noChangeArrowheads="1"/>
            </p:cNvSpPr>
            <p:nvPr/>
          </p:nvSpPr>
          <p:spPr bwMode="auto">
            <a:xfrm flipH="1">
              <a:off x="1483840" y="4450875"/>
              <a:ext cx="1752903" cy="53074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推广阶段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7" name="AutoShape 5"/>
          <p:cNvSpPr>
            <a:spLocks noChangeArrowheads="1"/>
          </p:cNvSpPr>
          <p:nvPr/>
        </p:nvSpPr>
        <p:spPr bwMode="auto">
          <a:xfrm>
            <a:off x="6617649" y="3727122"/>
            <a:ext cx="553357" cy="461987"/>
          </a:xfrm>
          <a:custGeom>
            <a:avLst/>
            <a:gdLst>
              <a:gd name="connsiteX0" fmla="*/ 0 w 959131"/>
              <a:gd name="connsiteY0" fmla="*/ 641255 h 641255"/>
              <a:gd name="connsiteX1" fmla="*/ 0 w 959131"/>
              <a:gd name="connsiteY1" fmla="*/ 0 h 641255"/>
              <a:gd name="connsiteX2" fmla="*/ 959131 w 959131"/>
              <a:gd name="connsiteY2" fmla="*/ 641255 h 641255"/>
              <a:gd name="connsiteX3" fmla="*/ 0 w 959131"/>
              <a:gd name="connsiteY3" fmla="*/ 641255 h 641255"/>
              <a:gd name="connsiteX0-1" fmla="*/ 0 w 963893"/>
              <a:gd name="connsiteY0-2" fmla="*/ 641255 h 655542"/>
              <a:gd name="connsiteX1-3" fmla="*/ 0 w 963893"/>
              <a:gd name="connsiteY1-4" fmla="*/ 0 h 655542"/>
              <a:gd name="connsiteX2-5" fmla="*/ 963893 w 963893"/>
              <a:gd name="connsiteY2-6" fmla="*/ 655542 h 655542"/>
              <a:gd name="connsiteX3-7" fmla="*/ 0 w 963893"/>
              <a:gd name="connsiteY3-8" fmla="*/ 641255 h 655542"/>
              <a:gd name="connsiteX0-9" fmla="*/ 0 w 963893"/>
              <a:gd name="connsiteY0-10" fmla="*/ 660305 h 660305"/>
              <a:gd name="connsiteX1-11" fmla="*/ 0 w 963893"/>
              <a:gd name="connsiteY1-12" fmla="*/ 0 h 660305"/>
              <a:gd name="connsiteX2-13" fmla="*/ 963893 w 963893"/>
              <a:gd name="connsiteY2-14" fmla="*/ 655542 h 660305"/>
              <a:gd name="connsiteX3-15" fmla="*/ 0 w 963893"/>
              <a:gd name="connsiteY3-16" fmla="*/ 660305 h 660305"/>
              <a:gd name="connsiteX0-17" fmla="*/ 0 w 966274"/>
              <a:gd name="connsiteY0-18" fmla="*/ 660305 h 660305"/>
              <a:gd name="connsiteX1-19" fmla="*/ 0 w 966274"/>
              <a:gd name="connsiteY1-20" fmla="*/ 0 h 660305"/>
              <a:gd name="connsiteX2-21" fmla="*/ 966274 w 966274"/>
              <a:gd name="connsiteY2-22" fmla="*/ 657923 h 660305"/>
              <a:gd name="connsiteX3-23" fmla="*/ 0 w 966274"/>
              <a:gd name="connsiteY3-24" fmla="*/ 660305 h 660305"/>
              <a:gd name="connsiteX0-25" fmla="*/ 0 w 959130"/>
              <a:gd name="connsiteY0-26" fmla="*/ 660305 h 660305"/>
              <a:gd name="connsiteX1-27" fmla="*/ 0 w 959130"/>
              <a:gd name="connsiteY1-28" fmla="*/ 0 h 660305"/>
              <a:gd name="connsiteX2-29" fmla="*/ 959130 w 959130"/>
              <a:gd name="connsiteY2-30" fmla="*/ 657923 h 660305"/>
              <a:gd name="connsiteX3-31" fmla="*/ 0 w 959130"/>
              <a:gd name="connsiteY3-32" fmla="*/ 660305 h 660305"/>
              <a:gd name="connsiteX0-33" fmla="*/ 0 w 963892"/>
              <a:gd name="connsiteY0-34" fmla="*/ 660305 h 662685"/>
              <a:gd name="connsiteX1-35" fmla="*/ 0 w 963892"/>
              <a:gd name="connsiteY1-36" fmla="*/ 0 h 662685"/>
              <a:gd name="connsiteX2-37" fmla="*/ 963892 w 963892"/>
              <a:gd name="connsiteY2-38" fmla="*/ 662685 h 662685"/>
              <a:gd name="connsiteX3-39" fmla="*/ 0 w 963892"/>
              <a:gd name="connsiteY3-40" fmla="*/ 660305 h 66268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63892" h="662685">
                <a:moveTo>
                  <a:pt x="0" y="660305"/>
                </a:moveTo>
                <a:lnTo>
                  <a:pt x="0" y="0"/>
                </a:lnTo>
                <a:lnTo>
                  <a:pt x="963892" y="662685"/>
                </a:lnTo>
                <a:lnTo>
                  <a:pt x="0" y="660305"/>
                </a:lnTo>
                <a:close/>
              </a:path>
            </a:pathLst>
          </a:custGeom>
          <a:solidFill>
            <a:srgbClr val="900000"/>
          </a:solidFill>
          <a:ln>
            <a:noFill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398391" y="4303894"/>
            <a:ext cx="2059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2010</a:t>
            </a:r>
            <a:r>
              <a:rPr lang="zh-CN" altLang="en-US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国家中长期教育改革与发展规划</a:t>
            </a:r>
            <a:r>
              <a:rPr lang="zh-CN" altLang="en-US" sz="1400" b="1" kern="0" dirty="0" smtClean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纲要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836141" y="5019623"/>
            <a:ext cx="18829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2015</a:t>
            </a:r>
            <a:r>
              <a:rPr lang="zh-CN" altLang="en-US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年，教育部、国家发改委、财政部 </a:t>
            </a:r>
            <a:r>
              <a:rPr lang="en-US" altLang="zh-CN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关于引导部分</a:t>
            </a:r>
            <a:r>
              <a:rPr lang="zh-CN" altLang="en-US" sz="1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地方普通本科高校</a:t>
            </a:r>
            <a:r>
              <a:rPr lang="zh-CN" altLang="en-US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向应用型转变的指导意见</a:t>
            </a:r>
            <a:r>
              <a:rPr lang="en-US" altLang="zh-CN" sz="1400" b="1" kern="0" dirty="0" smtClean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endParaRPr lang="en-US" altLang="zh-CN" sz="1400" b="1" kern="0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069609" y="4328414"/>
            <a:ext cx="1939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2017</a:t>
            </a:r>
            <a:r>
              <a:rPr lang="zh-CN" altLang="en-US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年， 教育部等 </a:t>
            </a:r>
            <a:r>
              <a:rPr lang="en-US" altLang="zh-CN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统筹推进</a:t>
            </a:r>
            <a:r>
              <a:rPr lang="zh-CN" altLang="en-US" sz="1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世界一流大学</a:t>
            </a:r>
            <a:r>
              <a:rPr lang="zh-CN" altLang="en-US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和一流学科建设实施办法（暂行）</a:t>
            </a:r>
            <a:r>
              <a:rPr lang="en-US" altLang="zh-CN" sz="1400" b="1" kern="0" dirty="0" smtClean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endParaRPr lang="en-US" altLang="zh-CN" sz="1400" b="1" kern="0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47" name="直接箭头连接符 46"/>
          <p:cNvCxnSpPr>
            <a:stCxn id="16" idx="0"/>
          </p:cNvCxnSpPr>
          <p:nvPr/>
        </p:nvCxnSpPr>
        <p:spPr>
          <a:xfrm flipV="1">
            <a:off x="1313734" y="4051447"/>
            <a:ext cx="0" cy="710797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H="1" flipV="1">
            <a:off x="3295678" y="2969271"/>
            <a:ext cx="8160" cy="1289796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 flipH="1" flipV="1">
            <a:off x="5536338" y="2800870"/>
            <a:ext cx="20370" cy="1250577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311378" y="2648420"/>
            <a:ext cx="214591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国家鼓励高等学校同企业事业组织、社会团体及其他社会组织在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科学研究、技术开发和推广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等方面进行多种形式的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66701" y="1939535"/>
            <a:ext cx="2087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产学研用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结合，加快科技成果转化。探索高等学校与行业、企业密切合作共建的模式。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411449" y="3965037"/>
            <a:ext cx="1824096" cy="8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flipV="1">
            <a:off x="2446897" y="2945738"/>
            <a:ext cx="1824096" cy="8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4528569" y="1531985"/>
            <a:ext cx="20818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推动转型发展高校把办学思路真正转到服务地方经济社会发展上来，转到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产教融合校企合作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上来。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71D21719-313D-4A6E-97FC-D71F9DE6C400}"/>
              </a:ext>
            </a:extLst>
          </p:cNvPr>
          <p:cNvSpPr/>
          <p:nvPr/>
        </p:nvSpPr>
        <p:spPr>
          <a:xfrm>
            <a:off x="6672647" y="1285300"/>
            <a:ext cx="19751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突出与产业发展、社会需求、科技前沿紧密衔接，深化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产教融合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，全面提升我国高等教育在人才培养、科学研究、社会服务、文化传承创新和国际交流合作中的综合实力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0" name="直接连接符 59"/>
          <p:cNvCxnSpPr/>
          <p:nvPr/>
        </p:nvCxnSpPr>
        <p:spPr>
          <a:xfrm flipV="1">
            <a:off x="4610652" y="2746551"/>
            <a:ext cx="1824096" cy="8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9241966" y="3986493"/>
            <a:ext cx="1927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400" b="1" kern="0" dirty="0" smtClean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2019</a:t>
            </a:r>
            <a:r>
              <a:rPr lang="zh-CN" altLang="en-US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年，国家发改委等</a:t>
            </a:r>
            <a:r>
              <a:rPr lang="en-US" altLang="zh-CN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国家产教融合建设试点实施方案</a:t>
            </a:r>
            <a:r>
              <a:rPr lang="en-US" altLang="zh-CN" sz="1400" b="1" kern="0" dirty="0" smtClean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endParaRPr lang="en-US" altLang="zh-CN" sz="1400" b="1" kern="0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9102339" y="1117862"/>
            <a:ext cx="208770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建立健全行业企业深度参与职业教育和高等教育校企合作育人、协同创新的体制机制。推动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“双一流”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建设等高校、地方政府、行业企业共建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产教融合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创新平台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8" name="直接连接符 67"/>
          <p:cNvCxnSpPr/>
          <p:nvPr/>
        </p:nvCxnSpPr>
        <p:spPr>
          <a:xfrm flipV="1">
            <a:off x="6704228" y="3071980"/>
            <a:ext cx="1796520" cy="208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 flipV="1">
            <a:off x="9207931" y="2718300"/>
            <a:ext cx="1824096" cy="8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>
          <a:xfrm flipV="1">
            <a:off x="7641654" y="3092807"/>
            <a:ext cx="8912" cy="55534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/>
          <p:cNvSpPr/>
          <p:nvPr/>
        </p:nvSpPr>
        <p:spPr>
          <a:xfrm>
            <a:off x="8949929" y="5385896"/>
            <a:ext cx="2601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产教融合</a:t>
            </a:r>
            <a:r>
              <a:rPr lang="zh-CN" altLang="en-US" b="1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上升为国家教育改革的整体制度安排</a:t>
            </a:r>
            <a:endParaRPr lang="zh-CN" altLang="en-US" dirty="0"/>
          </a:p>
        </p:txBody>
      </p:sp>
      <p:grpSp>
        <p:nvGrpSpPr>
          <p:cNvPr id="79" name="组合 1"/>
          <p:cNvGrpSpPr>
            <a:grpSpLocks/>
          </p:cNvGrpSpPr>
          <p:nvPr/>
        </p:nvGrpSpPr>
        <p:grpSpPr bwMode="auto">
          <a:xfrm>
            <a:off x="205027" y="950801"/>
            <a:ext cx="5575629" cy="535660"/>
            <a:chOff x="741147" y="1043529"/>
            <a:chExt cx="9397602" cy="453160"/>
          </a:xfrm>
        </p:grpSpPr>
        <p:sp>
          <p:nvSpPr>
            <p:cNvPr id="80" name="矩形 79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915307" y="1043529"/>
              <a:ext cx="9223442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kern="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4. </a:t>
              </a:r>
              <a:r>
                <a: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产教融合是职业教育贡献</a:t>
              </a:r>
              <a:r>
                <a:rPr lang="zh-CN" altLang="en-US" sz="2400" b="1" kern="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的</a:t>
              </a:r>
              <a:r>
                <a:rPr lang="zh-CN" altLang="en-US" sz="2400" b="1" kern="0" dirty="0" smtClean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优质方案</a:t>
              </a:r>
              <a:endParaRPr lang="zh-CN" altLang="en-US" sz="2400" b="1" kern="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87" name="直接箭头连接符 86"/>
          <p:cNvCxnSpPr/>
          <p:nvPr/>
        </p:nvCxnSpPr>
        <p:spPr>
          <a:xfrm flipV="1">
            <a:off x="10125885" y="2727215"/>
            <a:ext cx="8912" cy="55534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6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25" grpId="0" animBg="1"/>
      <p:bldP spid="29" grpId="0" animBg="1"/>
      <p:bldP spid="33" grpId="0" animBg="1"/>
      <p:bldP spid="37" grpId="0" animBg="1"/>
      <p:bldP spid="38" grpId="0"/>
      <p:bldP spid="39" grpId="0"/>
      <p:bldP spid="40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5"/>
          <p:cNvSpPr txBox="1"/>
          <p:nvPr/>
        </p:nvSpPr>
        <p:spPr>
          <a:xfrm>
            <a:off x="523481" y="5941565"/>
            <a:ext cx="1152143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职普融通</a:t>
            </a:r>
            <a:r>
              <a:rPr lang="zh-CN" altLang="en-US" b="1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是教育链与人才链的融合，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产教融合</a:t>
            </a:r>
            <a:r>
              <a:rPr lang="zh-CN" altLang="en-US" b="1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是教育链与产业链的融合，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科教融汇</a:t>
            </a:r>
            <a:r>
              <a:rPr lang="zh-CN" altLang="en-US" b="1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是教育链与创新链的融合</a:t>
            </a:r>
            <a:endParaRPr lang="zh-CN" altLang="en-US" sz="1350" b="1" dirty="0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857"/>
            <a:ext cx="3299679" cy="307693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B09E5F6-C8BE-48A8-994F-0B688B22E1D3}"/>
              </a:ext>
            </a:extLst>
          </p:cNvPr>
          <p:cNvSpPr/>
          <p:nvPr/>
        </p:nvSpPr>
        <p:spPr>
          <a:xfrm>
            <a:off x="3049588" y="2214186"/>
            <a:ext cx="1714109" cy="213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zh-CN" altLang="zh-CN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项条款中</a:t>
            </a:r>
            <a:r>
              <a:rPr lang="en-US" altLang="zh-CN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</a:t>
            </a:r>
            <a:r>
              <a:rPr lang="zh-CN" altLang="zh-CN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次提到</a:t>
            </a:r>
            <a:r>
              <a:rPr lang="zh-CN" altLang="zh-CN" sz="1600" kern="1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产教融合</a:t>
            </a:r>
            <a:r>
              <a:rPr lang="zh-CN" altLang="zh-CN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，覆盖术语更新、发展定位、参与主体、实施路径等各个层面</a:t>
            </a:r>
            <a:r>
              <a:rPr lang="zh-CN" altLang="en-US" sz="1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569343" y="4863928"/>
            <a:ext cx="10911488" cy="993913"/>
            <a:chOff x="569343" y="4659264"/>
            <a:chExt cx="10911488" cy="993913"/>
          </a:xfrm>
        </p:grpSpPr>
        <p:sp>
          <p:nvSpPr>
            <p:cNvPr id="37" name="圆角矩形 36"/>
            <p:cNvSpPr/>
            <p:nvPr/>
          </p:nvSpPr>
          <p:spPr>
            <a:xfrm>
              <a:off x="569343" y="4744528"/>
              <a:ext cx="10911488" cy="90864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671428" y="4659264"/>
              <a:ext cx="10575985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党的二十大报告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提出：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高质量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发展是全面建设社会主义现代化国家的首要任务。要</a:t>
              </a:r>
              <a:r>
                <a:rPr lang="zh-CN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统筹职业教育、高等教育、继续教育协同创新，推进</a:t>
              </a:r>
              <a:r>
                <a:rPr lang="zh-CN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职普融通、产教融合、科教融汇，</a:t>
              </a:r>
              <a:r>
                <a:rPr lang="zh-CN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优化职业教育类型定位”。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298451" y="1579530"/>
            <a:ext cx="6040698" cy="3150727"/>
            <a:chOff x="523481" y="1581706"/>
            <a:chExt cx="6040698" cy="3150727"/>
          </a:xfrm>
        </p:grpSpPr>
        <p:sp>
          <p:nvSpPr>
            <p:cNvPr id="25" name="矩形 55"/>
            <p:cNvSpPr>
              <a:spLocks noChangeArrowheads="1"/>
            </p:cNvSpPr>
            <p:nvPr/>
          </p:nvSpPr>
          <p:spPr bwMode="auto">
            <a:xfrm>
              <a:off x="536523" y="1581706"/>
              <a:ext cx="5243140" cy="458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indent="-28575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</a:pPr>
              <a:r>
                <a:rPr lang="zh-CN" altLang="en-US" sz="1800" b="1" dirty="0">
                  <a:solidFill>
                    <a:srgbClr val="0033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强调了职业教育的</a:t>
              </a:r>
              <a:r>
                <a:rPr lang="zh-CN" altLang="en-US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类型定位</a:t>
              </a:r>
              <a:endPara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 bwMode="auto">
            <a:xfrm flipV="1">
              <a:off x="894195" y="2122776"/>
              <a:ext cx="4178761" cy="7907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triangle"/>
            </a:ln>
          </p:spPr>
        </p:cxnSp>
        <p:sp>
          <p:nvSpPr>
            <p:cNvPr id="27" name="矩形 55"/>
            <p:cNvSpPr>
              <a:spLocks noChangeArrowheads="1"/>
            </p:cNvSpPr>
            <p:nvPr/>
          </p:nvSpPr>
          <p:spPr bwMode="auto">
            <a:xfrm>
              <a:off x="538022" y="2175626"/>
              <a:ext cx="5243140" cy="458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indent="-28575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</a:pPr>
              <a:r>
                <a:rPr lang="zh-CN" altLang="en-US" sz="1800" b="1" dirty="0">
                  <a:solidFill>
                    <a:srgbClr val="0033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明晰了多元办学的</a:t>
              </a:r>
              <a:r>
                <a:rPr lang="zh-CN" altLang="en-US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主体地位</a:t>
              </a:r>
              <a:endPara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 bwMode="auto">
            <a:xfrm flipV="1">
              <a:off x="894195" y="2727804"/>
              <a:ext cx="4178761" cy="9176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triangle"/>
            </a:ln>
          </p:spPr>
        </p:cxnSp>
        <p:sp>
          <p:nvSpPr>
            <p:cNvPr id="29" name="矩形 55"/>
            <p:cNvSpPr>
              <a:spLocks noChangeArrowheads="1"/>
            </p:cNvSpPr>
            <p:nvPr/>
          </p:nvSpPr>
          <p:spPr bwMode="auto">
            <a:xfrm>
              <a:off x="536161" y="2726518"/>
              <a:ext cx="5943702" cy="458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indent="-28575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</a:pPr>
              <a:r>
                <a:rPr lang="zh-CN" altLang="en-US" sz="1800" b="1" dirty="0">
                  <a:solidFill>
                    <a:srgbClr val="0033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重申了产教融合、校企合作的</a:t>
              </a:r>
              <a:r>
                <a:rPr lang="zh-CN" altLang="en-US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制度设计</a:t>
              </a:r>
              <a:endPara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 bwMode="auto">
            <a:xfrm>
              <a:off x="894195" y="3336932"/>
              <a:ext cx="5235015" cy="21317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triangle"/>
            </a:ln>
          </p:spPr>
        </p:cxnSp>
        <p:sp>
          <p:nvSpPr>
            <p:cNvPr id="31" name="矩形 55"/>
            <p:cNvSpPr>
              <a:spLocks noChangeArrowheads="1"/>
            </p:cNvSpPr>
            <p:nvPr/>
          </p:nvSpPr>
          <p:spPr bwMode="auto">
            <a:xfrm>
              <a:off x="523481" y="3382411"/>
              <a:ext cx="6040698" cy="458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indent="-28575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</a:pPr>
              <a:r>
                <a:rPr lang="zh-CN" altLang="en-US" sz="1800" b="1" dirty="0">
                  <a:solidFill>
                    <a:srgbClr val="0033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确立了</a:t>
              </a:r>
              <a:r>
                <a:rPr lang="zh-CN" altLang="en-US" sz="1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育训结合</a:t>
              </a:r>
              <a:r>
                <a:rPr lang="zh-CN" altLang="en-US" sz="1800" b="1" dirty="0">
                  <a:solidFill>
                    <a:srgbClr val="0033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是职业教育的</a:t>
              </a:r>
              <a:r>
                <a:rPr lang="zh-CN" altLang="en-US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法定责任</a:t>
              </a:r>
              <a:endPara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2" name="直接箭头连接符 31"/>
            <p:cNvCxnSpPr/>
            <p:nvPr/>
          </p:nvCxnSpPr>
          <p:spPr bwMode="auto">
            <a:xfrm flipV="1">
              <a:off x="958453" y="4002015"/>
              <a:ext cx="5170757" cy="13365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triangle"/>
            </a:ln>
          </p:spPr>
        </p:cxnSp>
        <p:sp>
          <p:nvSpPr>
            <p:cNvPr id="33" name="矩形 55"/>
            <p:cNvSpPr>
              <a:spLocks noChangeArrowheads="1"/>
            </p:cNvSpPr>
            <p:nvPr/>
          </p:nvSpPr>
          <p:spPr bwMode="auto">
            <a:xfrm>
              <a:off x="536161" y="4062390"/>
              <a:ext cx="5649743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indent="-28575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</a:pPr>
              <a:r>
                <a:rPr lang="zh-CN" altLang="en-US" sz="1800" b="1" dirty="0">
                  <a:solidFill>
                    <a:srgbClr val="0033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为职业院校开展产教融合提供了</a:t>
              </a:r>
              <a:r>
                <a:rPr lang="zh-CN" altLang="en-US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法律依据</a:t>
              </a:r>
              <a:endParaRPr lang="en-US" alt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4" name="直接箭头连接符 33"/>
            <p:cNvCxnSpPr/>
            <p:nvPr/>
          </p:nvCxnSpPr>
          <p:spPr bwMode="auto">
            <a:xfrm>
              <a:off x="958452" y="4700046"/>
              <a:ext cx="5170757" cy="32387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triangle"/>
            </a:ln>
          </p:spPr>
        </p:cxnSp>
      </p:grpSp>
      <p:grpSp>
        <p:nvGrpSpPr>
          <p:cNvPr id="22" name="组合 1"/>
          <p:cNvGrpSpPr>
            <a:grpSpLocks/>
          </p:cNvGrpSpPr>
          <p:nvPr/>
        </p:nvGrpSpPr>
        <p:grpSpPr bwMode="auto">
          <a:xfrm>
            <a:off x="244327" y="938380"/>
            <a:ext cx="4971780" cy="535660"/>
            <a:chOff x="741147" y="1043529"/>
            <a:chExt cx="8894915" cy="453160"/>
          </a:xfrm>
        </p:grpSpPr>
        <p:sp>
          <p:nvSpPr>
            <p:cNvPr id="23" name="矩形 22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915308" y="1043529"/>
              <a:ext cx="8720754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kern="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5. </a:t>
              </a:r>
              <a:r>
                <a: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产教融合是职业教育的</a:t>
              </a:r>
              <a:r>
                <a:rPr lang="zh-CN" altLang="en-US" sz="2400" b="1" kern="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法定职责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837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5BC5237-D541-40FE-A76B-B6AB2515F10A}"/>
              </a:ext>
            </a:extLst>
          </p:cNvPr>
          <p:cNvSpPr/>
          <p:nvPr/>
        </p:nvSpPr>
        <p:spPr>
          <a:xfrm>
            <a:off x="381780" y="4573661"/>
            <a:ext cx="45343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2022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月，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中办 国办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印发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关于深化现代职业教育体系建设改革的意见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，明确</a:t>
            </a:r>
            <a:r>
              <a:rPr lang="zh-CN" altLang="en-US" sz="1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“一体两翼五重点”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的现代职业教育体系建设改革布局。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781" y="1874808"/>
            <a:ext cx="6657144" cy="345056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0DA6DB9-E509-4E62-91B6-5364E0F42E72}"/>
              </a:ext>
            </a:extLst>
          </p:cNvPr>
          <p:cNvSpPr/>
          <p:nvPr/>
        </p:nvSpPr>
        <p:spPr>
          <a:xfrm>
            <a:off x="410533" y="5726142"/>
            <a:ext cx="11615211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zh-CN" altLang="en-US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以提升职业学校关键能力为基础，以深化</a:t>
            </a:r>
            <a:r>
              <a:rPr lang="zh-CN" altLang="en-US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产教融合</a:t>
            </a:r>
            <a:r>
              <a:rPr lang="zh-CN" altLang="en-US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为重点，以推动职普融通为关键，以科教融汇为新方向，切实提高职业教育的</a:t>
            </a:r>
            <a:r>
              <a:rPr lang="zh-CN" altLang="en-US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质量、适应性和吸引力。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34" y="1549406"/>
            <a:ext cx="4476806" cy="2982672"/>
          </a:xfrm>
          <a:prstGeom prst="rect">
            <a:avLst/>
          </a:prstGeom>
        </p:spPr>
      </p:pic>
      <p:grpSp>
        <p:nvGrpSpPr>
          <p:cNvPr id="11" name="组合 1"/>
          <p:cNvGrpSpPr>
            <a:grpSpLocks/>
          </p:cNvGrpSpPr>
          <p:nvPr/>
        </p:nvGrpSpPr>
        <p:grpSpPr bwMode="auto">
          <a:xfrm>
            <a:off x="244327" y="938380"/>
            <a:ext cx="4971780" cy="535660"/>
            <a:chOff x="741147" y="1043529"/>
            <a:chExt cx="8894915" cy="453160"/>
          </a:xfrm>
        </p:grpSpPr>
        <p:sp>
          <p:nvSpPr>
            <p:cNvPr id="12" name="矩形 11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915308" y="1043529"/>
              <a:ext cx="8720754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kern="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6. </a:t>
              </a:r>
              <a:r>
                <a: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产教融合是职业教育的</a:t>
              </a:r>
              <a:r>
                <a:rPr lang="zh-CN" altLang="en-US" sz="2400" b="1" kern="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质量工程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83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0531" y="1552558"/>
            <a:ext cx="3364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 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的价值差异</a:t>
            </a:r>
          </a:p>
        </p:txBody>
      </p:sp>
      <p:grpSp>
        <p:nvGrpSpPr>
          <p:cNvPr id="76" name="组合 1"/>
          <p:cNvGrpSpPr>
            <a:grpSpLocks/>
          </p:cNvGrpSpPr>
          <p:nvPr/>
        </p:nvGrpSpPr>
        <p:grpSpPr bwMode="auto">
          <a:xfrm>
            <a:off x="244327" y="938380"/>
            <a:ext cx="5357092" cy="535660"/>
            <a:chOff x="741147" y="1043529"/>
            <a:chExt cx="9584270" cy="453160"/>
          </a:xfrm>
        </p:grpSpPr>
        <p:sp>
          <p:nvSpPr>
            <p:cNvPr id="77" name="矩形 76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915309" y="1043529"/>
              <a:ext cx="9410108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kern="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7. </a:t>
              </a:r>
              <a:r>
                <a: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产教融合是高质量发展的</a:t>
              </a:r>
              <a:r>
                <a:rPr lang="zh-CN" altLang="en-US" sz="2400" b="1" kern="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破题之举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714719" y="2495010"/>
            <a:ext cx="1154419" cy="5537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二维产业链结构</a:t>
            </a:r>
          </a:p>
        </p:txBody>
      </p:sp>
      <p:sp>
        <p:nvSpPr>
          <p:cNvPr id="8" name="矩形 7"/>
          <p:cNvSpPr/>
          <p:nvPr/>
        </p:nvSpPr>
        <p:spPr>
          <a:xfrm>
            <a:off x="714719" y="4456901"/>
            <a:ext cx="1154419" cy="2963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二维教育链结构</a:t>
            </a:r>
          </a:p>
        </p:txBody>
      </p:sp>
      <p:sp>
        <p:nvSpPr>
          <p:cNvPr id="9" name="五边形 8"/>
          <p:cNvSpPr/>
          <p:nvPr/>
        </p:nvSpPr>
        <p:spPr>
          <a:xfrm>
            <a:off x="2071621" y="2488571"/>
            <a:ext cx="950355" cy="518674"/>
          </a:xfrm>
          <a:prstGeom prst="homePlate">
            <a:avLst/>
          </a:prstGeom>
          <a:gradFill flip="none" rotWithShape="1">
            <a:gsLst>
              <a:gs pos="0">
                <a:srgbClr val="00B0F0"/>
              </a:gs>
              <a:gs pos="80000">
                <a:srgbClr val="00B0F0"/>
              </a:gs>
              <a:gs pos="100000">
                <a:srgbClr val="B1CEF5"/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创意</a:t>
            </a:r>
          </a:p>
        </p:txBody>
      </p:sp>
      <p:sp>
        <p:nvSpPr>
          <p:cNvPr id="10" name="五边形 9"/>
          <p:cNvSpPr/>
          <p:nvPr/>
        </p:nvSpPr>
        <p:spPr>
          <a:xfrm>
            <a:off x="3042873" y="2488571"/>
            <a:ext cx="950355" cy="518674"/>
          </a:xfrm>
          <a:prstGeom prst="homePlate">
            <a:avLst/>
          </a:prstGeom>
          <a:gradFill flip="none" rotWithShape="1">
            <a:gsLst>
              <a:gs pos="0">
                <a:srgbClr val="00B0F0"/>
              </a:gs>
              <a:gs pos="80000">
                <a:srgbClr val="00B0F0"/>
              </a:gs>
              <a:gs pos="100000">
                <a:srgbClr val="B1CEF5"/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研发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设计</a:t>
            </a:r>
          </a:p>
        </p:txBody>
      </p:sp>
      <p:sp>
        <p:nvSpPr>
          <p:cNvPr id="11" name="五边形 10"/>
          <p:cNvSpPr/>
          <p:nvPr/>
        </p:nvSpPr>
        <p:spPr>
          <a:xfrm>
            <a:off x="4014125" y="2488571"/>
            <a:ext cx="950355" cy="518674"/>
          </a:xfrm>
          <a:prstGeom prst="homePlate">
            <a:avLst/>
          </a:prstGeom>
          <a:gradFill flip="none" rotWithShape="1">
            <a:gsLst>
              <a:gs pos="0">
                <a:srgbClr val="00B0F0"/>
              </a:gs>
              <a:gs pos="80000">
                <a:srgbClr val="00B0F0"/>
              </a:gs>
              <a:gs pos="100000">
                <a:srgbClr val="B1CEF5"/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制造</a:t>
            </a:r>
          </a:p>
        </p:txBody>
      </p:sp>
      <p:sp>
        <p:nvSpPr>
          <p:cNvPr id="12" name="五边形 11"/>
          <p:cNvSpPr/>
          <p:nvPr/>
        </p:nvSpPr>
        <p:spPr>
          <a:xfrm>
            <a:off x="4985377" y="2488571"/>
            <a:ext cx="950355" cy="518674"/>
          </a:xfrm>
          <a:prstGeom prst="homePlate">
            <a:avLst/>
          </a:prstGeom>
          <a:gradFill flip="none" rotWithShape="1">
            <a:gsLst>
              <a:gs pos="0">
                <a:srgbClr val="00B0F0"/>
              </a:gs>
              <a:gs pos="80000">
                <a:srgbClr val="00B0F0"/>
              </a:gs>
              <a:gs pos="100000">
                <a:srgbClr val="B1CEF5"/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销售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3" name="五边形 12"/>
          <p:cNvSpPr/>
          <p:nvPr/>
        </p:nvSpPr>
        <p:spPr>
          <a:xfrm>
            <a:off x="5956629" y="2488571"/>
            <a:ext cx="950355" cy="518674"/>
          </a:xfrm>
          <a:prstGeom prst="homePlate">
            <a:avLst/>
          </a:prstGeom>
          <a:gradFill flip="none" rotWithShape="1">
            <a:gsLst>
              <a:gs pos="0">
                <a:srgbClr val="00B0F0"/>
              </a:gs>
              <a:gs pos="80000">
                <a:srgbClr val="00B0F0"/>
              </a:gs>
              <a:gs pos="100000">
                <a:srgbClr val="B1CEF5"/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物流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4" name="五边形 13"/>
          <p:cNvSpPr/>
          <p:nvPr/>
        </p:nvSpPr>
        <p:spPr>
          <a:xfrm>
            <a:off x="6927881" y="2488571"/>
            <a:ext cx="950355" cy="518674"/>
          </a:xfrm>
          <a:prstGeom prst="homePlate">
            <a:avLst/>
          </a:prstGeom>
          <a:gradFill flip="none" rotWithShape="1">
            <a:gsLst>
              <a:gs pos="0">
                <a:srgbClr val="00B0F0"/>
              </a:gs>
              <a:gs pos="80000">
                <a:srgbClr val="00B0F0"/>
              </a:gs>
              <a:gs pos="100000">
                <a:srgbClr val="B1CEF5"/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售后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服务</a:t>
            </a:r>
          </a:p>
        </p:txBody>
      </p:sp>
      <p:sp>
        <p:nvSpPr>
          <p:cNvPr id="15" name="五边形 14"/>
          <p:cNvSpPr/>
          <p:nvPr/>
        </p:nvSpPr>
        <p:spPr>
          <a:xfrm>
            <a:off x="7899133" y="2488571"/>
            <a:ext cx="950355" cy="518674"/>
          </a:xfrm>
          <a:prstGeom prst="homePlate">
            <a:avLst/>
          </a:prstGeom>
          <a:gradFill flip="none" rotWithShape="1">
            <a:gsLst>
              <a:gs pos="0">
                <a:srgbClr val="00B0F0"/>
              </a:gs>
              <a:gs pos="80000">
                <a:srgbClr val="00B0F0"/>
              </a:gs>
              <a:gs pos="100000">
                <a:srgbClr val="B1CEF5"/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废物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处理</a:t>
            </a:r>
          </a:p>
        </p:txBody>
      </p:sp>
      <p:sp>
        <p:nvSpPr>
          <p:cNvPr id="16" name="椭圆 15"/>
          <p:cNvSpPr/>
          <p:nvPr/>
        </p:nvSpPr>
        <p:spPr>
          <a:xfrm>
            <a:off x="3958287" y="2069766"/>
            <a:ext cx="840168" cy="34049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上游节点</a:t>
            </a:r>
          </a:p>
        </p:txBody>
      </p:sp>
      <p:sp>
        <p:nvSpPr>
          <p:cNvPr id="17" name="椭圆 16"/>
          <p:cNvSpPr/>
          <p:nvPr/>
        </p:nvSpPr>
        <p:spPr>
          <a:xfrm>
            <a:off x="3955428" y="3103837"/>
            <a:ext cx="840168" cy="34049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下游节点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4371932" y="2352311"/>
            <a:ext cx="0" cy="20082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367641" y="2941169"/>
            <a:ext cx="0" cy="20082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五边形 19"/>
          <p:cNvSpPr/>
          <p:nvPr/>
        </p:nvSpPr>
        <p:spPr>
          <a:xfrm>
            <a:off x="2081523" y="4293422"/>
            <a:ext cx="1181305" cy="561941"/>
          </a:xfrm>
          <a:prstGeom prst="homePlat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基础教育</a:t>
            </a:r>
          </a:p>
        </p:txBody>
      </p:sp>
      <p:sp>
        <p:nvSpPr>
          <p:cNvPr id="21" name="五边形 20"/>
          <p:cNvSpPr/>
          <p:nvPr/>
        </p:nvSpPr>
        <p:spPr>
          <a:xfrm>
            <a:off x="3974020" y="4293421"/>
            <a:ext cx="1290899" cy="561941"/>
          </a:xfrm>
          <a:prstGeom prst="homePlat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职业</a:t>
            </a: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教育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2" name="五边形 21"/>
          <p:cNvSpPr/>
          <p:nvPr/>
        </p:nvSpPr>
        <p:spPr>
          <a:xfrm>
            <a:off x="5850824" y="4293422"/>
            <a:ext cx="1296918" cy="561941"/>
          </a:xfrm>
          <a:prstGeom prst="homePlat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高等</a:t>
            </a: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教育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3" name="五边形 22"/>
          <p:cNvSpPr/>
          <p:nvPr/>
        </p:nvSpPr>
        <p:spPr>
          <a:xfrm>
            <a:off x="7702924" y="4293421"/>
            <a:ext cx="1219809" cy="561941"/>
          </a:xfrm>
          <a:prstGeom prst="homePlat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成人教育</a:t>
            </a:r>
          </a:p>
        </p:txBody>
      </p:sp>
      <p:cxnSp>
        <p:nvCxnSpPr>
          <p:cNvPr id="24" name="直接连接符 23"/>
          <p:cNvCxnSpPr>
            <a:stCxn id="20" idx="3"/>
            <a:endCxn id="21" idx="1"/>
          </p:cNvCxnSpPr>
          <p:nvPr/>
        </p:nvCxnSpPr>
        <p:spPr>
          <a:xfrm flipV="1">
            <a:off x="3262828" y="4574392"/>
            <a:ext cx="711192" cy="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21" idx="3"/>
            <a:endCxn id="22" idx="1"/>
          </p:cNvCxnSpPr>
          <p:nvPr/>
        </p:nvCxnSpPr>
        <p:spPr>
          <a:xfrm>
            <a:off x="5264919" y="4574392"/>
            <a:ext cx="585905" cy="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stCxn id="22" idx="3"/>
            <a:endCxn id="23" idx="1"/>
          </p:cNvCxnSpPr>
          <p:nvPr/>
        </p:nvCxnSpPr>
        <p:spPr>
          <a:xfrm flipV="1">
            <a:off x="7147742" y="4574392"/>
            <a:ext cx="555182" cy="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>
          <a:xfrm>
            <a:off x="3974020" y="4853399"/>
            <a:ext cx="1191126" cy="193183"/>
          </a:xfrm>
          <a:prstGeom prst="roundRect">
            <a:avLst/>
          </a:prstGeom>
          <a:solidFill>
            <a:srgbClr val="B3FFD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基础建设</a:t>
            </a:r>
          </a:p>
        </p:txBody>
      </p:sp>
      <p:sp>
        <p:nvSpPr>
          <p:cNvPr id="28" name="圆角矩形 27"/>
          <p:cNvSpPr/>
          <p:nvPr/>
        </p:nvSpPr>
        <p:spPr>
          <a:xfrm>
            <a:off x="3974020" y="5115807"/>
            <a:ext cx="1191126" cy="193183"/>
          </a:xfrm>
          <a:prstGeom prst="roundRect">
            <a:avLst/>
          </a:prstGeom>
          <a:solidFill>
            <a:srgbClr val="B3FFD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教师培训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3974020" y="5378215"/>
            <a:ext cx="1191126" cy="193183"/>
          </a:xfrm>
          <a:prstGeom prst="roundRect">
            <a:avLst/>
          </a:prstGeom>
          <a:solidFill>
            <a:srgbClr val="B3FFD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人才培养</a:t>
            </a:r>
          </a:p>
        </p:txBody>
      </p:sp>
      <p:sp>
        <p:nvSpPr>
          <p:cNvPr id="30" name="圆角矩形 29"/>
          <p:cNvSpPr/>
          <p:nvPr/>
        </p:nvSpPr>
        <p:spPr>
          <a:xfrm>
            <a:off x="3974020" y="5640623"/>
            <a:ext cx="1191126" cy="193183"/>
          </a:xfrm>
          <a:prstGeom prst="roundRect">
            <a:avLst/>
          </a:prstGeom>
          <a:solidFill>
            <a:srgbClr val="B3FFD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科学研究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3974020" y="5903031"/>
            <a:ext cx="1191126" cy="193183"/>
          </a:xfrm>
          <a:prstGeom prst="roundRect">
            <a:avLst/>
          </a:prstGeom>
          <a:solidFill>
            <a:srgbClr val="B3FFD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社会服务</a:t>
            </a:r>
          </a:p>
        </p:txBody>
      </p:sp>
      <p:sp>
        <p:nvSpPr>
          <p:cNvPr id="32" name="椭圆 31"/>
          <p:cNvSpPr/>
          <p:nvPr/>
        </p:nvSpPr>
        <p:spPr>
          <a:xfrm>
            <a:off x="4953714" y="2051918"/>
            <a:ext cx="840168" cy="34049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上游节点</a:t>
            </a:r>
          </a:p>
        </p:txBody>
      </p:sp>
      <p:sp>
        <p:nvSpPr>
          <p:cNvPr id="33" name="椭圆 32"/>
          <p:cNvSpPr/>
          <p:nvPr/>
        </p:nvSpPr>
        <p:spPr>
          <a:xfrm>
            <a:off x="4950855" y="3085989"/>
            <a:ext cx="840168" cy="34049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下游节点</a:t>
            </a:r>
          </a:p>
        </p:txBody>
      </p:sp>
      <p:cxnSp>
        <p:nvCxnSpPr>
          <p:cNvPr id="34" name="直接连接符 33"/>
          <p:cNvCxnSpPr/>
          <p:nvPr/>
        </p:nvCxnSpPr>
        <p:spPr>
          <a:xfrm>
            <a:off x="5367359" y="2334463"/>
            <a:ext cx="0" cy="20082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5363068" y="2923321"/>
            <a:ext cx="0" cy="20082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/>
          <p:cNvSpPr/>
          <p:nvPr/>
        </p:nvSpPr>
        <p:spPr>
          <a:xfrm>
            <a:off x="5938591" y="2069766"/>
            <a:ext cx="840168" cy="34049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上游节点</a:t>
            </a:r>
          </a:p>
        </p:txBody>
      </p:sp>
      <p:sp>
        <p:nvSpPr>
          <p:cNvPr id="37" name="椭圆 36"/>
          <p:cNvSpPr/>
          <p:nvPr/>
        </p:nvSpPr>
        <p:spPr>
          <a:xfrm>
            <a:off x="5935732" y="3103837"/>
            <a:ext cx="840168" cy="34049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下游节点</a:t>
            </a:r>
          </a:p>
        </p:txBody>
      </p:sp>
      <p:cxnSp>
        <p:nvCxnSpPr>
          <p:cNvPr id="38" name="直接连接符 37"/>
          <p:cNvCxnSpPr/>
          <p:nvPr/>
        </p:nvCxnSpPr>
        <p:spPr>
          <a:xfrm>
            <a:off x="6352236" y="2352311"/>
            <a:ext cx="0" cy="20082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6347945" y="2941169"/>
            <a:ext cx="0" cy="20082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39"/>
          <p:cNvSpPr/>
          <p:nvPr/>
        </p:nvSpPr>
        <p:spPr>
          <a:xfrm>
            <a:off x="6934105" y="2069766"/>
            <a:ext cx="840168" cy="34049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上游节点</a:t>
            </a:r>
          </a:p>
        </p:txBody>
      </p:sp>
      <p:sp>
        <p:nvSpPr>
          <p:cNvPr id="41" name="椭圆 40"/>
          <p:cNvSpPr/>
          <p:nvPr/>
        </p:nvSpPr>
        <p:spPr>
          <a:xfrm>
            <a:off x="6931246" y="3103837"/>
            <a:ext cx="840168" cy="34049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下游节点</a:t>
            </a:r>
          </a:p>
        </p:txBody>
      </p:sp>
      <p:cxnSp>
        <p:nvCxnSpPr>
          <p:cNvPr id="42" name="直接连接符 41"/>
          <p:cNvCxnSpPr/>
          <p:nvPr/>
        </p:nvCxnSpPr>
        <p:spPr>
          <a:xfrm>
            <a:off x="7347750" y="2352311"/>
            <a:ext cx="0" cy="20082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7343459" y="2941169"/>
            <a:ext cx="0" cy="20082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/>
        </p:nvSpPr>
        <p:spPr>
          <a:xfrm>
            <a:off x="3024835" y="2069766"/>
            <a:ext cx="840168" cy="34049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上游节点</a:t>
            </a:r>
          </a:p>
        </p:txBody>
      </p:sp>
      <p:sp>
        <p:nvSpPr>
          <p:cNvPr id="45" name="椭圆 44"/>
          <p:cNvSpPr/>
          <p:nvPr/>
        </p:nvSpPr>
        <p:spPr>
          <a:xfrm>
            <a:off x="3021976" y="3103837"/>
            <a:ext cx="840168" cy="34049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下游节点</a:t>
            </a:r>
          </a:p>
        </p:txBody>
      </p:sp>
      <p:cxnSp>
        <p:nvCxnSpPr>
          <p:cNvPr id="46" name="直接连接符 45"/>
          <p:cNvCxnSpPr/>
          <p:nvPr/>
        </p:nvCxnSpPr>
        <p:spPr>
          <a:xfrm>
            <a:off x="3438480" y="2352311"/>
            <a:ext cx="0" cy="20082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3434189" y="2941169"/>
            <a:ext cx="0" cy="20082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椭圆 47"/>
          <p:cNvSpPr/>
          <p:nvPr/>
        </p:nvSpPr>
        <p:spPr>
          <a:xfrm>
            <a:off x="7881095" y="2069766"/>
            <a:ext cx="840168" cy="34049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上游节点</a:t>
            </a:r>
          </a:p>
        </p:txBody>
      </p:sp>
      <p:sp>
        <p:nvSpPr>
          <p:cNvPr id="49" name="椭圆 48"/>
          <p:cNvSpPr/>
          <p:nvPr/>
        </p:nvSpPr>
        <p:spPr>
          <a:xfrm>
            <a:off x="7878236" y="3103837"/>
            <a:ext cx="840168" cy="34049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下游节点</a:t>
            </a:r>
          </a:p>
        </p:txBody>
      </p:sp>
      <p:cxnSp>
        <p:nvCxnSpPr>
          <p:cNvPr id="50" name="直接连接符 49"/>
          <p:cNvCxnSpPr/>
          <p:nvPr/>
        </p:nvCxnSpPr>
        <p:spPr>
          <a:xfrm>
            <a:off x="8294740" y="2352311"/>
            <a:ext cx="0" cy="20082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8290449" y="2941169"/>
            <a:ext cx="0" cy="20082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>
            <a:stCxn id="27" idx="2"/>
          </p:cNvCxnSpPr>
          <p:nvPr/>
        </p:nvCxnSpPr>
        <p:spPr>
          <a:xfrm>
            <a:off x="4569583" y="5046582"/>
            <a:ext cx="0" cy="12119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4569412" y="5301263"/>
            <a:ext cx="0" cy="12119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4569412" y="5581700"/>
            <a:ext cx="0" cy="12119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4575682" y="5810625"/>
            <a:ext cx="0" cy="12119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4588390" y="6091062"/>
            <a:ext cx="0" cy="121195"/>
          </a:xfrm>
          <a:prstGeom prst="line">
            <a:avLst/>
          </a:prstGeom>
          <a:ln>
            <a:solidFill>
              <a:srgbClr val="00206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928212" y="3887266"/>
            <a:ext cx="8126569" cy="6440"/>
          </a:xfrm>
          <a:prstGeom prst="line">
            <a:avLst/>
          </a:prstGeom>
          <a:ln w="12700">
            <a:solidFill>
              <a:srgbClr val="00206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4133419" y="3608432"/>
            <a:ext cx="2241124" cy="0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>
            <a:off x="4181893" y="3610370"/>
            <a:ext cx="2166052" cy="2768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产品生产过程</a:t>
            </a:r>
          </a:p>
        </p:txBody>
      </p:sp>
      <p:cxnSp>
        <p:nvCxnSpPr>
          <p:cNvPr id="60" name="直接箭头连接符 59"/>
          <p:cNvCxnSpPr/>
          <p:nvPr/>
        </p:nvCxnSpPr>
        <p:spPr>
          <a:xfrm>
            <a:off x="8984716" y="2222166"/>
            <a:ext cx="0" cy="1526652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 60"/>
          <p:cNvSpPr/>
          <p:nvPr/>
        </p:nvSpPr>
        <p:spPr>
          <a:xfrm>
            <a:off x="9146452" y="2382145"/>
            <a:ext cx="255620" cy="137804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生产环节任务分工</a:t>
            </a:r>
          </a:p>
        </p:txBody>
      </p:sp>
      <p:cxnSp>
        <p:nvCxnSpPr>
          <p:cNvPr id="62" name="直接箭头连接符 61"/>
          <p:cNvCxnSpPr/>
          <p:nvPr/>
        </p:nvCxnSpPr>
        <p:spPr>
          <a:xfrm>
            <a:off x="4144357" y="4192274"/>
            <a:ext cx="2241124" cy="0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4170113" y="3895817"/>
            <a:ext cx="2166052" cy="2768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人才成长过程</a:t>
            </a:r>
          </a:p>
        </p:txBody>
      </p:sp>
      <p:cxnSp>
        <p:nvCxnSpPr>
          <p:cNvPr id="64" name="直接箭头连接符 63"/>
          <p:cNvCxnSpPr/>
          <p:nvPr/>
        </p:nvCxnSpPr>
        <p:spPr>
          <a:xfrm>
            <a:off x="8984716" y="4225271"/>
            <a:ext cx="0" cy="1526652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/>
        </p:nvSpPr>
        <p:spPr>
          <a:xfrm>
            <a:off x="9119530" y="4300407"/>
            <a:ext cx="255620" cy="137804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教育职责功能</a:t>
            </a:r>
          </a:p>
        </p:txBody>
      </p:sp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5" y="5448216"/>
            <a:ext cx="1413824" cy="88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72" y="5458342"/>
            <a:ext cx="1494407" cy="88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文本框 5"/>
          <p:cNvSpPr txBox="1">
            <a:spLocks noChangeArrowheads="1"/>
          </p:cNvSpPr>
          <p:nvPr/>
        </p:nvSpPr>
        <p:spPr bwMode="auto">
          <a:xfrm>
            <a:off x="9781179" y="1915289"/>
            <a:ext cx="2477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学校专业无法对接</a:t>
            </a:r>
            <a:r>
              <a:rPr lang="zh-CN" altLang="en-US" sz="18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</a:t>
            </a:r>
            <a:endParaRPr lang="en-US" altLang="zh-CN" sz="1800" b="1" kern="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业链全过程人才需求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5"/>
          <p:cNvSpPr txBox="1">
            <a:spLocks noChangeArrowheads="1"/>
          </p:cNvSpPr>
          <p:nvPr/>
        </p:nvSpPr>
        <p:spPr bwMode="auto">
          <a:xfrm>
            <a:off x="9781179" y="3677740"/>
            <a:ext cx="24771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学校无法按照全产</a:t>
            </a:r>
            <a:endParaRPr kumimoji="0" lang="en-US" altLang="zh-CN" sz="1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业链配置教学资源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2" name="直接箭头连接符 71"/>
          <p:cNvCxnSpPr/>
          <p:nvPr/>
        </p:nvCxnSpPr>
        <p:spPr>
          <a:xfrm>
            <a:off x="10840307" y="2666555"/>
            <a:ext cx="5171" cy="906250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/>
          <p:nvPr/>
        </p:nvCxnSpPr>
        <p:spPr>
          <a:xfrm>
            <a:off x="10841243" y="4360389"/>
            <a:ext cx="5171" cy="906250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4" name="文本框 5"/>
          <p:cNvSpPr txBox="1">
            <a:spLocks noChangeArrowheads="1"/>
          </p:cNvSpPr>
          <p:nvPr/>
        </p:nvSpPr>
        <p:spPr bwMode="auto">
          <a:xfrm>
            <a:off x="9714869" y="5382548"/>
            <a:ext cx="24771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学校无法在每个专业均衡布局合作企业并进行深度合作。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130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000"/>
                            </p:stCondLst>
                            <p:childTnLst>
                              <p:par>
                                <p:cTn id="2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000"/>
                            </p:stCondLst>
                            <p:childTnLst>
                              <p:par>
                                <p:cTn id="2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40" grpId="0" animBg="1"/>
      <p:bldP spid="41" grpId="0" animBg="1"/>
      <p:bldP spid="44" grpId="0" animBg="1"/>
      <p:bldP spid="45" grpId="0" animBg="1"/>
      <p:bldP spid="48" grpId="0" animBg="1"/>
      <p:bldP spid="49" grpId="0" animBg="1"/>
      <p:bldP spid="59" grpId="0"/>
      <p:bldP spid="61" grpId="0"/>
      <p:bldP spid="63" grpId="0"/>
      <p:bldP spid="65" grpId="0"/>
      <p:bldP spid="70" grpId="0"/>
      <p:bldP spid="71" grpId="0"/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1"/>
          <p:cNvGrpSpPr>
            <a:grpSpLocks/>
          </p:cNvGrpSpPr>
          <p:nvPr/>
        </p:nvGrpSpPr>
        <p:grpSpPr bwMode="auto">
          <a:xfrm>
            <a:off x="527469" y="868393"/>
            <a:ext cx="3526946" cy="535660"/>
            <a:chOff x="741146" y="1043529"/>
            <a:chExt cx="3444622" cy="453160"/>
          </a:xfrm>
        </p:grpSpPr>
        <p:sp>
          <p:nvSpPr>
            <p:cNvPr id="68" name="矩形 67"/>
            <p:cNvSpPr/>
            <p:nvPr/>
          </p:nvSpPr>
          <p:spPr>
            <a:xfrm>
              <a:off x="741146" y="1233460"/>
              <a:ext cx="252723" cy="251141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992317" y="1043529"/>
              <a:ext cx="3193451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产教双元不同的结构特征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43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269" y="1960659"/>
            <a:ext cx="8888738" cy="422489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2821" y="1591421"/>
            <a:ext cx="4175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的目标差异</a:t>
            </a:r>
          </a:p>
        </p:txBody>
      </p:sp>
      <p:grpSp>
        <p:nvGrpSpPr>
          <p:cNvPr id="13" name="组合 1"/>
          <p:cNvGrpSpPr>
            <a:grpSpLocks/>
          </p:cNvGrpSpPr>
          <p:nvPr/>
        </p:nvGrpSpPr>
        <p:grpSpPr bwMode="auto">
          <a:xfrm>
            <a:off x="244327" y="938380"/>
            <a:ext cx="5357092" cy="535660"/>
            <a:chOff x="741147" y="1043529"/>
            <a:chExt cx="9584270" cy="453160"/>
          </a:xfrm>
        </p:grpSpPr>
        <p:sp>
          <p:nvSpPr>
            <p:cNvPr id="14" name="矩形 13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15309" y="1043529"/>
              <a:ext cx="9410108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kern="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7. </a:t>
              </a:r>
              <a:r>
                <a: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产教融合是高质量发展的</a:t>
              </a:r>
              <a:r>
                <a:rPr lang="zh-CN" altLang="en-US" sz="2400" b="1" kern="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破题之举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16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42821" y="1591421"/>
            <a:ext cx="533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的合作模型</a:t>
            </a:r>
          </a:p>
        </p:txBody>
      </p:sp>
      <p:grpSp>
        <p:nvGrpSpPr>
          <p:cNvPr id="13" name="组合 1"/>
          <p:cNvGrpSpPr>
            <a:grpSpLocks/>
          </p:cNvGrpSpPr>
          <p:nvPr/>
        </p:nvGrpSpPr>
        <p:grpSpPr bwMode="auto">
          <a:xfrm>
            <a:off x="244327" y="938380"/>
            <a:ext cx="5357092" cy="535660"/>
            <a:chOff x="741147" y="1043529"/>
            <a:chExt cx="9584270" cy="453160"/>
          </a:xfrm>
        </p:grpSpPr>
        <p:sp>
          <p:nvSpPr>
            <p:cNvPr id="14" name="矩形 13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15309" y="1043529"/>
              <a:ext cx="9410108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kern="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7. </a:t>
              </a:r>
              <a:r>
                <a: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产教融合是高质量发展的</a:t>
              </a:r>
              <a:r>
                <a:rPr lang="zh-CN" altLang="en-US" sz="2400" b="1" kern="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破题之举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0F4FD974-8A2A-4896-9A1B-1EA127CDC39E}"/>
              </a:ext>
            </a:extLst>
          </p:cNvPr>
          <p:cNvSpPr/>
          <p:nvPr/>
        </p:nvSpPr>
        <p:spPr>
          <a:xfrm>
            <a:off x="572823" y="4305848"/>
            <a:ext cx="52405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  </a:t>
            </a:r>
            <a:r>
              <a:rPr lang="en-US" altLang="zh-CN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CN" sz="4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B    </a:t>
            </a:r>
            <a:r>
              <a:rPr lang="en-US" altLang="zh-CN" sz="4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4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C</a:t>
            </a:r>
            <a:endParaRPr lang="zh-CN" altLang="en-US" sz="48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3925C6C-8191-4F69-8590-750972BB0AED}"/>
              </a:ext>
            </a:extLst>
          </p:cNvPr>
          <p:cNvSpPr/>
          <p:nvPr/>
        </p:nvSpPr>
        <p:spPr>
          <a:xfrm>
            <a:off x="4862667" y="1921127"/>
            <a:ext cx="1236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职教集团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804650" y="3538611"/>
            <a:ext cx="595824" cy="470524"/>
            <a:chOff x="1307739" y="5060830"/>
            <a:chExt cx="595824" cy="470524"/>
          </a:xfrm>
        </p:grpSpPr>
        <p:sp>
          <p:nvSpPr>
            <p:cNvPr id="62" name="圆角矩形 61"/>
            <p:cNvSpPr/>
            <p:nvPr/>
          </p:nvSpPr>
          <p:spPr>
            <a:xfrm>
              <a:off x="1307739" y="5060830"/>
              <a:ext cx="595824" cy="47052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395741" y="5121963"/>
              <a:ext cx="4198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222471" y="3499492"/>
            <a:ext cx="595824" cy="504367"/>
            <a:chOff x="1307739" y="5060830"/>
            <a:chExt cx="595824" cy="470524"/>
          </a:xfrm>
        </p:grpSpPr>
        <p:sp>
          <p:nvSpPr>
            <p:cNvPr id="60" name="圆角矩形 59"/>
            <p:cNvSpPr/>
            <p:nvPr/>
          </p:nvSpPr>
          <p:spPr>
            <a:xfrm>
              <a:off x="1307739" y="5060830"/>
              <a:ext cx="595824" cy="47052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395741" y="5121963"/>
              <a:ext cx="4198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321607" y="3484242"/>
            <a:ext cx="963336" cy="586029"/>
            <a:chOff x="1229575" y="5330083"/>
            <a:chExt cx="963336" cy="246907"/>
          </a:xfrm>
        </p:grpSpPr>
        <p:sp>
          <p:nvSpPr>
            <p:cNvPr id="58" name="圆角矩形 57"/>
            <p:cNvSpPr/>
            <p:nvPr/>
          </p:nvSpPr>
          <p:spPr>
            <a:xfrm>
              <a:off x="1229575" y="5330083"/>
              <a:ext cx="963336" cy="246907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352082" y="5362895"/>
              <a:ext cx="840829" cy="21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融 合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97377" y="2509922"/>
            <a:ext cx="595824" cy="470524"/>
            <a:chOff x="1307739" y="5060830"/>
            <a:chExt cx="595824" cy="470524"/>
          </a:xfrm>
        </p:grpSpPr>
        <p:sp>
          <p:nvSpPr>
            <p:cNvPr id="53" name="圆角矩形 52"/>
            <p:cNvSpPr/>
            <p:nvPr/>
          </p:nvSpPr>
          <p:spPr>
            <a:xfrm>
              <a:off x="1307739" y="5060830"/>
              <a:ext cx="595824" cy="47052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395741" y="5121963"/>
              <a:ext cx="4198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229744" y="2478625"/>
            <a:ext cx="595824" cy="470524"/>
            <a:chOff x="1307739" y="5060830"/>
            <a:chExt cx="595824" cy="470524"/>
          </a:xfrm>
        </p:grpSpPr>
        <p:sp>
          <p:nvSpPr>
            <p:cNvPr id="51" name="圆角矩形 50"/>
            <p:cNvSpPr/>
            <p:nvPr/>
          </p:nvSpPr>
          <p:spPr>
            <a:xfrm>
              <a:off x="1307739" y="5060830"/>
              <a:ext cx="595824" cy="47052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395741" y="5121963"/>
              <a:ext cx="4198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298591" y="2450700"/>
            <a:ext cx="990821" cy="598417"/>
            <a:chOff x="1281037" y="5109947"/>
            <a:chExt cx="657210" cy="488510"/>
          </a:xfrm>
        </p:grpSpPr>
        <p:sp>
          <p:nvSpPr>
            <p:cNvPr id="49" name="圆角矩形 48"/>
            <p:cNvSpPr/>
            <p:nvPr/>
          </p:nvSpPr>
          <p:spPr>
            <a:xfrm>
              <a:off x="1281037" y="5109947"/>
              <a:ext cx="637853" cy="48851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346999" y="5192222"/>
              <a:ext cx="591248" cy="326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 作</a:t>
              </a:r>
            </a:p>
          </p:txBody>
        </p:sp>
      </p:grpSp>
      <p:sp>
        <p:nvSpPr>
          <p:cNvPr id="25" name="矩形 24"/>
          <p:cNvSpPr/>
          <p:nvPr/>
        </p:nvSpPr>
        <p:spPr>
          <a:xfrm>
            <a:off x="1493725" y="2748595"/>
            <a:ext cx="60932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zh-CN" alt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圆角矩形 25"/>
          <p:cNvSpPr/>
          <p:nvPr/>
        </p:nvSpPr>
        <p:spPr>
          <a:xfrm rot="16200000">
            <a:off x="-321589" y="3330257"/>
            <a:ext cx="2858219" cy="855968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箭头连接符 26"/>
          <p:cNvCxnSpPr/>
          <p:nvPr/>
        </p:nvCxnSpPr>
        <p:spPr>
          <a:xfrm>
            <a:off x="6359456" y="3350756"/>
            <a:ext cx="81197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圆角矩形 63"/>
          <p:cNvSpPr/>
          <p:nvPr/>
        </p:nvSpPr>
        <p:spPr>
          <a:xfrm rot="16200000">
            <a:off x="1086315" y="3330257"/>
            <a:ext cx="2858219" cy="855968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C3925C6C-8191-4F69-8590-750972BB0AED}"/>
              </a:ext>
            </a:extLst>
          </p:cNvPr>
          <p:cNvSpPr/>
          <p:nvPr/>
        </p:nvSpPr>
        <p:spPr>
          <a:xfrm>
            <a:off x="4888628" y="3418852"/>
            <a:ext cx="1236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产业学院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C3925C6C-8191-4F69-8590-750972BB0AED}"/>
              </a:ext>
            </a:extLst>
          </p:cNvPr>
          <p:cNvSpPr/>
          <p:nvPr/>
        </p:nvSpPr>
        <p:spPr>
          <a:xfrm>
            <a:off x="4862667" y="3917284"/>
            <a:ext cx="15302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产教共同体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C3925C6C-8191-4F69-8590-750972BB0AED}"/>
              </a:ext>
            </a:extLst>
          </p:cNvPr>
          <p:cNvSpPr/>
          <p:nvPr/>
        </p:nvSpPr>
        <p:spPr>
          <a:xfrm>
            <a:off x="4880193" y="2408535"/>
            <a:ext cx="1236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工程中心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C3925C6C-8191-4F69-8590-750972BB0AED}"/>
              </a:ext>
            </a:extLst>
          </p:cNvPr>
          <p:cNvSpPr/>
          <p:nvPr/>
        </p:nvSpPr>
        <p:spPr>
          <a:xfrm>
            <a:off x="4888629" y="2934423"/>
            <a:ext cx="1236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研发中心</a:t>
            </a:r>
          </a:p>
        </p:txBody>
      </p:sp>
      <p:sp>
        <p:nvSpPr>
          <p:cNvPr id="69" name="圆角矩形 68"/>
          <p:cNvSpPr/>
          <p:nvPr/>
        </p:nvSpPr>
        <p:spPr>
          <a:xfrm rot="16200000">
            <a:off x="3793648" y="2632081"/>
            <a:ext cx="3406216" cy="1704323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CEE05231-43ED-4D25-9C5F-951C4FC5395A}"/>
              </a:ext>
            </a:extLst>
          </p:cNvPr>
          <p:cNvGrpSpPr/>
          <p:nvPr/>
        </p:nvGrpSpPr>
        <p:grpSpPr>
          <a:xfrm>
            <a:off x="450328" y="5288986"/>
            <a:ext cx="1145841" cy="1055623"/>
            <a:chOff x="446132" y="201307"/>
            <a:chExt cx="1914458" cy="1914458"/>
          </a:xfrm>
        </p:grpSpPr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6A56E8B0-4139-4C26-AC34-E54B94740E48}"/>
                </a:ext>
              </a:extLst>
            </p:cNvPr>
            <p:cNvGrpSpPr/>
            <p:nvPr/>
          </p:nvGrpSpPr>
          <p:grpSpPr>
            <a:xfrm>
              <a:off x="446132" y="201307"/>
              <a:ext cx="1914458" cy="1914458"/>
              <a:chOff x="1710791" y="3031996"/>
              <a:chExt cx="1395643" cy="1395643"/>
            </a:xfrm>
          </p:grpSpPr>
          <p:sp>
            <p:nvSpPr>
              <p:cNvPr id="74" name="Oval 60">
                <a:extLst>
                  <a:ext uri="{FF2B5EF4-FFF2-40B4-BE49-F238E27FC236}">
                    <a16:creationId xmlns:a16="http://schemas.microsoft.com/office/drawing/2014/main" id="{D7DA8858-CB1B-4949-ACED-26FFF98208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0791" y="3031996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sp>
            <p:nvSpPr>
              <p:cNvPr id="75" name="Oval 29">
                <a:extLst>
                  <a:ext uri="{FF2B5EF4-FFF2-40B4-BE49-F238E27FC236}">
                    <a16:creationId xmlns:a16="http://schemas.microsoft.com/office/drawing/2014/main" id="{385A7ED7-0C40-43DE-96CA-411694F6C7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298" y="3223509"/>
                <a:ext cx="1050630" cy="105063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99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</p:grpSp>
        <p:sp>
          <p:nvSpPr>
            <p:cNvPr id="73" name="Rectangle 9"/>
            <p:cNvSpPr/>
            <p:nvPr/>
          </p:nvSpPr>
          <p:spPr>
            <a:xfrm>
              <a:off x="773806" y="819278"/>
              <a:ext cx="1350151" cy="10517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npin heiti" charset="-122"/>
                  <a:sym typeface="+mn-lt"/>
                </a:rPr>
                <a:t>主体</a:t>
              </a: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CEE05231-43ED-4D25-9C5F-951C4FC5395A}"/>
              </a:ext>
            </a:extLst>
          </p:cNvPr>
          <p:cNvGrpSpPr/>
          <p:nvPr/>
        </p:nvGrpSpPr>
        <p:grpSpPr>
          <a:xfrm>
            <a:off x="2012556" y="5299430"/>
            <a:ext cx="1145841" cy="1055623"/>
            <a:chOff x="446132" y="201307"/>
            <a:chExt cx="1914458" cy="1914458"/>
          </a:xfrm>
        </p:grpSpPr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6A56E8B0-4139-4C26-AC34-E54B94740E48}"/>
                </a:ext>
              </a:extLst>
            </p:cNvPr>
            <p:cNvGrpSpPr/>
            <p:nvPr/>
          </p:nvGrpSpPr>
          <p:grpSpPr>
            <a:xfrm>
              <a:off x="446132" y="201307"/>
              <a:ext cx="1914458" cy="1914458"/>
              <a:chOff x="1710791" y="3031996"/>
              <a:chExt cx="1395643" cy="1395643"/>
            </a:xfrm>
          </p:grpSpPr>
          <p:sp>
            <p:nvSpPr>
              <p:cNvPr id="79" name="Oval 60">
                <a:extLst>
                  <a:ext uri="{FF2B5EF4-FFF2-40B4-BE49-F238E27FC236}">
                    <a16:creationId xmlns:a16="http://schemas.microsoft.com/office/drawing/2014/main" id="{D7DA8858-CB1B-4949-ACED-26FFF98208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0791" y="3031996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sp>
            <p:nvSpPr>
              <p:cNvPr id="80" name="Oval 29">
                <a:extLst>
                  <a:ext uri="{FF2B5EF4-FFF2-40B4-BE49-F238E27FC236}">
                    <a16:creationId xmlns:a16="http://schemas.microsoft.com/office/drawing/2014/main" id="{385A7ED7-0C40-43DE-96CA-411694F6C7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298" y="3223509"/>
                <a:ext cx="1050630" cy="105063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99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</p:grpSp>
        <p:sp>
          <p:nvSpPr>
            <p:cNvPr id="78" name="Rectangle 9"/>
            <p:cNvSpPr/>
            <p:nvPr/>
          </p:nvSpPr>
          <p:spPr>
            <a:xfrm>
              <a:off x="773806" y="819278"/>
              <a:ext cx="1350151" cy="10517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npin heiti" charset="-122"/>
                  <a:sym typeface="+mn-lt"/>
                </a:rPr>
                <a:t>主体</a:t>
              </a: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CEE05231-43ED-4D25-9C5F-951C4FC5395A}"/>
              </a:ext>
            </a:extLst>
          </p:cNvPr>
          <p:cNvGrpSpPr/>
          <p:nvPr/>
        </p:nvGrpSpPr>
        <p:grpSpPr>
          <a:xfrm>
            <a:off x="8007848" y="5222972"/>
            <a:ext cx="1145841" cy="1132081"/>
            <a:chOff x="446132" y="201307"/>
            <a:chExt cx="1914458" cy="1914458"/>
          </a:xfrm>
        </p:grpSpPr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6A56E8B0-4139-4C26-AC34-E54B94740E48}"/>
                </a:ext>
              </a:extLst>
            </p:cNvPr>
            <p:cNvGrpSpPr/>
            <p:nvPr/>
          </p:nvGrpSpPr>
          <p:grpSpPr>
            <a:xfrm>
              <a:off x="446132" y="201307"/>
              <a:ext cx="1914458" cy="1914458"/>
              <a:chOff x="1710791" y="3031996"/>
              <a:chExt cx="1395643" cy="1395643"/>
            </a:xfrm>
          </p:grpSpPr>
          <p:sp>
            <p:nvSpPr>
              <p:cNvPr id="84" name="Oval 60">
                <a:extLst>
                  <a:ext uri="{FF2B5EF4-FFF2-40B4-BE49-F238E27FC236}">
                    <a16:creationId xmlns:a16="http://schemas.microsoft.com/office/drawing/2014/main" id="{D7DA8858-CB1B-4949-ACED-26FFF98208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0791" y="3031996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sp>
            <p:nvSpPr>
              <p:cNvPr id="85" name="Oval 29">
                <a:extLst>
                  <a:ext uri="{FF2B5EF4-FFF2-40B4-BE49-F238E27FC236}">
                    <a16:creationId xmlns:a16="http://schemas.microsoft.com/office/drawing/2014/main" id="{385A7ED7-0C40-43DE-96CA-411694F6C7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298" y="3223509"/>
                <a:ext cx="1050630" cy="105063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99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</p:grpSp>
        <p:sp>
          <p:nvSpPr>
            <p:cNvPr id="83" name="Rectangle 9"/>
            <p:cNvSpPr/>
            <p:nvPr/>
          </p:nvSpPr>
          <p:spPr>
            <a:xfrm>
              <a:off x="773806" y="819278"/>
              <a:ext cx="1350151" cy="10517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npin heiti" charset="-122"/>
                  <a:sym typeface="+mn-lt"/>
                </a:rPr>
                <a:t>实体</a:t>
              </a: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CEE05231-43ED-4D25-9C5F-951C4FC5395A}"/>
              </a:ext>
            </a:extLst>
          </p:cNvPr>
          <p:cNvGrpSpPr/>
          <p:nvPr/>
        </p:nvGrpSpPr>
        <p:grpSpPr>
          <a:xfrm>
            <a:off x="4986951" y="5299430"/>
            <a:ext cx="1145841" cy="1055623"/>
            <a:chOff x="446132" y="201307"/>
            <a:chExt cx="1914458" cy="1914458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6A56E8B0-4139-4C26-AC34-E54B94740E48}"/>
                </a:ext>
              </a:extLst>
            </p:cNvPr>
            <p:cNvGrpSpPr/>
            <p:nvPr/>
          </p:nvGrpSpPr>
          <p:grpSpPr>
            <a:xfrm>
              <a:off x="446132" y="201307"/>
              <a:ext cx="1914458" cy="1914458"/>
              <a:chOff x="1710791" y="3031996"/>
              <a:chExt cx="1395643" cy="1395643"/>
            </a:xfrm>
          </p:grpSpPr>
          <p:sp>
            <p:nvSpPr>
              <p:cNvPr id="89" name="Oval 60">
                <a:extLst>
                  <a:ext uri="{FF2B5EF4-FFF2-40B4-BE49-F238E27FC236}">
                    <a16:creationId xmlns:a16="http://schemas.microsoft.com/office/drawing/2014/main" id="{D7DA8858-CB1B-4949-ACED-26FFF98208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0791" y="3031996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sp>
            <p:nvSpPr>
              <p:cNvPr id="90" name="Oval 29">
                <a:extLst>
                  <a:ext uri="{FF2B5EF4-FFF2-40B4-BE49-F238E27FC236}">
                    <a16:creationId xmlns:a16="http://schemas.microsoft.com/office/drawing/2014/main" id="{385A7ED7-0C40-43DE-96CA-411694F6C7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298" y="3223509"/>
                <a:ext cx="1050630" cy="105063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99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</p:grpSp>
        <p:sp>
          <p:nvSpPr>
            <p:cNvPr id="88" name="Rectangle 9"/>
            <p:cNvSpPr/>
            <p:nvPr/>
          </p:nvSpPr>
          <p:spPr>
            <a:xfrm>
              <a:off x="773806" y="819278"/>
              <a:ext cx="1350151" cy="10517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npin heiti" charset="-122"/>
                  <a:sym typeface="+mn-lt"/>
                </a:rPr>
                <a:t>载体</a:t>
              </a:r>
            </a:p>
          </p:txBody>
        </p:sp>
      </p:grp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2235020330"/>
              </p:ext>
            </p:extLst>
          </p:nvPr>
        </p:nvGraphicFramePr>
        <p:xfrm>
          <a:off x="6810240" y="1876554"/>
          <a:ext cx="3990454" cy="2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4" name="图示 93"/>
          <p:cNvGraphicFramePr/>
          <p:nvPr>
            <p:extLst>
              <p:ext uri="{D42A27DB-BD31-4B8C-83A1-F6EECF244321}">
                <p14:modId xmlns:p14="http://schemas.microsoft.com/office/powerpoint/2010/main" val="195644326"/>
              </p:ext>
            </p:extLst>
          </p:nvPr>
        </p:nvGraphicFramePr>
        <p:xfrm>
          <a:off x="9693514" y="3709358"/>
          <a:ext cx="1864858" cy="2645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95" name="直接箭头连接符 94"/>
          <p:cNvCxnSpPr/>
          <p:nvPr/>
        </p:nvCxnSpPr>
        <p:spPr>
          <a:xfrm>
            <a:off x="6433335" y="4874587"/>
            <a:ext cx="3504295" cy="110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CEE05231-43ED-4D25-9C5F-951C4FC5395A}"/>
              </a:ext>
            </a:extLst>
          </p:cNvPr>
          <p:cNvGrpSpPr/>
          <p:nvPr/>
        </p:nvGrpSpPr>
        <p:grpSpPr>
          <a:xfrm>
            <a:off x="3435314" y="5269530"/>
            <a:ext cx="1145841" cy="1055623"/>
            <a:chOff x="446132" y="201307"/>
            <a:chExt cx="1914458" cy="1914458"/>
          </a:xfrm>
        </p:grpSpPr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6A56E8B0-4139-4C26-AC34-E54B94740E48}"/>
                </a:ext>
              </a:extLst>
            </p:cNvPr>
            <p:cNvGrpSpPr/>
            <p:nvPr/>
          </p:nvGrpSpPr>
          <p:grpSpPr>
            <a:xfrm>
              <a:off x="446132" y="201307"/>
              <a:ext cx="1914458" cy="1914458"/>
              <a:chOff x="1710791" y="3031996"/>
              <a:chExt cx="1395643" cy="1395643"/>
            </a:xfrm>
          </p:grpSpPr>
          <p:sp>
            <p:nvSpPr>
              <p:cNvPr id="101" name="Oval 60">
                <a:extLst>
                  <a:ext uri="{FF2B5EF4-FFF2-40B4-BE49-F238E27FC236}">
                    <a16:creationId xmlns:a16="http://schemas.microsoft.com/office/drawing/2014/main" id="{D7DA8858-CB1B-4949-ACED-26FFF98208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10791" y="3031996"/>
                <a:ext cx="1395643" cy="1395643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1000"/>
                    </a:schemeClr>
                  </a:gs>
                  <a:gs pos="0">
                    <a:schemeClr val="bg1">
                      <a:lumMod val="99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317500" dist="1143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sp>
            <p:nvSpPr>
              <p:cNvPr id="102" name="Oval 29">
                <a:extLst>
                  <a:ext uri="{FF2B5EF4-FFF2-40B4-BE49-F238E27FC236}">
                    <a16:creationId xmlns:a16="http://schemas.microsoft.com/office/drawing/2014/main" id="{385A7ED7-0C40-43DE-96CA-411694F6C7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83298" y="3223509"/>
                <a:ext cx="1050630" cy="105063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0650">
                <a:gradFill flip="none" rotWithShape="1"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  <a:tileRect/>
                </a:gradFill>
              </a:ln>
              <a:effectLst>
                <a:innerShdw blurRad="330200" dist="165100" dir="16200000">
                  <a:prstClr val="black">
                    <a:alpha val="5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99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</p:grpSp>
        <p:sp>
          <p:nvSpPr>
            <p:cNvPr id="100" name="Rectangle 9"/>
            <p:cNvSpPr/>
            <p:nvPr/>
          </p:nvSpPr>
          <p:spPr>
            <a:xfrm>
              <a:off x="699688" y="669878"/>
              <a:ext cx="1350151" cy="105171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npin heiti" charset="-122"/>
                  <a:sym typeface="+mn-lt"/>
                </a:rPr>
                <a:t>化学</a:t>
              </a:r>
              <a:endPara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charset="-122"/>
                <a:sym typeface="+mn-lt"/>
              </a:endParaRPr>
            </a:p>
            <a:p>
              <a:pPr algn="ctr"/>
              <a:r>
                <a: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npin heiti" charset="-122"/>
                  <a:sym typeface="+mn-lt"/>
                </a:rPr>
                <a:t>反应</a:t>
              </a:r>
            </a:p>
          </p:txBody>
        </p:sp>
      </p:grpSp>
      <p:cxnSp>
        <p:nvCxnSpPr>
          <p:cNvPr id="4" name="直接箭头连接符 3"/>
          <p:cNvCxnSpPr/>
          <p:nvPr/>
        </p:nvCxnSpPr>
        <p:spPr>
          <a:xfrm>
            <a:off x="3765826" y="3014799"/>
            <a:ext cx="6350" cy="4636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69">
            <a:extLst>
              <a:ext uri="{FF2B5EF4-FFF2-40B4-BE49-F238E27FC236}">
                <a16:creationId xmlns:a16="http://schemas.microsoft.com/office/drawing/2014/main" id="{C3925C6C-8191-4F69-8590-750972BB0AED}"/>
              </a:ext>
            </a:extLst>
          </p:cNvPr>
          <p:cNvSpPr/>
          <p:nvPr/>
        </p:nvSpPr>
        <p:spPr>
          <a:xfrm>
            <a:off x="4905128" y="4200706"/>
            <a:ext cx="1236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. . . . .</a:t>
            </a:r>
            <a:endParaRPr lang="zh-CN" altLang="en-US" sz="2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126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组合 1"/>
          <p:cNvGrpSpPr>
            <a:grpSpLocks/>
          </p:cNvGrpSpPr>
          <p:nvPr/>
        </p:nvGrpSpPr>
        <p:grpSpPr bwMode="auto">
          <a:xfrm>
            <a:off x="463101" y="854675"/>
            <a:ext cx="1611880" cy="535660"/>
            <a:chOff x="741147" y="1043529"/>
            <a:chExt cx="2084468" cy="453160"/>
          </a:xfrm>
        </p:grpSpPr>
        <p:sp>
          <p:nvSpPr>
            <p:cNvPr id="138" name="矩形 137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9" name="矩形 138"/>
            <p:cNvSpPr/>
            <p:nvPr/>
          </p:nvSpPr>
          <p:spPr>
            <a:xfrm>
              <a:off x="915307" y="1043529"/>
              <a:ext cx="1910308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引  言</a:t>
              </a:r>
            </a:p>
          </p:txBody>
        </p:sp>
      </p:grpSp>
      <p:sp>
        <p:nvSpPr>
          <p:cNvPr id="70" name="矩形 69"/>
          <p:cNvSpPr/>
          <p:nvPr/>
        </p:nvSpPr>
        <p:spPr>
          <a:xfrm>
            <a:off x="596351" y="5302238"/>
            <a:ext cx="4569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2000" dirty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 dirty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月，习近平总书记在黑龙江考察期间首次提出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“新质生产力”</a:t>
            </a:r>
            <a:r>
              <a:rPr lang="zh-CN" altLang="en-US" sz="2000" dirty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一词。</a:t>
            </a:r>
            <a:endParaRPr lang="zh-CN" altLang="en-US" sz="2000" dirty="0"/>
          </a:p>
        </p:txBody>
      </p:sp>
      <p:pic>
        <p:nvPicPr>
          <p:cNvPr id="71" name="Picture 2" descr="https://img2.baidu.com/it/u=2308122408,2109070223&amp;fm=253&amp;fmt=auto&amp;app=138&amp;f=JPEG?w=690&amp;h=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1" y="1953897"/>
            <a:ext cx="4489829" cy="302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5261383" y="1953897"/>
            <a:ext cx="6597650" cy="4193694"/>
            <a:chOff x="5165690" y="1953897"/>
            <a:chExt cx="6597650" cy="4193694"/>
          </a:xfrm>
        </p:grpSpPr>
        <p:grpSp>
          <p:nvGrpSpPr>
            <p:cNvPr id="20" name="组合 19"/>
            <p:cNvGrpSpPr/>
            <p:nvPr/>
          </p:nvGrpSpPr>
          <p:grpSpPr>
            <a:xfrm>
              <a:off x="5165690" y="1953897"/>
              <a:ext cx="6597650" cy="4193694"/>
              <a:chOff x="5346700" y="1953897"/>
              <a:chExt cx="6597650" cy="4193694"/>
            </a:xfrm>
          </p:grpSpPr>
          <p:graphicFrame>
            <p:nvGraphicFramePr>
              <p:cNvPr id="5" name="图示 4"/>
              <p:cNvGraphicFramePr/>
              <p:nvPr>
                <p:extLst>
                  <p:ext uri="{D42A27DB-BD31-4B8C-83A1-F6EECF244321}">
                    <p14:modId xmlns:p14="http://schemas.microsoft.com/office/powerpoint/2010/main" val="3513046448"/>
                  </p:ext>
                </p:extLst>
              </p:nvPr>
            </p:nvGraphicFramePr>
            <p:xfrm>
              <a:off x="8464550" y="1953897"/>
              <a:ext cx="3479800" cy="302756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aphicFrame>
            <p:nvGraphicFramePr>
              <p:cNvPr id="8" name="图示 7"/>
              <p:cNvGraphicFramePr/>
              <p:nvPr>
                <p:extLst>
                  <p:ext uri="{D42A27DB-BD31-4B8C-83A1-F6EECF244321}">
                    <p14:modId xmlns:p14="http://schemas.microsoft.com/office/powerpoint/2010/main" val="2816302836"/>
                  </p:ext>
                </p:extLst>
              </p:nvPr>
            </p:nvGraphicFramePr>
            <p:xfrm>
              <a:off x="6038850" y="1953897"/>
              <a:ext cx="3371850" cy="302756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sp>
            <p:nvSpPr>
              <p:cNvPr id="9" name="文本框 8"/>
              <p:cNvSpPr txBox="1"/>
              <p:nvPr/>
            </p:nvSpPr>
            <p:spPr>
              <a:xfrm>
                <a:off x="5526286" y="5519744"/>
                <a:ext cx="23558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当代先进生产力</a:t>
                </a:r>
                <a:endPara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1" name="直接箭头连接符 10"/>
              <p:cNvCxnSpPr/>
              <p:nvPr/>
            </p:nvCxnSpPr>
            <p:spPr>
              <a:xfrm>
                <a:off x="6064250" y="1953897"/>
                <a:ext cx="25400" cy="345709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圆角矩形 11"/>
              <p:cNvSpPr/>
              <p:nvPr/>
            </p:nvSpPr>
            <p:spPr>
              <a:xfrm>
                <a:off x="5346700" y="5410991"/>
                <a:ext cx="2590800" cy="736600"/>
              </a:xfrm>
              <a:prstGeom prst="roundRect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2" name="直接箭头连接符 71"/>
              <p:cNvCxnSpPr>
                <a:endCxn id="8" idx="1"/>
              </p:cNvCxnSpPr>
              <p:nvPr/>
            </p:nvCxnSpPr>
            <p:spPr>
              <a:xfrm flipH="1">
                <a:off x="6038850" y="3467680"/>
                <a:ext cx="89614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箭头连接符 72"/>
              <p:cNvCxnSpPr/>
              <p:nvPr/>
            </p:nvCxnSpPr>
            <p:spPr>
              <a:xfrm flipH="1" flipV="1">
                <a:off x="6064250" y="4457700"/>
                <a:ext cx="1279922" cy="58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矩形 18"/>
              <p:cNvSpPr/>
              <p:nvPr/>
            </p:nvSpPr>
            <p:spPr>
              <a:xfrm>
                <a:off x="6013918" y="3746839"/>
                <a:ext cx="54429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400" b="1" dirty="0" smtClean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催</a:t>
                </a:r>
                <a:endParaRPr lang="zh-CN" altLang="en-US" sz="2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6051784" y="4696477"/>
                <a:ext cx="54429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400" b="1" dirty="0" smtClean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生</a:t>
                </a:r>
                <a:endParaRPr lang="zh-CN" altLang="en-US" sz="2400" dirty="0">
                  <a:solidFill>
                    <a:schemeClr val="tx2"/>
                  </a:solidFill>
                </a:endParaRPr>
              </a:p>
            </p:txBody>
          </p:sp>
        </p:grpSp>
        <p:cxnSp>
          <p:nvCxnSpPr>
            <p:cNvPr id="75" name="直接箭头连接符 74"/>
            <p:cNvCxnSpPr/>
            <p:nvPr/>
          </p:nvCxnSpPr>
          <p:spPr>
            <a:xfrm flipH="1">
              <a:off x="8734390" y="2699330"/>
              <a:ext cx="89614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箭头连接符 75"/>
            <p:cNvCxnSpPr/>
            <p:nvPr/>
          </p:nvCxnSpPr>
          <p:spPr>
            <a:xfrm flipH="1">
              <a:off x="8333546" y="3461910"/>
              <a:ext cx="89614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箭头连接符 76"/>
            <p:cNvCxnSpPr/>
            <p:nvPr/>
          </p:nvCxnSpPr>
          <p:spPr>
            <a:xfrm flipH="1">
              <a:off x="7756490" y="4457700"/>
              <a:ext cx="89614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097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42821" y="1591421"/>
            <a:ext cx="533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④ 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高校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高职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内涵差异</a:t>
            </a:r>
          </a:p>
        </p:txBody>
      </p:sp>
      <p:grpSp>
        <p:nvGrpSpPr>
          <p:cNvPr id="13" name="组合 1"/>
          <p:cNvGrpSpPr>
            <a:grpSpLocks/>
          </p:cNvGrpSpPr>
          <p:nvPr/>
        </p:nvGrpSpPr>
        <p:grpSpPr bwMode="auto">
          <a:xfrm>
            <a:off x="244327" y="938380"/>
            <a:ext cx="5357092" cy="535660"/>
            <a:chOff x="741147" y="1043529"/>
            <a:chExt cx="9584270" cy="453160"/>
          </a:xfrm>
        </p:grpSpPr>
        <p:sp>
          <p:nvSpPr>
            <p:cNvPr id="14" name="矩形 13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15309" y="1043529"/>
              <a:ext cx="9410108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kern="0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7. </a:t>
              </a:r>
              <a:r>
                <a: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产教融合是高质量发展的</a:t>
              </a:r>
              <a:r>
                <a:rPr lang="zh-CN" altLang="en-US" sz="2400" b="1" kern="0" dirty="0">
                  <a:solidFill>
                    <a:srgbClr val="FFFF00"/>
                  </a:solidFill>
                  <a:latin typeface="微软雅黑" pitchFamily="34" charset="-122"/>
                  <a:ea typeface="微软雅黑" pitchFamily="34" charset="-122"/>
                </a:rPr>
                <a:t>破题之举</a:t>
              </a:r>
            </a:p>
          </p:txBody>
        </p:sp>
      </p:grpSp>
      <p:sp>
        <p:nvSpPr>
          <p:cNvPr id="6" name="圆角矩形 5"/>
          <p:cNvSpPr/>
          <p:nvPr/>
        </p:nvSpPr>
        <p:spPr>
          <a:xfrm>
            <a:off x="1002602" y="2709887"/>
            <a:ext cx="1422372" cy="5760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7" name="圆角矩形 4"/>
          <p:cNvSpPr/>
          <p:nvPr/>
        </p:nvSpPr>
        <p:spPr>
          <a:xfrm>
            <a:off x="612207" y="2668143"/>
            <a:ext cx="1801581" cy="6541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2093" tIns="121920" rIns="121920" bIns="121920" numCol="1" spcCol="1270" anchor="ctr" anchorCtr="0">
            <a:noAutofit/>
          </a:bodyPr>
          <a:lstStyle/>
          <a:p>
            <a:pPr defTabSz="1422364" eaLnBrk="0" fontAlgn="base" hangingPunct="0">
              <a:spcBef>
                <a:spcPct val="0"/>
              </a:spcBef>
            </a:pPr>
            <a:r>
              <a:rPr lang="zh-CN" altLang="en-US" sz="2133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普通高校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024973" y="5273277"/>
            <a:ext cx="1422372" cy="576064"/>
          </a:xfrm>
          <a:prstGeom prst="roundRect">
            <a:avLst/>
          </a:prstGeom>
          <a:solidFill>
            <a:srgbClr val="004A86"/>
          </a:solidFill>
          <a:ln>
            <a:solidFill>
              <a:srgbClr val="004D8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圆角矩形 4"/>
          <p:cNvSpPr/>
          <p:nvPr/>
        </p:nvSpPr>
        <p:spPr>
          <a:xfrm>
            <a:off x="623392" y="5239721"/>
            <a:ext cx="1801581" cy="6541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2093" tIns="121920" rIns="121920" bIns="121920" numCol="1" spcCol="1270" anchor="ctr" anchorCtr="0">
            <a:noAutofit/>
          </a:bodyPr>
          <a:lstStyle/>
          <a:p>
            <a:pPr defTabSz="1422364" eaLnBrk="0" fontAlgn="base" hangingPunct="0">
              <a:spcBef>
                <a:spcPct val="0"/>
              </a:spcBef>
            </a:pPr>
            <a:r>
              <a:rPr lang="zh-CN" altLang="en-US" sz="2133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高职院校</a:t>
            </a:r>
          </a:p>
        </p:txBody>
      </p:sp>
      <p:sp>
        <p:nvSpPr>
          <p:cNvPr id="10" name="任意多边形 9"/>
          <p:cNvSpPr/>
          <p:nvPr/>
        </p:nvSpPr>
        <p:spPr>
          <a:xfrm>
            <a:off x="1203696" y="3760922"/>
            <a:ext cx="1042553" cy="1042553"/>
          </a:xfrm>
          <a:custGeom>
            <a:avLst/>
            <a:gdLst>
              <a:gd name="connsiteX0" fmla="*/ 0 w 781915"/>
              <a:gd name="connsiteY0" fmla="*/ 390958 h 781915"/>
              <a:gd name="connsiteX1" fmla="*/ 390958 w 781915"/>
              <a:gd name="connsiteY1" fmla="*/ 0 h 781915"/>
              <a:gd name="connsiteX2" fmla="*/ 781916 w 781915"/>
              <a:gd name="connsiteY2" fmla="*/ 390958 h 781915"/>
              <a:gd name="connsiteX3" fmla="*/ 390958 w 781915"/>
              <a:gd name="connsiteY3" fmla="*/ 781916 h 781915"/>
              <a:gd name="connsiteX4" fmla="*/ 0 w 781915"/>
              <a:gd name="connsiteY4" fmla="*/ 390958 h 78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915" h="781915">
                <a:moveTo>
                  <a:pt x="0" y="390958"/>
                </a:moveTo>
                <a:cubicBezTo>
                  <a:pt x="0" y="175038"/>
                  <a:pt x="175038" y="0"/>
                  <a:pt x="390958" y="0"/>
                </a:cubicBezTo>
                <a:cubicBezTo>
                  <a:pt x="606878" y="0"/>
                  <a:pt x="781916" y="175038"/>
                  <a:pt x="781916" y="390958"/>
                </a:cubicBezTo>
                <a:cubicBezTo>
                  <a:pt x="781916" y="606878"/>
                  <a:pt x="606878" y="781916"/>
                  <a:pt x="390958" y="781916"/>
                </a:cubicBezTo>
                <a:cubicBezTo>
                  <a:pt x="175038" y="781916"/>
                  <a:pt x="0" y="606878"/>
                  <a:pt x="0" y="39095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852" tIns="184852" rIns="184852" bIns="184852" numCol="1" spcCol="1270" anchor="ctr" anchorCtr="0">
            <a:noAutofit/>
          </a:bodyPr>
          <a:lstStyle/>
          <a:p>
            <a:pPr algn="ctr" defTabSz="1126039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533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</a:p>
        </p:txBody>
      </p:sp>
      <p:sp>
        <p:nvSpPr>
          <p:cNvPr id="11" name="等腰三角形 10"/>
          <p:cNvSpPr/>
          <p:nvPr/>
        </p:nvSpPr>
        <p:spPr>
          <a:xfrm>
            <a:off x="1587957" y="4915156"/>
            <a:ext cx="296400" cy="235097"/>
          </a:xfrm>
          <a:prstGeom prst="triangle">
            <a:avLst/>
          </a:prstGeom>
          <a:solidFill>
            <a:srgbClr val="004A86"/>
          </a:solidFill>
          <a:ln>
            <a:solidFill>
              <a:srgbClr val="004A86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等腰三角形 15"/>
          <p:cNvSpPr/>
          <p:nvPr/>
        </p:nvSpPr>
        <p:spPr>
          <a:xfrm rot="10800000">
            <a:off x="1576771" y="3406806"/>
            <a:ext cx="296400" cy="235097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7" name="矩形 16"/>
          <p:cNvSpPr/>
          <p:nvPr/>
        </p:nvSpPr>
        <p:spPr bwMode="auto">
          <a:xfrm>
            <a:off x="1985255" y="2709888"/>
            <a:ext cx="1827639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基础研究</a:t>
            </a:r>
            <a:endParaRPr lang="en-US" altLang="zh-CN" sz="1333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理论研究</a:t>
            </a:r>
            <a:endParaRPr lang="en-US" altLang="zh-CN" sz="1333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1983305" y="3977290"/>
            <a:ext cx="1827639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应用研究</a:t>
            </a:r>
            <a:endParaRPr lang="en-US" altLang="zh-CN" sz="1333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技术研究</a:t>
            </a:r>
            <a:endParaRPr lang="en-US" altLang="zh-CN" sz="1333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1992539" y="5267638"/>
            <a:ext cx="1827639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rgbClr val="004A86"/>
                </a:solidFill>
                <a:latin typeface="微软雅黑" pitchFamily="34" charset="-122"/>
                <a:ea typeface="微软雅黑" pitchFamily="34" charset="-122"/>
              </a:rPr>
              <a:t>技术技能</a:t>
            </a:r>
            <a:endParaRPr lang="en-US" altLang="zh-CN" sz="1333" b="1" kern="0" dirty="0">
              <a:solidFill>
                <a:srgbClr val="004A8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rgbClr val="004A86"/>
                </a:solidFill>
                <a:latin typeface="微软雅黑" pitchFamily="34" charset="-122"/>
                <a:ea typeface="微软雅黑" pitchFamily="34" charset="-122"/>
              </a:rPr>
              <a:t>应用研究</a:t>
            </a:r>
            <a:endParaRPr lang="en-US" altLang="zh-CN" sz="1333" b="1" kern="0" dirty="0">
              <a:solidFill>
                <a:srgbClr val="004A8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3354447" y="2884833"/>
            <a:ext cx="384043" cy="265661"/>
          </a:xfrm>
          <a:prstGeom prst="chevron">
            <a:avLst>
              <a:gd name="adj" fmla="val 62310"/>
            </a:avLst>
          </a:prstGeom>
          <a:solidFill>
            <a:srgbClr val="C000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燕尾形 20"/>
          <p:cNvSpPr/>
          <p:nvPr/>
        </p:nvSpPr>
        <p:spPr>
          <a:xfrm>
            <a:off x="3354447" y="4149366"/>
            <a:ext cx="384043" cy="265661"/>
          </a:xfrm>
          <a:prstGeom prst="chevron">
            <a:avLst>
              <a:gd name="adj" fmla="val 6231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2" name="燕尾形 21"/>
          <p:cNvSpPr/>
          <p:nvPr/>
        </p:nvSpPr>
        <p:spPr>
          <a:xfrm>
            <a:off x="3354447" y="5428478"/>
            <a:ext cx="384043" cy="265661"/>
          </a:xfrm>
          <a:prstGeom prst="chevron">
            <a:avLst>
              <a:gd name="adj" fmla="val 62310"/>
            </a:avLst>
          </a:prstGeom>
          <a:solidFill>
            <a:srgbClr val="004A86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3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33314" y="2650329"/>
            <a:ext cx="1246653" cy="33855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defTabSz="17865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kern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研究科学</a:t>
            </a:r>
          </a:p>
        </p:txBody>
      </p:sp>
      <p:sp>
        <p:nvSpPr>
          <p:cNvPr id="24" name="矩形 23"/>
          <p:cNvSpPr/>
          <p:nvPr/>
        </p:nvSpPr>
        <p:spPr bwMode="auto">
          <a:xfrm>
            <a:off x="3833314" y="2992929"/>
            <a:ext cx="1246653" cy="45255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ysDash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zh-CN" altLang="en-US" sz="24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3810943" y="2864597"/>
            <a:ext cx="1344149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en-US" altLang="zh-CN" sz="3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0    1</a:t>
            </a:r>
          </a:p>
        </p:txBody>
      </p:sp>
      <p:sp>
        <p:nvSpPr>
          <p:cNvPr id="26" name="右箭头 25"/>
          <p:cNvSpPr/>
          <p:nvPr/>
        </p:nvSpPr>
        <p:spPr bwMode="auto">
          <a:xfrm>
            <a:off x="4340375" y="3196043"/>
            <a:ext cx="296664" cy="78724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1920" tIns="60960" rIns="121920" bIns="60960" numCol="1" rtlCol="0" anchor="t" anchorCtr="0" compatLnSpc="1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25300" y="3893813"/>
            <a:ext cx="1246653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030A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defTabSz="17865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研究技术</a:t>
            </a:r>
          </a:p>
        </p:txBody>
      </p:sp>
      <p:sp>
        <p:nvSpPr>
          <p:cNvPr id="28" name="矩形 27"/>
          <p:cNvSpPr/>
          <p:nvPr/>
        </p:nvSpPr>
        <p:spPr bwMode="auto">
          <a:xfrm>
            <a:off x="3825300" y="4236413"/>
            <a:ext cx="1246653" cy="452555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zh-CN" altLang="en-US" sz="24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9" name="矩形 28"/>
          <p:cNvSpPr/>
          <p:nvPr/>
        </p:nvSpPr>
        <p:spPr bwMode="auto">
          <a:xfrm>
            <a:off x="3802930" y="4108081"/>
            <a:ext cx="1344149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en-US" altLang="zh-CN" sz="3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32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   </a:t>
            </a:r>
            <a:r>
              <a:rPr lang="en-US" altLang="zh-CN" sz="3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0" name="右箭头 29"/>
          <p:cNvSpPr/>
          <p:nvPr/>
        </p:nvSpPr>
        <p:spPr bwMode="auto">
          <a:xfrm>
            <a:off x="4287620" y="4439527"/>
            <a:ext cx="296664" cy="78724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1920" tIns="60960" rIns="121920" bIns="60960" numCol="1" rtlCol="0" anchor="t" anchorCtr="0" compatLnSpc="1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38067" y="5191840"/>
            <a:ext cx="1246653" cy="338554"/>
          </a:xfrm>
          <a:prstGeom prst="rect">
            <a:avLst/>
          </a:prstGeom>
          <a:solidFill>
            <a:srgbClr val="004A86"/>
          </a:solidFill>
          <a:ln>
            <a:solidFill>
              <a:srgbClr val="004A8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defTabSz="17865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技术应用</a:t>
            </a:r>
          </a:p>
        </p:txBody>
      </p:sp>
      <p:sp>
        <p:nvSpPr>
          <p:cNvPr id="32" name="矩形 31"/>
          <p:cNvSpPr/>
          <p:nvPr/>
        </p:nvSpPr>
        <p:spPr bwMode="auto">
          <a:xfrm>
            <a:off x="3838067" y="5534439"/>
            <a:ext cx="1246653" cy="452555"/>
          </a:xfrm>
          <a:prstGeom prst="rect">
            <a:avLst/>
          </a:prstGeom>
          <a:noFill/>
          <a:ln w="19050" cap="flat" cmpd="sng" algn="ctr">
            <a:solidFill>
              <a:srgbClr val="004A86"/>
            </a:solidFill>
            <a:prstDash val="sysDash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zh-CN" altLang="en-US" sz="24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3" name="矩形 32"/>
          <p:cNvSpPr/>
          <p:nvPr/>
        </p:nvSpPr>
        <p:spPr bwMode="auto">
          <a:xfrm>
            <a:off x="3815696" y="5406108"/>
            <a:ext cx="1344149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en-US" altLang="zh-CN" sz="3200" b="1" kern="0" dirty="0">
                <a:solidFill>
                  <a:srgbClr val="004A8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    </a:t>
            </a:r>
            <a:r>
              <a:rPr lang="en-US" altLang="zh-CN" sz="3200" b="1" kern="0" dirty="0" err="1">
                <a:solidFill>
                  <a:srgbClr val="004A8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</a:t>
            </a:r>
            <a:r>
              <a:rPr lang="en-US" altLang="zh-CN" sz="3200" b="1" kern="0" dirty="0">
                <a:solidFill>
                  <a:srgbClr val="004A8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’</a:t>
            </a:r>
          </a:p>
        </p:txBody>
      </p:sp>
      <p:sp>
        <p:nvSpPr>
          <p:cNvPr id="34" name="右箭头 33"/>
          <p:cNvSpPr/>
          <p:nvPr/>
        </p:nvSpPr>
        <p:spPr bwMode="auto">
          <a:xfrm>
            <a:off x="4266831" y="5737553"/>
            <a:ext cx="296664" cy="78724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1920" tIns="60960" rIns="121920" bIns="60960" numCol="1" rtlCol="0" anchor="t" anchorCtr="0" compatLnSpc="1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35" name="直接连接符 34"/>
          <p:cNvCxnSpPr/>
          <p:nvPr/>
        </p:nvCxnSpPr>
        <p:spPr bwMode="auto">
          <a:xfrm>
            <a:off x="5816600" y="4282197"/>
            <a:ext cx="555998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36" name="直接连接符 35"/>
          <p:cNvCxnSpPr/>
          <p:nvPr/>
        </p:nvCxnSpPr>
        <p:spPr bwMode="auto">
          <a:xfrm>
            <a:off x="5084720" y="3641903"/>
            <a:ext cx="731880" cy="64029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37" name="直接连接符 36"/>
          <p:cNvCxnSpPr/>
          <p:nvPr/>
        </p:nvCxnSpPr>
        <p:spPr bwMode="auto">
          <a:xfrm flipV="1">
            <a:off x="5084720" y="4282197"/>
            <a:ext cx="731880" cy="65773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</p:spPr>
      </p:cxnSp>
      <p:sp>
        <p:nvSpPr>
          <p:cNvPr id="38" name="燕尾形 37"/>
          <p:cNvSpPr/>
          <p:nvPr/>
        </p:nvSpPr>
        <p:spPr>
          <a:xfrm>
            <a:off x="5198348" y="2886474"/>
            <a:ext cx="384043" cy="265661"/>
          </a:xfrm>
          <a:prstGeom prst="chevron">
            <a:avLst>
              <a:gd name="adj" fmla="val 62310"/>
            </a:avLst>
          </a:prstGeom>
          <a:solidFill>
            <a:srgbClr val="C000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9" name="燕尾形 38"/>
          <p:cNvSpPr/>
          <p:nvPr/>
        </p:nvSpPr>
        <p:spPr>
          <a:xfrm>
            <a:off x="5209783" y="5442582"/>
            <a:ext cx="384043" cy="265661"/>
          </a:xfrm>
          <a:prstGeom prst="chevron">
            <a:avLst>
              <a:gd name="adj" fmla="val 62310"/>
            </a:avLst>
          </a:prstGeom>
          <a:solidFill>
            <a:srgbClr val="004A86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6960097" y="1822923"/>
            <a:ext cx="993839" cy="545920"/>
            <a:chOff x="2335212" y="5332413"/>
            <a:chExt cx="774700" cy="893763"/>
          </a:xfrm>
        </p:grpSpPr>
        <p:sp>
          <p:nvSpPr>
            <p:cNvPr id="41" name="Oval 6"/>
            <p:cNvSpPr>
              <a:spLocks noChangeArrowheads="1"/>
            </p:cNvSpPr>
            <p:nvPr/>
          </p:nvSpPr>
          <p:spPr bwMode="auto">
            <a:xfrm>
              <a:off x="2463800" y="6157913"/>
              <a:ext cx="517525" cy="68263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vert="horz" wrap="square" lIns="162509" tIns="81253" rIns="162509" bIns="81253" numCol="1" anchor="t" anchorCtr="0" compatLnSpc="1"/>
            <a:lstStyle/>
            <a:p>
              <a:pPr defTabSz="1625283">
                <a:defRPr/>
              </a:pPr>
              <a:endParaRPr lang="zh-CN" altLang="en-US" sz="249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2" name="Freeform 19"/>
            <p:cNvSpPr/>
            <p:nvPr/>
          </p:nvSpPr>
          <p:spPr bwMode="auto">
            <a:xfrm>
              <a:off x="2335212" y="5332413"/>
              <a:ext cx="774700" cy="863600"/>
            </a:xfrm>
            <a:custGeom>
              <a:avLst/>
              <a:gdLst>
                <a:gd name="T0" fmla="*/ 296 w 360"/>
                <a:gd name="T1" fmla="*/ 63 h 400"/>
                <a:gd name="T2" fmla="*/ 64 w 360"/>
                <a:gd name="T3" fmla="*/ 63 h 400"/>
                <a:gd name="T4" fmla="*/ 64 w 360"/>
                <a:gd name="T5" fmla="*/ 288 h 400"/>
                <a:gd name="T6" fmla="*/ 180 w 360"/>
                <a:gd name="T7" fmla="*/ 400 h 400"/>
                <a:gd name="T8" fmla="*/ 296 w 360"/>
                <a:gd name="T9" fmla="*/ 288 h 400"/>
                <a:gd name="T10" fmla="*/ 296 w 360"/>
                <a:gd name="T11" fmla="*/ 63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400">
                  <a:moveTo>
                    <a:pt x="296" y="63"/>
                  </a:moveTo>
                  <a:cubicBezTo>
                    <a:pt x="232" y="0"/>
                    <a:pt x="128" y="0"/>
                    <a:pt x="64" y="63"/>
                  </a:cubicBezTo>
                  <a:cubicBezTo>
                    <a:pt x="0" y="125"/>
                    <a:pt x="0" y="225"/>
                    <a:pt x="64" y="288"/>
                  </a:cubicBezTo>
                  <a:cubicBezTo>
                    <a:pt x="180" y="400"/>
                    <a:pt x="180" y="400"/>
                    <a:pt x="180" y="400"/>
                  </a:cubicBezTo>
                  <a:cubicBezTo>
                    <a:pt x="296" y="288"/>
                    <a:pt x="296" y="288"/>
                    <a:pt x="296" y="288"/>
                  </a:cubicBezTo>
                  <a:cubicBezTo>
                    <a:pt x="360" y="225"/>
                    <a:pt x="360" y="125"/>
                    <a:pt x="296" y="63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162509" tIns="81253" rIns="162509" bIns="81253" numCol="1" anchor="t" anchorCtr="0" compatLnSpc="1"/>
            <a:lstStyle/>
            <a:p>
              <a:pPr defTabSz="1625283">
                <a:defRPr/>
              </a:pPr>
              <a:endParaRPr lang="zh-CN" altLang="en-US" sz="249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3" name="Freeform 20"/>
            <p:cNvSpPr/>
            <p:nvPr/>
          </p:nvSpPr>
          <p:spPr bwMode="auto">
            <a:xfrm>
              <a:off x="2335212" y="5367338"/>
              <a:ext cx="387350" cy="828675"/>
            </a:xfrm>
            <a:custGeom>
              <a:avLst/>
              <a:gdLst>
                <a:gd name="T0" fmla="*/ 180 w 180"/>
                <a:gd name="T1" fmla="*/ 0 h 384"/>
                <a:gd name="T2" fmla="*/ 64 w 180"/>
                <a:gd name="T3" fmla="*/ 47 h 384"/>
                <a:gd name="T4" fmla="*/ 64 w 180"/>
                <a:gd name="T5" fmla="*/ 272 h 384"/>
                <a:gd name="T6" fmla="*/ 180 w 180"/>
                <a:gd name="T7" fmla="*/ 384 h 384"/>
                <a:gd name="T8" fmla="*/ 180 w 180"/>
                <a:gd name="T9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384">
                  <a:moveTo>
                    <a:pt x="180" y="0"/>
                  </a:moveTo>
                  <a:cubicBezTo>
                    <a:pt x="138" y="0"/>
                    <a:pt x="96" y="16"/>
                    <a:pt x="64" y="47"/>
                  </a:cubicBezTo>
                  <a:cubicBezTo>
                    <a:pt x="0" y="109"/>
                    <a:pt x="0" y="209"/>
                    <a:pt x="64" y="272"/>
                  </a:cubicBezTo>
                  <a:cubicBezTo>
                    <a:pt x="180" y="384"/>
                    <a:pt x="180" y="384"/>
                    <a:pt x="180" y="384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09" tIns="81253" rIns="162509" bIns="81253" numCol="1" anchor="t" anchorCtr="0" compatLnSpc="1"/>
            <a:lstStyle/>
            <a:p>
              <a:pPr defTabSz="1625283">
                <a:defRPr/>
              </a:pPr>
              <a:endParaRPr lang="zh-CN" altLang="en-US" sz="249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44" name="矩形 43"/>
          <p:cNvSpPr/>
          <p:nvPr/>
        </p:nvSpPr>
        <p:spPr bwMode="auto">
          <a:xfrm>
            <a:off x="5676260" y="2633287"/>
            <a:ext cx="1106453" cy="11262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理论为主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实验</a:t>
            </a:r>
            <a:endParaRPr lang="en-US" altLang="zh-CN" sz="1333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验证</a:t>
            </a:r>
            <a:endParaRPr lang="en-US" altLang="zh-CN" sz="1333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佐证</a:t>
            </a:r>
            <a:endParaRPr lang="en-US" altLang="zh-CN" sz="1333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矩形 44"/>
          <p:cNvSpPr/>
          <p:nvPr/>
        </p:nvSpPr>
        <p:spPr bwMode="auto">
          <a:xfrm>
            <a:off x="5684660" y="4827488"/>
            <a:ext cx="1098053" cy="1126270"/>
          </a:xfrm>
          <a:prstGeom prst="rect">
            <a:avLst/>
          </a:prstGeom>
          <a:noFill/>
          <a:ln>
            <a:solidFill>
              <a:srgbClr val="004A86"/>
            </a:solidFill>
          </a:ln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理实一体</a:t>
            </a:r>
            <a:endParaRPr lang="en-US" altLang="zh-CN" sz="1600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边学边做</a:t>
            </a:r>
            <a:endParaRPr lang="en-US" altLang="zh-CN" sz="1333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工学结合</a:t>
            </a:r>
            <a:endParaRPr lang="en-US" altLang="zh-CN" sz="1333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半工半读</a:t>
            </a:r>
            <a:endParaRPr lang="en-US" altLang="zh-CN" sz="1333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7061247" y="1844255"/>
            <a:ext cx="791535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实训</a:t>
            </a:r>
            <a:endParaRPr lang="en-US" altLang="zh-CN" sz="1600" b="1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8032715" y="1813830"/>
            <a:ext cx="993839" cy="545920"/>
            <a:chOff x="2335212" y="5332413"/>
            <a:chExt cx="774700" cy="893763"/>
          </a:xfrm>
        </p:grpSpPr>
        <p:sp>
          <p:nvSpPr>
            <p:cNvPr id="48" name="Oval 6"/>
            <p:cNvSpPr>
              <a:spLocks noChangeArrowheads="1"/>
            </p:cNvSpPr>
            <p:nvPr/>
          </p:nvSpPr>
          <p:spPr bwMode="auto">
            <a:xfrm>
              <a:off x="2463800" y="6157913"/>
              <a:ext cx="517525" cy="68263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vert="horz" wrap="square" lIns="162509" tIns="81253" rIns="162509" bIns="81253" numCol="1" anchor="t" anchorCtr="0" compatLnSpc="1"/>
            <a:lstStyle/>
            <a:p>
              <a:pPr defTabSz="1625283">
                <a:defRPr/>
              </a:pPr>
              <a:endParaRPr lang="zh-CN" altLang="en-US" sz="249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9" name="Freeform 19"/>
            <p:cNvSpPr/>
            <p:nvPr/>
          </p:nvSpPr>
          <p:spPr bwMode="auto">
            <a:xfrm>
              <a:off x="2335212" y="5332413"/>
              <a:ext cx="774700" cy="863600"/>
            </a:xfrm>
            <a:custGeom>
              <a:avLst/>
              <a:gdLst>
                <a:gd name="T0" fmla="*/ 296 w 360"/>
                <a:gd name="T1" fmla="*/ 63 h 400"/>
                <a:gd name="T2" fmla="*/ 64 w 360"/>
                <a:gd name="T3" fmla="*/ 63 h 400"/>
                <a:gd name="T4" fmla="*/ 64 w 360"/>
                <a:gd name="T5" fmla="*/ 288 h 400"/>
                <a:gd name="T6" fmla="*/ 180 w 360"/>
                <a:gd name="T7" fmla="*/ 400 h 400"/>
                <a:gd name="T8" fmla="*/ 296 w 360"/>
                <a:gd name="T9" fmla="*/ 288 h 400"/>
                <a:gd name="T10" fmla="*/ 296 w 360"/>
                <a:gd name="T11" fmla="*/ 63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400">
                  <a:moveTo>
                    <a:pt x="296" y="63"/>
                  </a:moveTo>
                  <a:cubicBezTo>
                    <a:pt x="232" y="0"/>
                    <a:pt x="128" y="0"/>
                    <a:pt x="64" y="63"/>
                  </a:cubicBezTo>
                  <a:cubicBezTo>
                    <a:pt x="0" y="125"/>
                    <a:pt x="0" y="225"/>
                    <a:pt x="64" y="288"/>
                  </a:cubicBezTo>
                  <a:cubicBezTo>
                    <a:pt x="180" y="400"/>
                    <a:pt x="180" y="400"/>
                    <a:pt x="180" y="400"/>
                  </a:cubicBezTo>
                  <a:cubicBezTo>
                    <a:pt x="296" y="288"/>
                    <a:pt x="296" y="288"/>
                    <a:pt x="296" y="288"/>
                  </a:cubicBezTo>
                  <a:cubicBezTo>
                    <a:pt x="360" y="225"/>
                    <a:pt x="360" y="125"/>
                    <a:pt x="296" y="63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162509" tIns="81253" rIns="162509" bIns="81253" numCol="1" anchor="t" anchorCtr="0" compatLnSpc="1"/>
            <a:lstStyle/>
            <a:p>
              <a:pPr defTabSz="1625283">
                <a:defRPr/>
              </a:pPr>
              <a:endParaRPr lang="zh-CN" altLang="en-US" sz="249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0" name="Freeform 20"/>
            <p:cNvSpPr/>
            <p:nvPr/>
          </p:nvSpPr>
          <p:spPr bwMode="auto">
            <a:xfrm>
              <a:off x="2335212" y="5367338"/>
              <a:ext cx="387350" cy="828675"/>
            </a:xfrm>
            <a:custGeom>
              <a:avLst/>
              <a:gdLst>
                <a:gd name="T0" fmla="*/ 180 w 180"/>
                <a:gd name="T1" fmla="*/ 0 h 384"/>
                <a:gd name="T2" fmla="*/ 64 w 180"/>
                <a:gd name="T3" fmla="*/ 47 h 384"/>
                <a:gd name="T4" fmla="*/ 64 w 180"/>
                <a:gd name="T5" fmla="*/ 272 h 384"/>
                <a:gd name="T6" fmla="*/ 180 w 180"/>
                <a:gd name="T7" fmla="*/ 384 h 384"/>
                <a:gd name="T8" fmla="*/ 180 w 180"/>
                <a:gd name="T9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384">
                  <a:moveTo>
                    <a:pt x="180" y="0"/>
                  </a:moveTo>
                  <a:cubicBezTo>
                    <a:pt x="138" y="0"/>
                    <a:pt x="96" y="16"/>
                    <a:pt x="64" y="47"/>
                  </a:cubicBezTo>
                  <a:cubicBezTo>
                    <a:pt x="0" y="109"/>
                    <a:pt x="0" y="209"/>
                    <a:pt x="64" y="272"/>
                  </a:cubicBezTo>
                  <a:cubicBezTo>
                    <a:pt x="180" y="384"/>
                    <a:pt x="180" y="384"/>
                    <a:pt x="180" y="384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09" tIns="81253" rIns="162509" bIns="81253" numCol="1" anchor="t" anchorCtr="0" compatLnSpc="1"/>
            <a:lstStyle/>
            <a:p>
              <a:pPr defTabSz="1625283">
                <a:defRPr/>
              </a:pPr>
              <a:endParaRPr lang="zh-CN" altLang="en-US" sz="249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1" name="矩形 50"/>
          <p:cNvSpPr/>
          <p:nvPr/>
        </p:nvSpPr>
        <p:spPr bwMode="auto">
          <a:xfrm>
            <a:off x="8133866" y="1835162"/>
            <a:ext cx="791535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教材</a:t>
            </a:r>
            <a:endParaRPr lang="en-US" altLang="zh-CN" sz="1600" b="1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9127705" y="1815922"/>
            <a:ext cx="993839" cy="545920"/>
            <a:chOff x="2335212" y="5332413"/>
            <a:chExt cx="774700" cy="893763"/>
          </a:xfrm>
        </p:grpSpPr>
        <p:sp>
          <p:nvSpPr>
            <p:cNvPr id="53" name="Oval 6"/>
            <p:cNvSpPr>
              <a:spLocks noChangeArrowheads="1"/>
            </p:cNvSpPr>
            <p:nvPr/>
          </p:nvSpPr>
          <p:spPr bwMode="auto">
            <a:xfrm>
              <a:off x="2463800" y="6157913"/>
              <a:ext cx="517525" cy="68263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vert="horz" wrap="square" lIns="162509" tIns="81253" rIns="162509" bIns="81253" numCol="1" anchor="t" anchorCtr="0" compatLnSpc="1"/>
            <a:lstStyle/>
            <a:p>
              <a:pPr defTabSz="1625283">
                <a:defRPr/>
              </a:pPr>
              <a:endParaRPr lang="zh-CN" altLang="en-US" sz="249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4" name="Freeform 19"/>
            <p:cNvSpPr/>
            <p:nvPr/>
          </p:nvSpPr>
          <p:spPr bwMode="auto">
            <a:xfrm>
              <a:off x="2335212" y="5332413"/>
              <a:ext cx="774700" cy="863600"/>
            </a:xfrm>
            <a:custGeom>
              <a:avLst/>
              <a:gdLst>
                <a:gd name="T0" fmla="*/ 296 w 360"/>
                <a:gd name="T1" fmla="*/ 63 h 400"/>
                <a:gd name="T2" fmla="*/ 64 w 360"/>
                <a:gd name="T3" fmla="*/ 63 h 400"/>
                <a:gd name="T4" fmla="*/ 64 w 360"/>
                <a:gd name="T5" fmla="*/ 288 h 400"/>
                <a:gd name="T6" fmla="*/ 180 w 360"/>
                <a:gd name="T7" fmla="*/ 400 h 400"/>
                <a:gd name="T8" fmla="*/ 296 w 360"/>
                <a:gd name="T9" fmla="*/ 288 h 400"/>
                <a:gd name="T10" fmla="*/ 296 w 360"/>
                <a:gd name="T11" fmla="*/ 63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400">
                  <a:moveTo>
                    <a:pt x="296" y="63"/>
                  </a:moveTo>
                  <a:cubicBezTo>
                    <a:pt x="232" y="0"/>
                    <a:pt x="128" y="0"/>
                    <a:pt x="64" y="63"/>
                  </a:cubicBezTo>
                  <a:cubicBezTo>
                    <a:pt x="0" y="125"/>
                    <a:pt x="0" y="225"/>
                    <a:pt x="64" y="288"/>
                  </a:cubicBezTo>
                  <a:cubicBezTo>
                    <a:pt x="180" y="400"/>
                    <a:pt x="180" y="400"/>
                    <a:pt x="180" y="400"/>
                  </a:cubicBezTo>
                  <a:cubicBezTo>
                    <a:pt x="296" y="288"/>
                    <a:pt x="296" y="288"/>
                    <a:pt x="296" y="288"/>
                  </a:cubicBezTo>
                  <a:cubicBezTo>
                    <a:pt x="360" y="225"/>
                    <a:pt x="360" y="125"/>
                    <a:pt x="296" y="63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162509" tIns="81253" rIns="162509" bIns="81253" numCol="1" anchor="t" anchorCtr="0" compatLnSpc="1"/>
            <a:lstStyle/>
            <a:p>
              <a:pPr defTabSz="1625283">
                <a:defRPr/>
              </a:pPr>
              <a:endParaRPr lang="zh-CN" altLang="en-US" sz="249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5" name="Freeform 20"/>
            <p:cNvSpPr/>
            <p:nvPr/>
          </p:nvSpPr>
          <p:spPr bwMode="auto">
            <a:xfrm>
              <a:off x="2335212" y="5367338"/>
              <a:ext cx="387350" cy="828675"/>
            </a:xfrm>
            <a:custGeom>
              <a:avLst/>
              <a:gdLst>
                <a:gd name="T0" fmla="*/ 180 w 180"/>
                <a:gd name="T1" fmla="*/ 0 h 384"/>
                <a:gd name="T2" fmla="*/ 64 w 180"/>
                <a:gd name="T3" fmla="*/ 47 h 384"/>
                <a:gd name="T4" fmla="*/ 64 w 180"/>
                <a:gd name="T5" fmla="*/ 272 h 384"/>
                <a:gd name="T6" fmla="*/ 180 w 180"/>
                <a:gd name="T7" fmla="*/ 384 h 384"/>
                <a:gd name="T8" fmla="*/ 180 w 180"/>
                <a:gd name="T9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384">
                  <a:moveTo>
                    <a:pt x="180" y="0"/>
                  </a:moveTo>
                  <a:cubicBezTo>
                    <a:pt x="138" y="0"/>
                    <a:pt x="96" y="16"/>
                    <a:pt x="64" y="47"/>
                  </a:cubicBezTo>
                  <a:cubicBezTo>
                    <a:pt x="0" y="109"/>
                    <a:pt x="0" y="209"/>
                    <a:pt x="64" y="272"/>
                  </a:cubicBezTo>
                  <a:cubicBezTo>
                    <a:pt x="180" y="384"/>
                    <a:pt x="180" y="384"/>
                    <a:pt x="180" y="384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09" tIns="81253" rIns="162509" bIns="81253" numCol="1" anchor="t" anchorCtr="0" compatLnSpc="1"/>
            <a:lstStyle/>
            <a:p>
              <a:pPr defTabSz="1625283">
                <a:defRPr/>
              </a:pPr>
              <a:endParaRPr lang="zh-CN" altLang="en-US" sz="249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56" name="矩形 55"/>
          <p:cNvSpPr/>
          <p:nvPr/>
        </p:nvSpPr>
        <p:spPr bwMode="auto">
          <a:xfrm>
            <a:off x="9228855" y="1837254"/>
            <a:ext cx="791535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设备</a:t>
            </a:r>
            <a:endParaRPr lang="en-US" altLang="zh-CN" sz="1600" b="1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0222694" y="1804499"/>
            <a:ext cx="993839" cy="545920"/>
            <a:chOff x="2335212" y="5332413"/>
            <a:chExt cx="774700" cy="893763"/>
          </a:xfrm>
        </p:grpSpPr>
        <p:sp>
          <p:nvSpPr>
            <p:cNvPr id="58" name="Oval 6"/>
            <p:cNvSpPr>
              <a:spLocks noChangeArrowheads="1"/>
            </p:cNvSpPr>
            <p:nvPr/>
          </p:nvSpPr>
          <p:spPr bwMode="auto">
            <a:xfrm>
              <a:off x="2463800" y="6157913"/>
              <a:ext cx="517525" cy="68263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vert="horz" wrap="square" lIns="162509" tIns="81253" rIns="162509" bIns="81253" numCol="1" anchor="t" anchorCtr="0" compatLnSpc="1"/>
            <a:lstStyle/>
            <a:p>
              <a:pPr defTabSz="1625283">
                <a:defRPr/>
              </a:pPr>
              <a:endParaRPr lang="zh-CN" altLang="en-US" sz="249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9" name="Freeform 19"/>
            <p:cNvSpPr/>
            <p:nvPr/>
          </p:nvSpPr>
          <p:spPr bwMode="auto">
            <a:xfrm>
              <a:off x="2335212" y="5332413"/>
              <a:ext cx="774700" cy="863600"/>
            </a:xfrm>
            <a:custGeom>
              <a:avLst/>
              <a:gdLst>
                <a:gd name="T0" fmla="*/ 296 w 360"/>
                <a:gd name="T1" fmla="*/ 63 h 400"/>
                <a:gd name="T2" fmla="*/ 64 w 360"/>
                <a:gd name="T3" fmla="*/ 63 h 400"/>
                <a:gd name="T4" fmla="*/ 64 w 360"/>
                <a:gd name="T5" fmla="*/ 288 h 400"/>
                <a:gd name="T6" fmla="*/ 180 w 360"/>
                <a:gd name="T7" fmla="*/ 400 h 400"/>
                <a:gd name="T8" fmla="*/ 296 w 360"/>
                <a:gd name="T9" fmla="*/ 288 h 400"/>
                <a:gd name="T10" fmla="*/ 296 w 360"/>
                <a:gd name="T11" fmla="*/ 63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0" h="400">
                  <a:moveTo>
                    <a:pt x="296" y="63"/>
                  </a:moveTo>
                  <a:cubicBezTo>
                    <a:pt x="232" y="0"/>
                    <a:pt x="128" y="0"/>
                    <a:pt x="64" y="63"/>
                  </a:cubicBezTo>
                  <a:cubicBezTo>
                    <a:pt x="0" y="125"/>
                    <a:pt x="0" y="225"/>
                    <a:pt x="64" y="288"/>
                  </a:cubicBezTo>
                  <a:cubicBezTo>
                    <a:pt x="180" y="400"/>
                    <a:pt x="180" y="400"/>
                    <a:pt x="180" y="400"/>
                  </a:cubicBezTo>
                  <a:cubicBezTo>
                    <a:pt x="296" y="288"/>
                    <a:pt x="296" y="288"/>
                    <a:pt x="296" y="288"/>
                  </a:cubicBezTo>
                  <a:cubicBezTo>
                    <a:pt x="360" y="225"/>
                    <a:pt x="360" y="125"/>
                    <a:pt x="296" y="63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162509" tIns="81253" rIns="162509" bIns="81253" numCol="1" anchor="t" anchorCtr="0" compatLnSpc="1"/>
            <a:lstStyle/>
            <a:p>
              <a:pPr defTabSz="1625283">
                <a:defRPr/>
              </a:pPr>
              <a:endParaRPr lang="zh-CN" altLang="en-US" sz="249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0" name="Freeform 20"/>
            <p:cNvSpPr/>
            <p:nvPr/>
          </p:nvSpPr>
          <p:spPr bwMode="auto">
            <a:xfrm>
              <a:off x="2335212" y="5367338"/>
              <a:ext cx="387350" cy="828675"/>
            </a:xfrm>
            <a:custGeom>
              <a:avLst/>
              <a:gdLst>
                <a:gd name="T0" fmla="*/ 180 w 180"/>
                <a:gd name="T1" fmla="*/ 0 h 384"/>
                <a:gd name="T2" fmla="*/ 64 w 180"/>
                <a:gd name="T3" fmla="*/ 47 h 384"/>
                <a:gd name="T4" fmla="*/ 64 w 180"/>
                <a:gd name="T5" fmla="*/ 272 h 384"/>
                <a:gd name="T6" fmla="*/ 180 w 180"/>
                <a:gd name="T7" fmla="*/ 384 h 384"/>
                <a:gd name="T8" fmla="*/ 180 w 180"/>
                <a:gd name="T9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384">
                  <a:moveTo>
                    <a:pt x="180" y="0"/>
                  </a:moveTo>
                  <a:cubicBezTo>
                    <a:pt x="138" y="0"/>
                    <a:pt x="96" y="16"/>
                    <a:pt x="64" y="47"/>
                  </a:cubicBezTo>
                  <a:cubicBezTo>
                    <a:pt x="0" y="109"/>
                    <a:pt x="0" y="209"/>
                    <a:pt x="64" y="272"/>
                  </a:cubicBezTo>
                  <a:cubicBezTo>
                    <a:pt x="180" y="384"/>
                    <a:pt x="180" y="384"/>
                    <a:pt x="180" y="384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62509" tIns="81253" rIns="162509" bIns="81253" numCol="1" anchor="t" anchorCtr="0" compatLnSpc="1"/>
            <a:lstStyle/>
            <a:p>
              <a:pPr defTabSz="1625283">
                <a:defRPr/>
              </a:pPr>
              <a:endParaRPr lang="zh-CN" altLang="en-US" sz="2491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61" name="矩形 60"/>
          <p:cNvSpPr/>
          <p:nvPr/>
        </p:nvSpPr>
        <p:spPr bwMode="auto">
          <a:xfrm>
            <a:off x="10323845" y="1825831"/>
            <a:ext cx="791535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教师</a:t>
            </a:r>
            <a:endParaRPr lang="en-US" altLang="zh-CN" sz="1600" b="1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2" name="直接连接符 61"/>
          <p:cNvCxnSpPr/>
          <p:nvPr/>
        </p:nvCxnSpPr>
        <p:spPr bwMode="auto">
          <a:xfrm>
            <a:off x="6884728" y="1618835"/>
            <a:ext cx="4800" cy="43640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63" name="直接连接符 62"/>
          <p:cNvCxnSpPr/>
          <p:nvPr/>
        </p:nvCxnSpPr>
        <p:spPr bwMode="auto">
          <a:xfrm>
            <a:off x="8005013" y="1619620"/>
            <a:ext cx="4800" cy="43640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64" name="直接连接符 63"/>
          <p:cNvCxnSpPr/>
          <p:nvPr/>
        </p:nvCxnSpPr>
        <p:spPr bwMode="auto">
          <a:xfrm>
            <a:off x="9088979" y="1618833"/>
            <a:ext cx="4800" cy="43640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65" name="直接连接符 64"/>
          <p:cNvCxnSpPr/>
          <p:nvPr/>
        </p:nvCxnSpPr>
        <p:spPr bwMode="auto">
          <a:xfrm>
            <a:off x="10166815" y="1642757"/>
            <a:ext cx="4800" cy="43640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66" name="直接连接符 65"/>
          <p:cNvCxnSpPr/>
          <p:nvPr/>
        </p:nvCxnSpPr>
        <p:spPr bwMode="auto">
          <a:xfrm>
            <a:off x="11323168" y="1617505"/>
            <a:ext cx="4800" cy="43640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67" name="直接连接符 66"/>
          <p:cNvCxnSpPr/>
          <p:nvPr/>
        </p:nvCxnSpPr>
        <p:spPr bwMode="auto">
          <a:xfrm flipV="1">
            <a:off x="6873543" y="1621877"/>
            <a:ext cx="4467756" cy="129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68" name="直接连接符 67"/>
          <p:cNvCxnSpPr/>
          <p:nvPr/>
        </p:nvCxnSpPr>
        <p:spPr bwMode="auto">
          <a:xfrm flipV="1">
            <a:off x="6873543" y="2494983"/>
            <a:ext cx="4467756" cy="129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69" name="直接连接符 68"/>
          <p:cNvCxnSpPr/>
          <p:nvPr/>
        </p:nvCxnSpPr>
        <p:spPr bwMode="auto">
          <a:xfrm flipV="1">
            <a:off x="6877782" y="5967344"/>
            <a:ext cx="4467756" cy="129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</p:spPr>
      </p:cxnSp>
      <p:sp>
        <p:nvSpPr>
          <p:cNvPr id="70" name="矩形 69"/>
          <p:cNvSpPr/>
          <p:nvPr/>
        </p:nvSpPr>
        <p:spPr bwMode="auto">
          <a:xfrm>
            <a:off x="6934800" y="2873647"/>
            <a:ext cx="105273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原理通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理念新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原创性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矩形 70"/>
          <p:cNvSpPr/>
          <p:nvPr/>
        </p:nvSpPr>
        <p:spPr bwMode="auto">
          <a:xfrm>
            <a:off x="6946690" y="4717320"/>
            <a:ext cx="105273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生产性</a:t>
            </a:r>
            <a:endParaRPr lang="en-US" altLang="zh-CN" sz="1600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工厂化</a:t>
            </a:r>
            <a:endParaRPr lang="en-US" altLang="zh-CN" sz="1600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产品化</a:t>
            </a:r>
            <a:endParaRPr lang="en-US" altLang="zh-CN" sz="1600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矩形 71"/>
          <p:cNvSpPr/>
          <p:nvPr/>
        </p:nvSpPr>
        <p:spPr bwMode="auto">
          <a:xfrm>
            <a:off x="10190545" y="4510395"/>
            <a:ext cx="1121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双师型</a:t>
            </a:r>
            <a:endParaRPr lang="en-US" altLang="zh-CN" sz="1600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大国工匠</a:t>
            </a:r>
            <a:endParaRPr lang="en-US" altLang="zh-CN" sz="1600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技能大师</a:t>
            </a:r>
            <a:endParaRPr lang="en-US" altLang="zh-CN" sz="1600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矩形 72"/>
          <p:cNvSpPr/>
          <p:nvPr/>
        </p:nvSpPr>
        <p:spPr bwMode="auto">
          <a:xfrm>
            <a:off x="10169152" y="2745319"/>
            <a:ext cx="1121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教授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研究型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专家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4" name="矩形 73"/>
          <p:cNvSpPr/>
          <p:nvPr/>
        </p:nvSpPr>
        <p:spPr bwMode="auto">
          <a:xfrm>
            <a:off x="9077356" y="2924837"/>
            <a:ext cx="1121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教学设备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实验仪器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5" name="矩形 74"/>
          <p:cNvSpPr/>
          <p:nvPr/>
        </p:nvSpPr>
        <p:spPr bwMode="auto">
          <a:xfrm>
            <a:off x="9088979" y="4674856"/>
            <a:ext cx="1121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生产线</a:t>
            </a:r>
            <a:endParaRPr lang="en-US" altLang="zh-CN" sz="1600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生产设备</a:t>
            </a:r>
            <a:endParaRPr lang="en-US" altLang="zh-CN" sz="1600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6" name="矩形 75"/>
          <p:cNvSpPr/>
          <p:nvPr/>
        </p:nvSpPr>
        <p:spPr bwMode="auto">
          <a:xfrm>
            <a:off x="7997005" y="4674557"/>
            <a:ext cx="1121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活页式</a:t>
            </a:r>
            <a:endParaRPr lang="en-US" altLang="zh-CN" sz="1600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工作手册</a:t>
            </a:r>
            <a:endParaRPr lang="en-US" altLang="zh-CN" sz="1600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7" name="矩形 76"/>
          <p:cNvSpPr/>
          <p:nvPr/>
        </p:nvSpPr>
        <p:spPr bwMode="auto">
          <a:xfrm>
            <a:off x="7987629" y="2926279"/>
            <a:ext cx="1121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教材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5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讲义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0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7" grpId="0"/>
      <p:bldP spid="18" grpId="0"/>
      <p:bldP spid="19" grpId="0"/>
      <p:bldP spid="23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/>
      <p:bldP spid="30" grpId="0" animBg="1"/>
      <p:bldP spid="31" grpId="0" animBg="1"/>
      <p:bldP spid="32" grpId="0" animBg="1"/>
      <p:bldP spid="33" grpId="0"/>
      <p:bldP spid="34" grpId="0" animBg="1"/>
      <p:bldP spid="44" grpId="0" animBg="1"/>
      <p:bldP spid="45" grpId="0" animBg="1"/>
      <p:bldP spid="46" grpId="0"/>
      <p:bldP spid="51" grpId="0"/>
      <p:bldP spid="56" grpId="0"/>
      <p:bldP spid="61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686357" y="2034106"/>
            <a:ext cx="1347740" cy="410062"/>
          </a:xfrm>
          <a:prstGeom prst="rect">
            <a:avLst/>
          </a:prstGeom>
          <a:solidFill>
            <a:srgbClr val="003366"/>
          </a:solidFill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lIns="68580" tIns="34290" rIns="68580" bIns="34290" anchor="ctr"/>
          <a:lstStyle/>
          <a:p>
            <a:pPr algn="ctr" defTabSz="685800">
              <a:defRPr/>
            </a:pPr>
            <a:r>
              <a:rPr lang="zh-CN" altLang="en-US" sz="2000" b="1" kern="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职业教育</a:t>
            </a:r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燕尾形箭头 33"/>
          <p:cNvSpPr/>
          <p:nvPr/>
        </p:nvSpPr>
        <p:spPr>
          <a:xfrm>
            <a:off x="665922" y="1546340"/>
            <a:ext cx="10464354" cy="20343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0983" y="5803598"/>
            <a:ext cx="11965391" cy="730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  <a:defRPr/>
            </a:pPr>
            <a:r>
              <a:rPr lang="zh-CN" altLang="en-US" b="1" kern="0" dirty="0" smtClean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职业教育</a:t>
            </a:r>
            <a:r>
              <a:rPr lang="zh-CN" altLang="en-US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发展的原始动因和持续动力是</a:t>
            </a:r>
            <a:r>
              <a:rPr lang="zh-CN" altLang="en-US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职业</a:t>
            </a:r>
            <a:r>
              <a:rPr lang="zh-CN" altLang="en-US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的分类和</a:t>
            </a:r>
            <a:r>
              <a:rPr lang="zh-CN" altLang="en-US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产业</a:t>
            </a:r>
            <a:r>
              <a:rPr lang="zh-CN" altLang="en-US" b="1" kern="0" dirty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的发展</a:t>
            </a:r>
            <a:r>
              <a:rPr lang="zh-CN" altLang="en-US" b="1" kern="0" dirty="0" smtClean="0">
                <a:solidFill>
                  <a:srgbClr val="44546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。产业性质和内容决定了职业教育的层次和专业设置，产业结构决定了人才需求规格，产业发展需求决定了职业教育提供的基本供给。</a:t>
            </a:r>
            <a:endParaRPr lang="zh-CN" altLang="en-US" b="1" dirty="0">
              <a:solidFill>
                <a:srgbClr val="44546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23603" y="200155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专业</a:t>
            </a:r>
          </a:p>
        </p:txBody>
      </p:sp>
      <p:sp>
        <p:nvSpPr>
          <p:cNvPr id="15" name="矩形 14"/>
          <p:cNvSpPr/>
          <p:nvPr/>
        </p:nvSpPr>
        <p:spPr>
          <a:xfrm>
            <a:off x="5633400" y="200155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课程内容</a:t>
            </a:r>
            <a:endParaRPr lang="zh-CN" altLang="en-US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658750" y="200155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教学过程</a:t>
            </a:r>
          </a:p>
        </p:txBody>
      </p:sp>
      <p:sp>
        <p:nvSpPr>
          <p:cNvPr id="17" name="矩形 16"/>
          <p:cNvSpPr/>
          <p:nvPr/>
        </p:nvSpPr>
        <p:spPr>
          <a:xfrm>
            <a:off x="9684101" y="200155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学历证书</a:t>
            </a:r>
            <a:endParaRPr lang="zh-CN" altLang="en-US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65922" y="3821625"/>
            <a:ext cx="1347740" cy="41006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lIns="68580" tIns="34290" rIns="68580" bIns="34290" anchor="ctr"/>
          <a:lstStyle/>
          <a:p>
            <a:pPr algn="ctr" defTabSz="685800">
              <a:defRPr/>
            </a:pPr>
            <a:r>
              <a:rPr lang="zh-CN" altLang="en-US" sz="2000" b="1" kern="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813804" y="379294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产业</a:t>
            </a:r>
          </a:p>
        </p:txBody>
      </p:sp>
      <p:sp>
        <p:nvSpPr>
          <p:cNvPr id="21" name="矩形 20"/>
          <p:cNvSpPr/>
          <p:nvPr/>
        </p:nvSpPr>
        <p:spPr>
          <a:xfrm>
            <a:off x="4223601" y="379294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岗位</a:t>
            </a:r>
            <a:endParaRPr lang="zh-CN" altLang="en-US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633398" y="379294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职业标准</a:t>
            </a:r>
          </a:p>
        </p:txBody>
      </p:sp>
      <p:sp>
        <p:nvSpPr>
          <p:cNvPr id="24" name="矩形 23"/>
          <p:cNvSpPr/>
          <p:nvPr/>
        </p:nvSpPr>
        <p:spPr>
          <a:xfrm>
            <a:off x="7658748" y="379294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生产过程</a:t>
            </a:r>
            <a:endParaRPr lang="zh-CN" altLang="en-US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684099" y="379294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职业证书</a:t>
            </a:r>
            <a:endParaRPr lang="zh-CN" altLang="en-US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813806" y="200155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学校</a:t>
            </a:r>
            <a:endParaRPr lang="zh-CN" altLang="en-US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3692950" y="2057894"/>
            <a:ext cx="470753" cy="352378"/>
          </a:xfrm>
          <a:prstGeom prst="rightArrow">
            <a:avLst>
              <a:gd name="adj1" fmla="val 50000"/>
              <a:gd name="adj2" fmla="val 5100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右箭头 27"/>
          <p:cNvSpPr/>
          <p:nvPr/>
        </p:nvSpPr>
        <p:spPr>
          <a:xfrm>
            <a:off x="5144873" y="2057894"/>
            <a:ext cx="470753" cy="352378"/>
          </a:xfrm>
          <a:prstGeom prst="rightArrow">
            <a:avLst>
              <a:gd name="adj1" fmla="val 50000"/>
              <a:gd name="adj2" fmla="val 5100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右箭头 28"/>
          <p:cNvSpPr/>
          <p:nvPr/>
        </p:nvSpPr>
        <p:spPr>
          <a:xfrm>
            <a:off x="7148519" y="2034106"/>
            <a:ext cx="470753" cy="352378"/>
          </a:xfrm>
          <a:prstGeom prst="rightArrow">
            <a:avLst>
              <a:gd name="adj1" fmla="val 50000"/>
              <a:gd name="adj2" fmla="val 5100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9156123" y="2034105"/>
            <a:ext cx="470753" cy="352378"/>
          </a:xfrm>
          <a:prstGeom prst="rightArrow">
            <a:avLst>
              <a:gd name="adj1" fmla="val 50000"/>
              <a:gd name="adj2" fmla="val 5100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右箭头 32"/>
          <p:cNvSpPr/>
          <p:nvPr/>
        </p:nvSpPr>
        <p:spPr>
          <a:xfrm>
            <a:off x="3691574" y="3850200"/>
            <a:ext cx="470753" cy="352378"/>
          </a:xfrm>
          <a:prstGeom prst="rightArrow">
            <a:avLst>
              <a:gd name="adj1" fmla="val 50000"/>
              <a:gd name="adj2" fmla="val 51001"/>
            </a:avLst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右箭头 34"/>
          <p:cNvSpPr/>
          <p:nvPr/>
        </p:nvSpPr>
        <p:spPr>
          <a:xfrm>
            <a:off x="5109423" y="3850200"/>
            <a:ext cx="470753" cy="352378"/>
          </a:xfrm>
          <a:prstGeom prst="rightArrow">
            <a:avLst>
              <a:gd name="adj1" fmla="val 50000"/>
              <a:gd name="adj2" fmla="val 51001"/>
            </a:avLst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右箭头 35"/>
          <p:cNvSpPr/>
          <p:nvPr/>
        </p:nvSpPr>
        <p:spPr>
          <a:xfrm>
            <a:off x="7148519" y="3850200"/>
            <a:ext cx="470753" cy="352378"/>
          </a:xfrm>
          <a:prstGeom prst="rightArrow">
            <a:avLst>
              <a:gd name="adj1" fmla="val 50000"/>
              <a:gd name="adj2" fmla="val 51001"/>
            </a:avLst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7" name="右箭头 36"/>
          <p:cNvSpPr/>
          <p:nvPr/>
        </p:nvSpPr>
        <p:spPr>
          <a:xfrm>
            <a:off x="9156123" y="3850200"/>
            <a:ext cx="470753" cy="352378"/>
          </a:xfrm>
          <a:prstGeom prst="rightArrow">
            <a:avLst>
              <a:gd name="adj1" fmla="val 50000"/>
              <a:gd name="adj2" fmla="val 51001"/>
            </a:avLst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8" name="燕尾形箭头 37"/>
          <p:cNvSpPr/>
          <p:nvPr/>
        </p:nvSpPr>
        <p:spPr>
          <a:xfrm>
            <a:off x="604016" y="4524606"/>
            <a:ext cx="10464354" cy="20343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上下箭头 4"/>
          <p:cNvSpPr/>
          <p:nvPr/>
        </p:nvSpPr>
        <p:spPr>
          <a:xfrm>
            <a:off x="2932539" y="2644775"/>
            <a:ext cx="562748" cy="923925"/>
          </a:xfrm>
          <a:prstGeom prst="upDownArrow">
            <a:avLst>
              <a:gd name="adj1" fmla="val 56770"/>
              <a:gd name="adj2" fmla="val 50000"/>
            </a:avLst>
          </a:prstGeom>
          <a:solidFill>
            <a:srgbClr val="00D67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对接</a:t>
            </a:r>
          </a:p>
        </p:txBody>
      </p:sp>
      <p:sp>
        <p:nvSpPr>
          <p:cNvPr id="41" name="上下箭头 40"/>
          <p:cNvSpPr/>
          <p:nvPr/>
        </p:nvSpPr>
        <p:spPr>
          <a:xfrm>
            <a:off x="4342336" y="2644775"/>
            <a:ext cx="562748" cy="923925"/>
          </a:xfrm>
          <a:prstGeom prst="upDownArrow">
            <a:avLst>
              <a:gd name="adj1" fmla="val 56770"/>
              <a:gd name="adj2" fmla="val 50000"/>
            </a:avLst>
          </a:prstGeom>
          <a:solidFill>
            <a:srgbClr val="00D67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对接</a:t>
            </a:r>
          </a:p>
        </p:txBody>
      </p:sp>
      <p:sp>
        <p:nvSpPr>
          <p:cNvPr id="43" name="上下箭头 42"/>
          <p:cNvSpPr/>
          <p:nvPr/>
        </p:nvSpPr>
        <p:spPr>
          <a:xfrm>
            <a:off x="5990740" y="2644775"/>
            <a:ext cx="562748" cy="923925"/>
          </a:xfrm>
          <a:prstGeom prst="upDownArrow">
            <a:avLst>
              <a:gd name="adj1" fmla="val 56770"/>
              <a:gd name="adj2" fmla="val 50000"/>
            </a:avLst>
          </a:prstGeom>
          <a:solidFill>
            <a:srgbClr val="00D67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对接</a:t>
            </a:r>
          </a:p>
        </p:txBody>
      </p:sp>
      <p:sp>
        <p:nvSpPr>
          <p:cNvPr id="44" name="上下箭头 43"/>
          <p:cNvSpPr/>
          <p:nvPr/>
        </p:nvSpPr>
        <p:spPr>
          <a:xfrm>
            <a:off x="8009364" y="2644775"/>
            <a:ext cx="562748" cy="923925"/>
          </a:xfrm>
          <a:prstGeom prst="upDownArrow">
            <a:avLst>
              <a:gd name="adj1" fmla="val 56770"/>
              <a:gd name="adj2" fmla="val 50000"/>
            </a:avLst>
          </a:prstGeom>
          <a:solidFill>
            <a:srgbClr val="00D67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对接</a:t>
            </a:r>
          </a:p>
        </p:txBody>
      </p:sp>
      <p:sp>
        <p:nvSpPr>
          <p:cNvPr id="45" name="上下箭头 44"/>
          <p:cNvSpPr/>
          <p:nvPr/>
        </p:nvSpPr>
        <p:spPr>
          <a:xfrm>
            <a:off x="10000089" y="2644775"/>
            <a:ext cx="562748" cy="923925"/>
          </a:xfrm>
          <a:prstGeom prst="upDownArrow">
            <a:avLst>
              <a:gd name="adj1" fmla="val 56770"/>
              <a:gd name="adj2" fmla="val 50000"/>
            </a:avLst>
          </a:prstGeom>
          <a:solidFill>
            <a:srgbClr val="00D67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对接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499316" y="1021127"/>
            <a:ext cx="533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⑤ 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职教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的对应关系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>
            <a:off x="398722" y="2410272"/>
            <a:ext cx="0" cy="244354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圆角矩形 45"/>
          <p:cNvSpPr/>
          <p:nvPr/>
        </p:nvSpPr>
        <p:spPr>
          <a:xfrm>
            <a:off x="315166" y="4766356"/>
            <a:ext cx="883362" cy="9368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岗位思维</a:t>
            </a:r>
          </a:p>
        </p:txBody>
      </p:sp>
      <p:cxnSp>
        <p:nvCxnSpPr>
          <p:cNvPr id="47" name="直接箭头连接符 46"/>
          <p:cNvCxnSpPr/>
          <p:nvPr/>
        </p:nvCxnSpPr>
        <p:spPr>
          <a:xfrm>
            <a:off x="1128678" y="5703159"/>
            <a:ext cx="10927696" cy="0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1137815" y="5046322"/>
            <a:ext cx="9971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能力架构：</a:t>
            </a:r>
            <a:r>
              <a:rPr lang="zh-CN" altLang="en-US" sz="1600" b="1" dirty="0" smtClean="0">
                <a:solidFill>
                  <a:srgbClr val="0D40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岗位（工作任务）</a:t>
            </a:r>
            <a:r>
              <a:rPr lang="en-US" altLang="zh-CN" sz="1600" b="1" dirty="0" smtClean="0">
                <a:solidFill>
                  <a:srgbClr val="0D40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1600" b="1" dirty="0" smtClean="0">
                <a:solidFill>
                  <a:srgbClr val="0D40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核心能力（行动领域）</a:t>
            </a:r>
            <a:r>
              <a:rPr lang="en-US" altLang="zh-CN" sz="1600" b="1" dirty="0" smtClean="0">
                <a:solidFill>
                  <a:srgbClr val="0D40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600" b="1" dirty="0" smtClean="0">
                <a:solidFill>
                  <a:srgbClr val="0D40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600" b="1" dirty="0">
                <a:solidFill>
                  <a:srgbClr val="0D40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课程（学习领域</a:t>
            </a:r>
            <a:r>
              <a:rPr lang="zh-CN" altLang="en-US" sz="1600" b="1" dirty="0" smtClean="0">
                <a:solidFill>
                  <a:srgbClr val="0D40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600" b="1" dirty="0" smtClean="0">
                <a:solidFill>
                  <a:srgbClr val="0D40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1600" b="1" dirty="0" smtClean="0">
                <a:solidFill>
                  <a:srgbClr val="0D409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单元（学习情境）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9" name="直接箭头连接符 48"/>
          <p:cNvCxnSpPr/>
          <p:nvPr/>
        </p:nvCxnSpPr>
        <p:spPr>
          <a:xfrm flipH="1">
            <a:off x="397767" y="2441745"/>
            <a:ext cx="1693555" cy="1226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74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4" grpId="0" animBg="1"/>
      <p:bldP spid="39" grpId="0"/>
      <p:bldP spid="39" grpId="1"/>
      <p:bldP spid="3" grpId="0"/>
      <p:bldP spid="15" grpId="0"/>
      <p:bldP spid="16" grpId="0"/>
      <p:bldP spid="17" grpId="0"/>
      <p:bldP spid="19" grpId="0" animBg="1"/>
      <p:bldP spid="20" grpId="0"/>
      <p:bldP spid="21" grpId="0"/>
      <p:bldP spid="23" grpId="0"/>
      <p:bldP spid="24" grpId="0"/>
      <p:bldP spid="26" grpId="0"/>
      <p:bldP spid="27" grpId="0"/>
      <p:bldP spid="4" grpId="0" animBg="1"/>
      <p:bldP spid="28" grpId="0" animBg="1"/>
      <p:bldP spid="29" grpId="0" animBg="1"/>
      <p:bldP spid="30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5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55" y="1731034"/>
            <a:ext cx="2432649" cy="211634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86807" y="3998343"/>
            <a:ext cx="148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服装设计师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32029" y="2257875"/>
            <a:ext cx="480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430318" y="3998343"/>
            <a:ext cx="172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目标人群粗分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462518" y="3961847"/>
            <a:ext cx="111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市场盲选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525328" y="1731034"/>
            <a:ext cx="1316966" cy="2116347"/>
            <a:chOff x="3525328" y="1731034"/>
            <a:chExt cx="1316966" cy="2116347"/>
          </a:xfrm>
        </p:grpSpPr>
        <p:sp>
          <p:nvSpPr>
            <p:cNvPr id="9" name="文本框 8"/>
            <p:cNvSpPr txBox="1"/>
            <p:nvPr/>
          </p:nvSpPr>
          <p:spPr>
            <a:xfrm>
              <a:off x="3660355" y="1881996"/>
              <a:ext cx="10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类人群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660355" y="2391840"/>
              <a:ext cx="10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zh-CN" altLang="en-US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类人群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660355" y="2867962"/>
              <a:ext cx="10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zh-CN" altLang="en-US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类人群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660355" y="3337537"/>
              <a:ext cx="10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  <a:r>
                <a:rPr lang="zh-CN" altLang="en-US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类人群</a:t>
              </a: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3525328" y="1731034"/>
              <a:ext cx="1316966" cy="2116347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92" y="1800046"/>
            <a:ext cx="2001460" cy="204733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644999" y="3961847"/>
            <a:ext cx="111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市场反馈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748128" y="3998343"/>
            <a:ext cx="144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工厂化生产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56" y="1931851"/>
            <a:ext cx="2748004" cy="189446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0501288" y="1765540"/>
            <a:ext cx="1405977" cy="2116347"/>
            <a:chOff x="3525328" y="1731034"/>
            <a:chExt cx="1405977" cy="2116347"/>
          </a:xfrm>
        </p:grpSpPr>
        <p:sp>
          <p:nvSpPr>
            <p:cNvPr id="21" name="文本框 20"/>
            <p:cNvSpPr txBox="1"/>
            <p:nvPr/>
          </p:nvSpPr>
          <p:spPr>
            <a:xfrm>
              <a:off x="3758120" y="1882618"/>
              <a:ext cx="10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差异大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754927" y="2395175"/>
              <a:ext cx="10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流通慢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762432" y="2869635"/>
              <a:ext cx="10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沉淀多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677734" y="3334019"/>
              <a:ext cx="1253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匹配度差</a:t>
              </a: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3525328" y="1731034"/>
              <a:ext cx="1316966" cy="2116347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32029" y="4520871"/>
            <a:ext cx="480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高端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76" y="4367675"/>
            <a:ext cx="2511883" cy="2136620"/>
          </a:xfrm>
          <a:prstGeom prst="rect">
            <a:avLst/>
          </a:prstGeom>
        </p:spPr>
      </p:pic>
      <p:sp>
        <p:nvSpPr>
          <p:cNvPr id="28" name="圆角矩形 27"/>
          <p:cNvSpPr/>
          <p:nvPr/>
        </p:nvSpPr>
        <p:spPr>
          <a:xfrm>
            <a:off x="1250771" y="4773284"/>
            <a:ext cx="1319779" cy="123304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数字化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   计</a:t>
            </a:r>
          </a:p>
        </p:txBody>
      </p:sp>
      <p:cxnSp>
        <p:nvCxnSpPr>
          <p:cNvPr id="29" name="直接箭头连接符 28"/>
          <p:cNvCxnSpPr>
            <a:endCxn id="8" idx="1"/>
          </p:cNvCxnSpPr>
          <p:nvPr/>
        </p:nvCxnSpPr>
        <p:spPr>
          <a:xfrm flipV="1">
            <a:off x="2421024" y="4183009"/>
            <a:ext cx="1009294" cy="298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4990485" y="4174528"/>
            <a:ext cx="883986" cy="4156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7309330" y="4178385"/>
            <a:ext cx="1009294" cy="298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9644400" y="4186781"/>
            <a:ext cx="1009294" cy="298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H="1">
            <a:off x="2633876" y="3681213"/>
            <a:ext cx="5632929" cy="11380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9191578" y="4729865"/>
            <a:ext cx="1494343" cy="1527145"/>
            <a:chOff x="3525328" y="1731034"/>
            <a:chExt cx="1494343" cy="2116347"/>
          </a:xfrm>
        </p:grpSpPr>
        <p:sp>
          <p:nvSpPr>
            <p:cNvPr id="41" name="文本框 40"/>
            <p:cNvSpPr txBox="1"/>
            <p:nvPr/>
          </p:nvSpPr>
          <p:spPr>
            <a:xfrm>
              <a:off x="3660354" y="1881996"/>
              <a:ext cx="1359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产需对接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642975" y="2525527"/>
              <a:ext cx="1270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适销对路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660354" y="3077924"/>
              <a:ext cx="1253571" cy="511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精准匹配</a:t>
              </a: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3525328" y="1731034"/>
              <a:ext cx="1316966" cy="2116347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 rot="20987331">
            <a:off x="2841185" y="4634625"/>
            <a:ext cx="111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 数 据</a:t>
            </a:r>
          </a:p>
        </p:txBody>
      </p:sp>
      <p:cxnSp>
        <p:nvCxnSpPr>
          <p:cNvPr id="47" name="直接箭头连接符 46"/>
          <p:cNvCxnSpPr/>
          <p:nvPr/>
        </p:nvCxnSpPr>
        <p:spPr>
          <a:xfrm>
            <a:off x="11144722" y="4367675"/>
            <a:ext cx="15049" cy="10920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 flipH="1" flipV="1">
            <a:off x="10570234" y="5437735"/>
            <a:ext cx="574488" cy="34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 flipV="1">
            <a:off x="2765960" y="5437735"/>
            <a:ext cx="1009294" cy="298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 flipV="1">
            <a:off x="6289259" y="5459746"/>
            <a:ext cx="1009294" cy="298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圆角矩形 48"/>
          <p:cNvSpPr/>
          <p:nvPr/>
        </p:nvSpPr>
        <p:spPr>
          <a:xfrm>
            <a:off x="7332067" y="4773284"/>
            <a:ext cx="1319779" cy="123304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个性化定  制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 flipV="1">
            <a:off x="8703808" y="5436421"/>
            <a:ext cx="426080" cy="8132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363202" y="850980"/>
            <a:ext cx="533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⑥ 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升级对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职教的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启示</a:t>
            </a:r>
          </a:p>
        </p:txBody>
      </p:sp>
    </p:spTree>
    <p:extLst>
      <p:ext uri="{BB962C8B-B14F-4D97-AF65-F5344CB8AC3E}">
        <p14:creationId xmlns:p14="http://schemas.microsoft.com/office/powerpoint/2010/main" val="362216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3" grpId="0"/>
      <p:bldP spid="17" grpId="0"/>
      <p:bldP spid="18" grpId="0"/>
      <p:bldP spid="26" grpId="0"/>
      <p:bldP spid="28" grpId="0" animBg="1"/>
      <p:bldP spid="46" grpId="0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图示 15"/>
          <p:cNvGraphicFramePr/>
          <p:nvPr/>
        </p:nvGraphicFramePr>
        <p:xfrm>
          <a:off x="878457" y="1389764"/>
          <a:ext cx="4791973" cy="3289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913" y="2127847"/>
            <a:ext cx="1958507" cy="1378789"/>
          </a:xfrm>
          <a:prstGeom prst="rect">
            <a:avLst/>
          </a:prstGeom>
        </p:spPr>
      </p:pic>
      <p:grpSp>
        <p:nvGrpSpPr>
          <p:cNvPr id="49" name="组合 48"/>
          <p:cNvGrpSpPr/>
          <p:nvPr/>
        </p:nvGrpSpPr>
        <p:grpSpPr>
          <a:xfrm rot="9826392">
            <a:off x="7267194" y="1286995"/>
            <a:ext cx="2776412" cy="1916884"/>
            <a:chOff x="2867312" y="686328"/>
            <a:chExt cx="2776412" cy="1916884"/>
          </a:xfrm>
        </p:grpSpPr>
        <p:sp>
          <p:nvSpPr>
            <p:cNvPr id="52" name="右箭头 51"/>
            <p:cNvSpPr/>
            <p:nvPr/>
          </p:nvSpPr>
          <p:spPr>
            <a:xfrm>
              <a:off x="2867312" y="686328"/>
              <a:ext cx="2776412" cy="1916884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53" name="右箭头 4"/>
            <p:cNvSpPr txBox="1"/>
            <p:nvPr/>
          </p:nvSpPr>
          <p:spPr>
            <a:xfrm rot="10800000">
              <a:off x="3399193" y="960486"/>
              <a:ext cx="1411400" cy="13418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7620" rIns="15240" bIns="7620" numCol="1" spcCol="1270" anchor="ctr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400" b="1" kern="1200" dirty="0"/>
                <a:t>差异性标准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400" b="1" kern="1200" dirty="0"/>
                <a:t>个性化需求</a:t>
              </a:r>
              <a:endParaRPr lang="en-US" altLang="zh-CN" sz="1400" b="1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400" b="1" kern="1200" dirty="0"/>
                <a:t>不同规格</a:t>
              </a:r>
              <a:endParaRPr lang="en-US" altLang="zh-CN" sz="1400" b="1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400" b="1" dirty="0"/>
                <a:t>不同岗位</a:t>
              </a:r>
              <a:endParaRPr lang="en-US" altLang="zh-CN" sz="1400" b="1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400" b="1" kern="1200" dirty="0"/>
                <a:t>不同时段</a:t>
              </a:r>
              <a:endParaRPr lang="en-US" altLang="zh-CN" sz="1400" b="1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400" b="1" dirty="0"/>
                <a:t>不同背景</a:t>
              </a:r>
              <a:endParaRPr lang="zh-CN" altLang="en-US" sz="1400" b="1" kern="1200" dirty="0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063682" y="1657189"/>
            <a:ext cx="766528" cy="766528"/>
            <a:chOff x="1982758" y="1261505"/>
            <a:chExt cx="766528" cy="766528"/>
          </a:xfrm>
        </p:grpSpPr>
        <p:sp>
          <p:nvSpPr>
            <p:cNvPr id="55" name="椭圆 54"/>
            <p:cNvSpPr/>
            <p:nvPr/>
          </p:nvSpPr>
          <p:spPr>
            <a:xfrm>
              <a:off x="1982758" y="1261505"/>
              <a:ext cx="766528" cy="76652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56" name="椭圆 4"/>
            <p:cNvSpPr txBox="1"/>
            <p:nvPr/>
          </p:nvSpPr>
          <p:spPr>
            <a:xfrm>
              <a:off x="2095013" y="1373760"/>
              <a:ext cx="542018" cy="542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b="1" kern="1200" dirty="0"/>
                <a:t>需求市场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 rot="12808180">
            <a:off x="6832344" y="3549992"/>
            <a:ext cx="2776412" cy="1916884"/>
            <a:chOff x="2867312" y="686328"/>
            <a:chExt cx="2776412" cy="1916884"/>
          </a:xfrm>
        </p:grpSpPr>
        <p:sp>
          <p:nvSpPr>
            <p:cNvPr id="58" name="右箭头 57"/>
            <p:cNvSpPr/>
            <p:nvPr/>
          </p:nvSpPr>
          <p:spPr>
            <a:xfrm>
              <a:off x="2867312" y="686328"/>
              <a:ext cx="2776412" cy="1916884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59" name="右箭头 4"/>
            <p:cNvSpPr txBox="1"/>
            <p:nvPr/>
          </p:nvSpPr>
          <p:spPr>
            <a:xfrm rot="10800000">
              <a:off x="3399193" y="960486"/>
              <a:ext cx="1411400" cy="13418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7620" rIns="15240" bIns="7620" numCol="1" spcCol="1270" anchor="ctr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600" b="1" kern="1200" dirty="0"/>
                <a:t>素质缺陷</a:t>
              </a:r>
              <a:endParaRPr lang="en-US" altLang="zh-CN" sz="1600" b="1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600" b="1" dirty="0"/>
                <a:t>能力缺陷</a:t>
              </a:r>
              <a:endParaRPr lang="en-US" altLang="zh-CN" sz="1600" b="1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600" b="1" kern="1200" dirty="0"/>
                <a:t>知识缺陷</a:t>
              </a:r>
              <a:endParaRPr lang="en-US" altLang="zh-CN" sz="1600" b="1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600" b="1" dirty="0"/>
                <a:t>人格缺陷</a:t>
              </a:r>
              <a:endParaRPr lang="en-US" altLang="zh-CN" sz="1600" b="1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CN" altLang="en-US" sz="1200" b="1" kern="1200" dirty="0"/>
            </a:p>
          </p:txBody>
        </p:sp>
      </p:grpSp>
      <p:grpSp>
        <p:nvGrpSpPr>
          <p:cNvPr id="60" name="组合 59"/>
          <p:cNvGrpSpPr/>
          <p:nvPr/>
        </p:nvGrpSpPr>
        <p:grpSpPr>
          <a:xfrm rot="191049">
            <a:off x="8510281" y="4534793"/>
            <a:ext cx="766528" cy="766528"/>
            <a:chOff x="2065831" y="1138383"/>
            <a:chExt cx="766528" cy="766528"/>
          </a:xfrm>
        </p:grpSpPr>
        <p:sp>
          <p:nvSpPr>
            <p:cNvPr id="61" name="椭圆 60"/>
            <p:cNvSpPr/>
            <p:nvPr/>
          </p:nvSpPr>
          <p:spPr>
            <a:xfrm>
              <a:off x="2065831" y="1138383"/>
              <a:ext cx="766528" cy="76652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62" name="椭圆 4"/>
            <p:cNvSpPr txBox="1"/>
            <p:nvPr/>
          </p:nvSpPr>
          <p:spPr>
            <a:xfrm>
              <a:off x="2177445" y="1297637"/>
              <a:ext cx="542018" cy="542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600" b="1" dirty="0"/>
                <a:t>用户反馈</a:t>
              </a:r>
              <a:endParaRPr lang="zh-CN" altLang="en-US" sz="1600" b="1" kern="1200" dirty="0"/>
            </a:p>
          </p:txBody>
        </p:sp>
      </p:grpSp>
      <p:sp>
        <p:nvSpPr>
          <p:cNvPr id="27" name="圆角矩形 26"/>
          <p:cNvSpPr/>
          <p:nvPr/>
        </p:nvSpPr>
        <p:spPr>
          <a:xfrm>
            <a:off x="5814204" y="2368532"/>
            <a:ext cx="1437736" cy="120865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5"/>
          <p:cNvSpPr txBox="1">
            <a:spLocks noChangeArrowheads="1"/>
          </p:cNvSpPr>
          <p:nvPr/>
        </p:nvSpPr>
        <p:spPr bwMode="auto">
          <a:xfrm>
            <a:off x="9175937" y="3222780"/>
            <a:ext cx="2192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普适性培养与个性化需求之间</a:t>
            </a:r>
            <a:r>
              <a: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1800" b="1" kern="0" noProof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差异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741872" y="4026252"/>
            <a:ext cx="6276344" cy="2333852"/>
            <a:chOff x="741872" y="4026252"/>
            <a:chExt cx="6276344" cy="2333852"/>
          </a:xfrm>
        </p:grpSpPr>
        <p:grpSp>
          <p:nvGrpSpPr>
            <p:cNvPr id="36" name="组合 35"/>
            <p:cNvGrpSpPr/>
            <p:nvPr/>
          </p:nvGrpSpPr>
          <p:grpSpPr>
            <a:xfrm>
              <a:off x="973539" y="4234588"/>
              <a:ext cx="600975" cy="2057011"/>
              <a:chOff x="1370999" y="4208780"/>
              <a:chExt cx="600975" cy="2057011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1370999" y="4208780"/>
                <a:ext cx="595824" cy="470524"/>
                <a:chOff x="1307739" y="5060830"/>
                <a:chExt cx="595824" cy="470524"/>
              </a:xfrm>
            </p:grpSpPr>
            <p:sp>
              <p:nvSpPr>
                <p:cNvPr id="30" name="圆角矩形 29"/>
                <p:cNvSpPr/>
                <p:nvPr/>
              </p:nvSpPr>
              <p:spPr>
                <a:xfrm>
                  <a:off x="1307739" y="5060830"/>
                  <a:ext cx="595824" cy="470524"/>
                </a:xfrm>
                <a:prstGeom prst="round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文本框 30"/>
                <p:cNvSpPr txBox="1"/>
                <p:nvPr/>
              </p:nvSpPr>
              <p:spPr>
                <a:xfrm>
                  <a:off x="1395741" y="5121963"/>
                  <a:ext cx="41981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b="1" dirty="0">
                      <a:solidFill>
                        <a:schemeClr val="accent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产</a:t>
                  </a:r>
                </a:p>
              </p:txBody>
            </p:sp>
          </p:grpSp>
          <p:grpSp>
            <p:nvGrpSpPr>
              <p:cNvPr id="65" name="组合 64"/>
              <p:cNvGrpSpPr/>
              <p:nvPr/>
            </p:nvGrpSpPr>
            <p:grpSpPr>
              <a:xfrm>
                <a:off x="1376150" y="4792570"/>
                <a:ext cx="595824" cy="470524"/>
                <a:chOff x="1307739" y="5060830"/>
                <a:chExt cx="595824" cy="470524"/>
              </a:xfrm>
            </p:grpSpPr>
            <p:sp>
              <p:nvSpPr>
                <p:cNvPr id="66" name="圆角矩形 65"/>
                <p:cNvSpPr/>
                <p:nvPr/>
              </p:nvSpPr>
              <p:spPr>
                <a:xfrm>
                  <a:off x="1307739" y="5060830"/>
                  <a:ext cx="595824" cy="470524"/>
                </a:xfrm>
                <a:prstGeom prst="round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" name="文本框 69"/>
                <p:cNvSpPr txBox="1"/>
                <p:nvPr/>
              </p:nvSpPr>
              <p:spPr>
                <a:xfrm>
                  <a:off x="1395741" y="5121963"/>
                  <a:ext cx="41981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b="1" dirty="0">
                      <a:solidFill>
                        <a:schemeClr val="accent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教</a:t>
                  </a:r>
                </a:p>
              </p:txBody>
            </p:sp>
          </p:grpSp>
          <p:grpSp>
            <p:nvGrpSpPr>
              <p:cNvPr id="71" name="组合 70"/>
              <p:cNvGrpSpPr/>
              <p:nvPr/>
            </p:nvGrpSpPr>
            <p:grpSpPr>
              <a:xfrm>
                <a:off x="1370999" y="5376360"/>
                <a:ext cx="595824" cy="889431"/>
                <a:chOff x="1307739" y="5060830"/>
                <a:chExt cx="595824" cy="470524"/>
              </a:xfrm>
            </p:grpSpPr>
            <p:sp>
              <p:nvSpPr>
                <p:cNvPr id="72" name="圆角矩形 71"/>
                <p:cNvSpPr/>
                <p:nvPr/>
              </p:nvSpPr>
              <p:spPr>
                <a:xfrm>
                  <a:off x="1307739" y="5060830"/>
                  <a:ext cx="595824" cy="470524"/>
                </a:xfrm>
                <a:prstGeom prst="round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文本框 72"/>
                <p:cNvSpPr txBox="1"/>
                <p:nvPr/>
              </p:nvSpPr>
              <p:spPr>
                <a:xfrm>
                  <a:off x="1395741" y="5121963"/>
                  <a:ext cx="419819" cy="3744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b="1" dirty="0">
                      <a:solidFill>
                        <a:schemeClr val="accent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融合</a:t>
                  </a:r>
                </a:p>
              </p:txBody>
            </p:sp>
          </p:grpSp>
        </p:grpSp>
        <p:grpSp>
          <p:nvGrpSpPr>
            <p:cNvPr id="77" name="组合 76"/>
            <p:cNvGrpSpPr/>
            <p:nvPr/>
          </p:nvGrpSpPr>
          <p:grpSpPr>
            <a:xfrm>
              <a:off x="2077833" y="4234588"/>
              <a:ext cx="600975" cy="2057011"/>
              <a:chOff x="1370999" y="4208780"/>
              <a:chExt cx="600975" cy="2057011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1370999" y="4208780"/>
                <a:ext cx="595824" cy="470524"/>
                <a:chOff x="1307739" y="5060830"/>
                <a:chExt cx="595824" cy="470524"/>
              </a:xfrm>
            </p:grpSpPr>
            <p:sp>
              <p:nvSpPr>
                <p:cNvPr id="85" name="圆角矩形 84"/>
                <p:cNvSpPr/>
                <p:nvPr/>
              </p:nvSpPr>
              <p:spPr>
                <a:xfrm>
                  <a:off x="1307739" y="5060830"/>
                  <a:ext cx="595824" cy="470524"/>
                </a:xfrm>
                <a:prstGeom prst="round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1395741" y="5121963"/>
                  <a:ext cx="41981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b="1" dirty="0">
                      <a:solidFill>
                        <a:schemeClr val="accent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企</a:t>
                  </a:r>
                </a:p>
              </p:txBody>
            </p:sp>
          </p:grpSp>
          <p:grpSp>
            <p:nvGrpSpPr>
              <p:cNvPr id="79" name="组合 78"/>
              <p:cNvGrpSpPr/>
              <p:nvPr/>
            </p:nvGrpSpPr>
            <p:grpSpPr>
              <a:xfrm>
                <a:off x="1376150" y="4792570"/>
                <a:ext cx="595824" cy="470524"/>
                <a:chOff x="1307739" y="5060830"/>
                <a:chExt cx="595824" cy="470524"/>
              </a:xfrm>
            </p:grpSpPr>
            <p:sp>
              <p:nvSpPr>
                <p:cNvPr id="83" name="圆角矩形 82"/>
                <p:cNvSpPr/>
                <p:nvPr/>
              </p:nvSpPr>
              <p:spPr>
                <a:xfrm>
                  <a:off x="1307739" y="5060830"/>
                  <a:ext cx="595824" cy="470524"/>
                </a:xfrm>
                <a:prstGeom prst="round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" name="文本框 83"/>
                <p:cNvSpPr txBox="1"/>
                <p:nvPr/>
              </p:nvSpPr>
              <p:spPr>
                <a:xfrm>
                  <a:off x="1395741" y="5121963"/>
                  <a:ext cx="41981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b="1" dirty="0">
                      <a:solidFill>
                        <a:schemeClr val="accent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校</a:t>
                  </a:r>
                </a:p>
              </p:txBody>
            </p:sp>
          </p:grpSp>
          <p:grpSp>
            <p:nvGrpSpPr>
              <p:cNvPr id="80" name="组合 79"/>
              <p:cNvGrpSpPr/>
              <p:nvPr/>
            </p:nvGrpSpPr>
            <p:grpSpPr>
              <a:xfrm>
                <a:off x="1370999" y="5376360"/>
                <a:ext cx="595824" cy="889431"/>
                <a:chOff x="1307739" y="5060830"/>
                <a:chExt cx="595824" cy="470524"/>
              </a:xfrm>
            </p:grpSpPr>
            <p:sp>
              <p:nvSpPr>
                <p:cNvPr id="81" name="圆角矩形 80"/>
                <p:cNvSpPr/>
                <p:nvPr/>
              </p:nvSpPr>
              <p:spPr>
                <a:xfrm>
                  <a:off x="1307739" y="5060830"/>
                  <a:ext cx="595824" cy="470524"/>
                </a:xfrm>
                <a:prstGeom prst="round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文本框 81"/>
                <p:cNvSpPr txBox="1"/>
                <p:nvPr/>
              </p:nvSpPr>
              <p:spPr>
                <a:xfrm>
                  <a:off x="1390821" y="5137556"/>
                  <a:ext cx="419819" cy="3744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b="1" dirty="0">
                      <a:solidFill>
                        <a:schemeClr val="accent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合作</a:t>
                  </a:r>
                </a:p>
              </p:txBody>
            </p:sp>
          </p:grpSp>
        </p:grpSp>
        <p:sp>
          <p:nvSpPr>
            <p:cNvPr id="37" name="矩形 36"/>
            <p:cNvSpPr/>
            <p:nvPr/>
          </p:nvSpPr>
          <p:spPr>
            <a:xfrm>
              <a:off x="1518934" y="4643112"/>
              <a:ext cx="609328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4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+</a:t>
              </a:r>
              <a:endParaRPr lang="zh-CN" alt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741872" y="4756964"/>
              <a:ext cx="2225615" cy="608695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7" name="直接箭头连接符 86"/>
            <p:cNvCxnSpPr/>
            <p:nvPr/>
          </p:nvCxnSpPr>
          <p:spPr>
            <a:xfrm>
              <a:off x="3082553" y="5049809"/>
              <a:ext cx="1869009" cy="1150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文本框 87"/>
            <p:cNvSpPr txBox="1"/>
            <p:nvPr/>
          </p:nvSpPr>
          <p:spPr>
            <a:xfrm>
              <a:off x="3015111" y="4679304"/>
              <a:ext cx="2155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/>
                <a:t>普适性人才培养背景下</a:t>
              </a: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3393415" y="5094391"/>
              <a:ext cx="2155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/>
                <a:t>融合       合作</a:t>
              </a:r>
            </a:p>
          </p:txBody>
        </p:sp>
        <p:grpSp>
          <p:nvGrpSpPr>
            <p:cNvPr id="106" name="组合 105"/>
            <p:cNvGrpSpPr/>
            <p:nvPr/>
          </p:nvGrpSpPr>
          <p:grpSpPr>
            <a:xfrm>
              <a:off x="5073444" y="4026252"/>
              <a:ext cx="1944772" cy="2333852"/>
              <a:chOff x="5194803" y="4151988"/>
              <a:chExt cx="1944772" cy="2333852"/>
            </a:xfrm>
          </p:grpSpPr>
          <p:grpSp>
            <p:nvGrpSpPr>
              <p:cNvPr id="91" name="组合 90">
                <a:extLst>
                  <a:ext uri="{FF2B5EF4-FFF2-40B4-BE49-F238E27FC236}">
                    <a16:creationId xmlns:a16="http://schemas.microsoft.com/office/drawing/2014/main" id="{278D66E7-3F30-469C-94A2-3AB79FCAAC3F}"/>
                  </a:ext>
                </a:extLst>
              </p:cNvPr>
              <p:cNvGrpSpPr/>
              <p:nvPr/>
            </p:nvGrpSpPr>
            <p:grpSpPr>
              <a:xfrm>
                <a:off x="5194803" y="4151988"/>
                <a:ext cx="1944772" cy="476366"/>
                <a:chOff x="869256" y="1798541"/>
                <a:chExt cx="4004689" cy="662313"/>
              </a:xfrm>
            </p:grpSpPr>
            <p:sp>
              <p:nvSpPr>
                <p:cNvPr id="92" name="矩形 91"/>
                <p:cNvSpPr/>
                <p:nvPr/>
              </p:nvSpPr>
              <p:spPr>
                <a:xfrm>
                  <a:off x="869256" y="1798541"/>
                  <a:ext cx="3928169" cy="662313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3" name="矩形 92">
                  <a:extLst>
                    <a:ext uri="{FF2B5EF4-FFF2-40B4-BE49-F238E27FC236}">
                      <a16:creationId xmlns:a16="http://schemas.microsoft.com/office/drawing/2014/main" id="{E11B9C30-E000-4258-BC63-DB570ACE19FD}"/>
                    </a:ext>
                  </a:extLst>
                </p:cNvPr>
                <p:cNvSpPr/>
                <p:nvPr/>
              </p:nvSpPr>
              <p:spPr>
                <a:xfrm>
                  <a:off x="915141" y="1941253"/>
                  <a:ext cx="3958804" cy="5134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b="1" dirty="0">
                      <a:solidFill>
                        <a:schemeClr val="bg1"/>
                      </a:solidFill>
                    </a:rPr>
                    <a:t>与谁合作？ </a:t>
                  </a:r>
                  <a:r>
                    <a:rPr lang="zh-CN" altLang="en-US" b="1" dirty="0">
                      <a:solidFill>
                        <a:srgbClr val="FFFF00"/>
                      </a:solidFill>
                    </a:rPr>
                    <a:t>对象</a:t>
                  </a:r>
                </a:p>
              </p:txBody>
            </p:sp>
          </p:grpSp>
          <p:grpSp>
            <p:nvGrpSpPr>
              <p:cNvPr id="94" name="组合 93">
                <a:extLst>
                  <a:ext uri="{FF2B5EF4-FFF2-40B4-BE49-F238E27FC236}">
                    <a16:creationId xmlns:a16="http://schemas.microsoft.com/office/drawing/2014/main" id="{278D66E7-3F30-469C-94A2-3AB79FCAAC3F}"/>
                  </a:ext>
                </a:extLst>
              </p:cNvPr>
              <p:cNvGrpSpPr/>
              <p:nvPr/>
            </p:nvGrpSpPr>
            <p:grpSpPr>
              <a:xfrm>
                <a:off x="5200169" y="4673358"/>
                <a:ext cx="1902246" cy="412306"/>
                <a:chOff x="855914" y="1616610"/>
                <a:chExt cx="3769391" cy="662313"/>
              </a:xfrm>
            </p:grpSpPr>
            <p:sp>
              <p:nvSpPr>
                <p:cNvPr id="95" name="矩形 94"/>
                <p:cNvSpPr/>
                <p:nvPr/>
              </p:nvSpPr>
              <p:spPr>
                <a:xfrm>
                  <a:off x="855914" y="1616610"/>
                  <a:ext cx="3769391" cy="662313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6" name="矩形 95">
                  <a:extLst>
                    <a:ext uri="{FF2B5EF4-FFF2-40B4-BE49-F238E27FC236}">
                      <a16:creationId xmlns:a16="http://schemas.microsoft.com/office/drawing/2014/main" id="{E11B9C30-E000-4258-BC63-DB570ACE19FD}"/>
                    </a:ext>
                  </a:extLst>
                </p:cNvPr>
                <p:cNvSpPr/>
                <p:nvPr/>
              </p:nvSpPr>
              <p:spPr>
                <a:xfrm>
                  <a:off x="929550" y="1616610"/>
                  <a:ext cx="3695755" cy="5932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b="1" dirty="0">
                      <a:solidFill>
                        <a:schemeClr val="bg1"/>
                      </a:solidFill>
                    </a:rPr>
                    <a:t>为啥合作？</a:t>
                  </a:r>
                  <a:r>
                    <a:rPr lang="zh-CN" altLang="en-US" b="1" dirty="0">
                      <a:solidFill>
                        <a:srgbClr val="FFFF00"/>
                      </a:solidFill>
                    </a:rPr>
                    <a:t>目标</a:t>
                  </a:r>
                </a:p>
              </p:txBody>
            </p:sp>
          </p:grpSp>
          <p:grpSp>
            <p:nvGrpSpPr>
              <p:cNvPr id="97" name="组合 96">
                <a:extLst>
                  <a:ext uri="{FF2B5EF4-FFF2-40B4-BE49-F238E27FC236}">
                    <a16:creationId xmlns:a16="http://schemas.microsoft.com/office/drawing/2014/main" id="{278D66E7-3F30-469C-94A2-3AB79FCAAC3F}"/>
                  </a:ext>
                </a:extLst>
              </p:cNvPr>
              <p:cNvGrpSpPr/>
              <p:nvPr/>
            </p:nvGrpSpPr>
            <p:grpSpPr>
              <a:xfrm>
                <a:off x="5211554" y="5152786"/>
                <a:ext cx="1890861" cy="412306"/>
                <a:chOff x="871675" y="1615091"/>
                <a:chExt cx="3746832" cy="662313"/>
              </a:xfrm>
            </p:grpSpPr>
            <p:sp>
              <p:nvSpPr>
                <p:cNvPr id="98" name="矩形 97"/>
                <p:cNvSpPr/>
                <p:nvPr/>
              </p:nvSpPr>
              <p:spPr>
                <a:xfrm>
                  <a:off x="871675" y="1615091"/>
                  <a:ext cx="3746832" cy="662313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9" name="矩形 98">
                  <a:extLst>
                    <a:ext uri="{FF2B5EF4-FFF2-40B4-BE49-F238E27FC236}">
                      <a16:creationId xmlns:a16="http://schemas.microsoft.com/office/drawing/2014/main" id="{E11B9C30-E000-4258-BC63-DB570ACE19FD}"/>
                    </a:ext>
                  </a:extLst>
                </p:cNvPr>
                <p:cNvSpPr/>
                <p:nvPr/>
              </p:nvSpPr>
              <p:spPr>
                <a:xfrm>
                  <a:off x="949504" y="1615091"/>
                  <a:ext cx="3565467" cy="5932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b="1" dirty="0">
                      <a:solidFill>
                        <a:schemeClr val="bg1"/>
                      </a:solidFill>
                    </a:rPr>
                    <a:t>怎么合作？</a:t>
                  </a:r>
                  <a:r>
                    <a:rPr lang="zh-CN" altLang="en-US" b="1" dirty="0">
                      <a:solidFill>
                        <a:srgbClr val="FFFF00"/>
                      </a:solidFill>
                    </a:rPr>
                    <a:t>模式</a:t>
                  </a:r>
                </a:p>
              </p:txBody>
            </p:sp>
          </p:grpSp>
          <p:grpSp>
            <p:nvGrpSpPr>
              <p:cNvPr id="100" name="组合 99">
                <a:extLst>
                  <a:ext uri="{FF2B5EF4-FFF2-40B4-BE49-F238E27FC236}">
                    <a16:creationId xmlns:a16="http://schemas.microsoft.com/office/drawing/2014/main" id="{278D66E7-3F30-469C-94A2-3AB79FCAAC3F}"/>
                  </a:ext>
                </a:extLst>
              </p:cNvPr>
              <p:cNvGrpSpPr/>
              <p:nvPr/>
            </p:nvGrpSpPr>
            <p:grpSpPr>
              <a:xfrm>
                <a:off x="5200169" y="5613160"/>
                <a:ext cx="1902246" cy="412306"/>
                <a:chOff x="871675" y="1615091"/>
                <a:chExt cx="3092973" cy="662313"/>
              </a:xfrm>
            </p:grpSpPr>
            <p:sp>
              <p:nvSpPr>
                <p:cNvPr id="101" name="矩形 100"/>
                <p:cNvSpPr/>
                <p:nvPr/>
              </p:nvSpPr>
              <p:spPr>
                <a:xfrm>
                  <a:off x="871675" y="1615091"/>
                  <a:ext cx="3092973" cy="662313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2" name="矩形 101">
                  <a:extLst>
                    <a:ext uri="{FF2B5EF4-FFF2-40B4-BE49-F238E27FC236}">
                      <a16:creationId xmlns:a16="http://schemas.microsoft.com/office/drawing/2014/main" id="{E11B9C30-E000-4258-BC63-DB570ACE19FD}"/>
                    </a:ext>
                  </a:extLst>
                </p:cNvPr>
                <p:cNvSpPr/>
                <p:nvPr/>
              </p:nvSpPr>
              <p:spPr>
                <a:xfrm>
                  <a:off x="954049" y="1632571"/>
                  <a:ext cx="3010599" cy="5932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b="1" dirty="0">
                      <a:solidFill>
                        <a:schemeClr val="bg1"/>
                      </a:solidFill>
                    </a:rPr>
                    <a:t>如何运行？</a:t>
                  </a:r>
                  <a:r>
                    <a:rPr lang="zh-CN" altLang="en-US" b="1" dirty="0">
                      <a:solidFill>
                        <a:srgbClr val="FFFF00"/>
                      </a:solidFill>
                    </a:rPr>
                    <a:t>机制</a:t>
                  </a:r>
                </a:p>
              </p:txBody>
            </p:sp>
          </p:grpSp>
          <p:grpSp>
            <p:nvGrpSpPr>
              <p:cNvPr id="103" name="组合 102">
                <a:extLst>
                  <a:ext uri="{FF2B5EF4-FFF2-40B4-BE49-F238E27FC236}">
                    <a16:creationId xmlns:a16="http://schemas.microsoft.com/office/drawing/2014/main" id="{278D66E7-3F30-469C-94A2-3AB79FCAAC3F}"/>
                  </a:ext>
                </a:extLst>
              </p:cNvPr>
              <p:cNvGrpSpPr/>
              <p:nvPr/>
            </p:nvGrpSpPr>
            <p:grpSpPr>
              <a:xfrm>
                <a:off x="5196086" y="6073534"/>
                <a:ext cx="1902246" cy="412306"/>
                <a:chOff x="871675" y="1615091"/>
                <a:chExt cx="3092973" cy="662313"/>
              </a:xfrm>
            </p:grpSpPr>
            <p:sp>
              <p:nvSpPr>
                <p:cNvPr id="104" name="矩形 103"/>
                <p:cNvSpPr/>
                <p:nvPr/>
              </p:nvSpPr>
              <p:spPr>
                <a:xfrm>
                  <a:off x="871675" y="1615091"/>
                  <a:ext cx="3092973" cy="662313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5" name="矩形 104">
                  <a:extLst>
                    <a:ext uri="{FF2B5EF4-FFF2-40B4-BE49-F238E27FC236}">
                      <a16:creationId xmlns:a16="http://schemas.microsoft.com/office/drawing/2014/main" id="{E11B9C30-E000-4258-BC63-DB570ACE19FD}"/>
                    </a:ext>
                  </a:extLst>
                </p:cNvPr>
                <p:cNvSpPr/>
                <p:nvPr/>
              </p:nvSpPr>
              <p:spPr>
                <a:xfrm>
                  <a:off x="954049" y="1632571"/>
                  <a:ext cx="3010599" cy="5932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b="1" dirty="0">
                      <a:solidFill>
                        <a:schemeClr val="bg1"/>
                      </a:solidFill>
                    </a:rPr>
                    <a:t>合作结果？</a:t>
                  </a:r>
                  <a:r>
                    <a:rPr lang="zh-CN" altLang="en-US" b="1" dirty="0">
                      <a:solidFill>
                        <a:srgbClr val="FFFF00"/>
                      </a:solidFill>
                    </a:rPr>
                    <a:t>效益</a:t>
                  </a:r>
                </a:p>
              </p:txBody>
            </p:sp>
          </p:grpSp>
        </p:grpSp>
      </p:grpSp>
      <p:sp>
        <p:nvSpPr>
          <p:cNvPr id="64" name="文本框 63"/>
          <p:cNvSpPr txBox="1"/>
          <p:nvPr/>
        </p:nvSpPr>
        <p:spPr>
          <a:xfrm>
            <a:off x="346672" y="937255"/>
            <a:ext cx="533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⑥ 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升级对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职教的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启示</a:t>
            </a:r>
          </a:p>
        </p:txBody>
      </p:sp>
    </p:spTree>
    <p:extLst>
      <p:ext uri="{BB962C8B-B14F-4D97-AF65-F5344CB8AC3E}">
        <p14:creationId xmlns:p14="http://schemas.microsoft.com/office/powerpoint/2010/main" val="30422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27" grpId="0" animBg="1"/>
      <p:bldP spid="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6" descr="D:\校名校徽使用规范图例\校徽使用图例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818" y="2501900"/>
            <a:ext cx="1892808" cy="179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圆角矩形 50"/>
          <p:cNvSpPr/>
          <p:nvPr/>
        </p:nvSpPr>
        <p:spPr bwMode="auto">
          <a:xfrm>
            <a:off x="9445974" y="5680966"/>
            <a:ext cx="2001593" cy="416829"/>
          </a:xfrm>
          <a:prstGeom prst="roundRect">
            <a:avLst>
              <a:gd name="adj" fmla="val 12893"/>
            </a:avLst>
          </a:prstGeom>
          <a:solidFill>
            <a:srgbClr val="2F5597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165">
              <a:defRPr/>
            </a:pPr>
            <a:r>
              <a:rPr lang="zh-CN" altLang="en-US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链条状合作模式</a:t>
            </a:r>
            <a:endParaRPr lang="zh-CN" altLang="en-US" sz="1200" b="1" kern="0" dirty="0">
              <a:solidFill>
                <a:prstClr val="white"/>
              </a:solidFill>
              <a:latin typeface="思源黑体 Bold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9980295" y="1591945"/>
            <a:ext cx="555625" cy="3017520"/>
            <a:chOff x="15717" y="2507"/>
            <a:chExt cx="875" cy="4752"/>
          </a:xfrm>
        </p:grpSpPr>
        <p:cxnSp>
          <p:nvCxnSpPr>
            <p:cNvPr id="88" name="直接箭头连接符 87"/>
            <p:cNvCxnSpPr/>
            <p:nvPr/>
          </p:nvCxnSpPr>
          <p:spPr>
            <a:xfrm flipH="1">
              <a:off x="15717" y="2507"/>
              <a:ext cx="35" cy="4753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15847" y="3211"/>
              <a:ext cx="717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</a:t>
              </a:r>
            </a:p>
          </p:txBody>
        </p:sp>
        <p:sp>
          <p:nvSpPr>
            <p:cNvPr id="89" name="文本框 88"/>
            <p:cNvSpPr txBox="1"/>
            <p:nvPr/>
          </p:nvSpPr>
          <p:spPr>
            <a:xfrm flipH="1">
              <a:off x="15854" y="4306"/>
              <a:ext cx="73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择</a:t>
              </a:r>
            </a:p>
          </p:txBody>
        </p:sp>
        <p:sp>
          <p:nvSpPr>
            <p:cNvPr id="90" name="文本框 89"/>
            <p:cNvSpPr txBox="1"/>
            <p:nvPr/>
          </p:nvSpPr>
          <p:spPr>
            <a:xfrm flipH="1">
              <a:off x="15821" y="5313"/>
              <a:ext cx="73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过</a:t>
              </a:r>
            </a:p>
          </p:txBody>
        </p:sp>
        <p:sp>
          <p:nvSpPr>
            <p:cNvPr id="91" name="文本框 90"/>
            <p:cNvSpPr txBox="1"/>
            <p:nvPr/>
          </p:nvSpPr>
          <p:spPr>
            <a:xfrm flipH="1">
              <a:off x="15828" y="6247"/>
              <a:ext cx="73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程</a:t>
              </a:r>
            </a:p>
          </p:txBody>
        </p:sp>
      </p:grpSp>
      <p:cxnSp>
        <p:nvCxnSpPr>
          <p:cNvPr id="81" name="直接箭头连接符 80"/>
          <p:cNvCxnSpPr>
            <a:stCxn id="74" idx="0"/>
            <a:endCxn id="71" idx="4"/>
          </p:cNvCxnSpPr>
          <p:nvPr/>
        </p:nvCxnSpPr>
        <p:spPr>
          <a:xfrm flipV="1">
            <a:off x="11464925" y="3503930"/>
            <a:ext cx="0" cy="3130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0092055" y="4846320"/>
            <a:ext cx="766445" cy="766445"/>
            <a:chOff x="10109603" y="4839716"/>
            <a:chExt cx="766528" cy="766528"/>
          </a:xfrm>
        </p:grpSpPr>
        <p:sp>
          <p:nvSpPr>
            <p:cNvPr id="53" name="椭圆 52"/>
            <p:cNvSpPr/>
            <p:nvPr/>
          </p:nvSpPr>
          <p:spPr>
            <a:xfrm>
              <a:off x="10109603" y="4839716"/>
              <a:ext cx="766528" cy="76652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椭圆 6"/>
            <p:cNvSpPr txBox="1"/>
            <p:nvPr/>
          </p:nvSpPr>
          <p:spPr>
            <a:xfrm>
              <a:off x="10219637" y="4951971"/>
              <a:ext cx="542018" cy="542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FFFF00"/>
                  </a:solidFill>
                </a:rPr>
                <a:t>岗位能力</a:t>
              </a: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11109008" y="4869815"/>
            <a:ext cx="711200" cy="719455"/>
            <a:chOff x="11066780" y="4849495"/>
            <a:chExt cx="711200" cy="719455"/>
          </a:xfrm>
        </p:grpSpPr>
        <p:sp>
          <p:nvSpPr>
            <p:cNvPr id="57" name="椭圆 56"/>
            <p:cNvSpPr/>
            <p:nvPr/>
          </p:nvSpPr>
          <p:spPr>
            <a:xfrm>
              <a:off x="11066780" y="4849495"/>
              <a:ext cx="711200" cy="71945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椭圆 6"/>
            <p:cNvSpPr txBox="1"/>
            <p:nvPr/>
          </p:nvSpPr>
          <p:spPr>
            <a:xfrm>
              <a:off x="11137900" y="4937760"/>
              <a:ext cx="542290" cy="542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FFFF00"/>
                  </a:solidFill>
                </a:rPr>
                <a:t>课程体系</a:t>
              </a: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9079230" y="4846320"/>
            <a:ext cx="766445" cy="766445"/>
            <a:chOff x="9079230" y="4839970"/>
            <a:chExt cx="766445" cy="766445"/>
          </a:xfrm>
        </p:grpSpPr>
        <p:sp>
          <p:nvSpPr>
            <p:cNvPr id="61" name="椭圆 60"/>
            <p:cNvSpPr/>
            <p:nvPr/>
          </p:nvSpPr>
          <p:spPr>
            <a:xfrm>
              <a:off x="9079230" y="4839970"/>
              <a:ext cx="766445" cy="76644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椭圆 6"/>
            <p:cNvSpPr txBox="1"/>
            <p:nvPr/>
          </p:nvSpPr>
          <p:spPr>
            <a:xfrm>
              <a:off x="9195435" y="4951730"/>
              <a:ext cx="542290" cy="542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FFFF00"/>
                  </a:solidFill>
                </a:rPr>
                <a:t>合作培养</a:t>
              </a:r>
            </a:p>
          </p:txBody>
        </p:sp>
      </p:grpSp>
      <p:cxnSp>
        <p:nvCxnSpPr>
          <p:cNvPr id="79" name="直接箭头连接符 78"/>
          <p:cNvCxnSpPr/>
          <p:nvPr/>
        </p:nvCxnSpPr>
        <p:spPr>
          <a:xfrm>
            <a:off x="9462135" y="4472305"/>
            <a:ext cx="0" cy="3937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组合 69"/>
          <p:cNvGrpSpPr/>
          <p:nvPr/>
        </p:nvGrpSpPr>
        <p:grpSpPr>
          <a:xfrm>
            <a:off x="11081385" y="2737485"/>
            <a:ext cx="766445" cy="766445"/>
            <a:chOff x="10109603" y="4839716"/>
            <a:chExt cx="766528" cy="766528"/>
          </a:xfrm>
        </p:grpSpPr>
        <p:sp>
          <p:nvSpPr>
            <p:cNvPr id="71" name="椭圆 70"/>
            <p:cNvSpPr/>
            <p:nvPr/>
          </p:nvSpPr>
          <p:spPr>
            <a:xfrm>
              <a:off x="10109603" y="4839716"/>
              <a:ext cx="766528" cy="76652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2" name="椭圆 6"/>
            <p:cNvSpPr txBox="1"/>
            <p:nvPr/>
          </p:nvSpPr>
          <p:spPr>
            <a:xfrm>
              <a:off x="10219637" y="4951971"/>
              <a:ext cx="542018" cy="542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FFFF00"/>
                  </a:solidFill>
                </a:rPr>
                <a:t>双师培养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1081385" y="3816985"/>
            <a:ext cx="766445" cy="766445"/>
            <a:chOff x="10109603" y="4839716"/>
            <a:chExt cx="766528" cy="766528"/>
          </a:xfrm>
        </p:grpSpPr>
        <p:sp>
          <p:nvSpPr>
            <p:cNvPr id="74" name="椭圆 73"/>
            <p:cNvSpPr/>
            <p:nvPr/>
          </p:nvSpPr>
          <p:spPr>
            <a:xfrm>
              <a:off x="10109603" y="4839716"/>
              <a:ext cx="766528" cy="76652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5" name="椭圆 6"/>
            <p:cNvSpPr txBox="1"/>
            <p:nvPr/>
          </p:nvSpPr>
          <p:spPr>
            <a:xfrm>
              <a:off x="10219637" y="4951971"/>
              <a:ext cx="542018" cy="542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FFFF00"/>
                  </a:solidFill>
                </a:rPr>
                <a:t>培养方案</a:t>
              </a:r>
            </a:p>
          </p:txBody>
        </p:sp>
      </p:grpSp>
      <p:cxnSp>
        <p:nvCxnSpPr>
          <p:cNvPr id="76" name="直接箭头连接符 75"/>
          <p:cNvCxnSpPr/>
          <p:nvPr/>
        </p:nvCxnSpPr>
        <p:spPr>
          <a:xfrm flipV="1">
            <a:off x="9824085" y="5236210"/>
            <a:ext cx="294640" cy="38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/>
          <p:nvPr/>
        </p:nvCxnSpPr>
        <p:spPr>
          <a:xfrm flipH="1" flipV="1">
            <a:off x="11460480" y="4547235"/>
            <a:ext cx="1905" cy="2965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/>
          <p:cNvCxnSpPr>
            <a:endCxn id="57" idx="2"/>
          </p:cNvCxnSpPr>
          <p:nvPr/>
        </p:nvCxnSpPr>
        <p:spPr>
          <a:xfrm flipV="1">
            <a:off x="10854055" y="5229860"/>
            <a:ext cx="255270" cy="133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组合 106"/>
          <p:cNvGrpSpPr/>
          <p:nvPr/>
        </p:nvGrpSpPr>
        <p:grpSpPr>
          <a:xfrm>
            <a:off x="11081385" y="1632585"/>
            <a:ext cx="766445" cy="766445"/>
            <a:chOff x="10109603" y="4839716"/>
            <a:chExt cx="766528" cy="766528"/>
          </a:xfrm>
        </p:grpSpPr>
        <p:sp>
          <p:nvSpPr>
            <p:cNvPr id="108" name="椭圆 107"/>
            <p:cNvSpPr/>
            <p:nvPr/>
          </p:nvSpPr>
          <p:spPr>
            <a:xfrm>
              <a:off x="10109603" y="4839716"/>
              <a:ext cx="766528" cy="76652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9" name="椭圆 6"/>
            <p:cNvSpPr txBox="1"/>
            <p:nvPr/>
          </p:nvSpPr>
          <p:spPr>
            <a:xfrm>
              <a:off x="10219637" y="4951971"/>
              <a:ext cx="542018" cy="542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FFFF00"/>
                  </a:solidFill>
                </a:rPr>
                <a:t>企业就业</a:t>
              </a:r>
            </a:p>
          </p:txBody>
        </p:sp>
      </p:grpSp>
      <p:cxnSp>
        <p:nvCxnSpPr>
          <p:cNvPr id="110" name="直接箭头连接符 109"/>
          <p:cNvCxnSpPr>
            <a:endCxn id="108" idx="4"/>
          </p:cNvCxnSpPr>
          <p:nvPr/>
        </p:nvCxnSpPr>
        <p:spPr>
          <a:xfrm flipH="1" flipV="1">
            <a:off x="11464925" y="2399030"/>
            <a:ext cx="6350" cy="327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组合 117"/>
          <p:cNvGrpSpPr/>
          <p:nvPr/>
        </p:nvGrpSpPr>
        <p:grpSpPr>
          <a:xfrm>
            <a:off x="7312424" y="1142942"/>
            <a:ext cx="4164567" cy="403532"/>
            <a:chOff x="7312424" y="1142942"/>
            <a:chExt cx="4164567" cy="403532"/>
          </a:xfrm>
        </p:grpSpPr>
        <p:cxnSp>
          <p:nvCxnSpPr>
            <p:cNvPr id="111" name="直接箭头连接符 110"/>
            <p:cNvCxnSpPr/>
            <p:nvPr/>
          </p:nvCxnSpPr>
          <p:spPr>
            <a:xfrm flipH="1" flipV="1">
              <a:off x="7312424" y="1530986"/>
              <a:ext cx="4164567" cy="15488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文本框 114"/>
            <p:cNvSpPr txBox="1"/>
            <p:nvPr/>
          </p:nvSpPr>
          <p:spPr>
            <a:xfrm>
              <a:off x="8368700" y="1142942"/>
              <a:ext cx="1740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评价反馈过程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493015" y="1704131"/>
            <a:ext cx="1646334" cy="685692"/>
            <a:chOff x="384976" y="1213787"/>
            <a:chExt cx="1540086" cy="1101024"/>
          </a:xfrm>
        </p:grpSpPr>
        <p:sp>
          <p:nvSpPr>
            <p:cNvPr id="43" name="右箭头 42"/>
            <p:cNvSpPr/>
            <p:nvPr/>
          </p:nvSpPr>
          <p:spPr>
            <a:xfrm>
              <a:off x="384976" y="1213787"/>
              <a:ext cx="1533056" cy="1101024"/>
            </a:xfrm>
            <a:prstGeom prst="rightArrow">
              <a:avLst>
                <a:gd name="adj1" fmla="val 100000"/>
                <a:gd name="adj2" fmla="val 5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44" name="右箭头 4"/>
            <p:cNvSpPr txBox="1"/>
            <p:nvPr/>
          </p:nvSpPr>
          <p:spPr>
            <a:xfrm>
              <a:off x="645984" y="1295269"/>
              <a:ext cx="1279078" cy="9380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10160" rIns="20320" bIns="10160" numCol="1" spcCol="1270" anchor="ctr" anchorCtr="0">
              <a:noAutofit/>
            </a:bodyPr>
            <a:lstStyle/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  <a:defRPr/>
              </a:pPr>
              <a:r>
                <a:rPr lang="zh-CN" altLang="en-US" sz="2000" b="1" dirty="0">
                  <a:solidFill>
                    <a:srgbClr val="C00000"/>
                  </a:solidFill>
                </a:rPr>
                <a:t>核心专业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022601" y="1623294"/>
            <a:ext cx="766528" cy="766528"/>
            <a:chOff x="1711" y="1261505"/>
            <a:chExt cx="766528" cy="766528"/>
          </a:xfrm>
        </p:grpSpPr>
        <p:sp>
          <p:nvSpPr>
            <p:cNvPr id="41" name="椭圆 40"/>
            <p:cNvSpPr/>
            <p:nvPr/>
          </p:nvSpPr>
          <p:spPr>
            <a:xfrm>
              <a:off x="1711" y="1261505"/>
              <a:ext cx="766528" cy="76652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椭圆 6"/>
            <p:cNvSpPr txBox="1"/>
            <p:nvPr/>
          </p:nvSpPr>
          <p:spPr>
            <a:xfrm>
              <a:off x="113966" y="1373760"/>
              <a:ext cx="542018" cy="542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FFFF00"/>
                  </a:solidFill>
                </a:rPr>
                <a:t>专业基础</a:t>
              </a:r>
            </a:p>
          </p:txBody>
        </p:sp>
      </p:grpSp>
      <p:cxnSp>
        <p:nvCxnSpPr>
          <p:cNvPr id="65" name="直接连接符 64"/>
          <p:cNvCxnSpPr/>
          <p:nvPr/>
        </p:nvCxnSpPr>
        <p:spPr>
          <a:xfrm flipV="1">
            <a:off x="6008790" y="2353767"/>
            <a:ext cx="335616" cy="4008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8138160" y="1637030"/>
            <a:ext cx="766445" cy="766445"/>
            <a:chOff x="1711" y="1261505"/>
            <a:chExt cx="766528" cy="766528"/>
          </a:xfrm>
        </p:grpSpPr>
        <p:sp>
          <p:nvSpPr>
            <p:cNvPr id="46" name="椭圆 45"/>
            <p:cNvSpPr/>
            <p:nvPr/>
          </p:nvSpPr>
          <p:spPr>
            <a:xfrm>
              <a:off x="1711" y="1261505"/>
              <a:ext cx="766528" cy="76652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椭圆 6"/>
            <p:cNvSpPr txBox="1"/>
            <p:nvPr/>
          </p:nvSpPr>
          <p:spPr>
            <a:xfrm>
              <a:off x="113966" y="1373760"/>
              <a:ext cx="542018" cy="542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FFFF00"/>
                  </a:solidFill>
                </a:rPr>
                <a:t>培养目标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079230" y="1628140"/>
            <a:ext cx="766445" cy="766445"/>
            <a:chOff x="1711" y="1261505"/>
            <a:chExt cx="766528" cy="766528"/>
          </a:xfrm>
        </p:grpSpPr>
        <p:sp>
          <p:nvSpPr>
            <p:cNvPr id="49" name="椭圆 48"/>
            <p:cNvSpPr/>
            <p:nvPr/>
          </p:nvSpPr>
          <p:spPr>
            <a:xfrm>
              <a:off x="1711" y="1261505"/>
              <a:ext cx="766528" cy="76652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椭圆 6"/>
            <p:cNvSpPr txBox="1"/>
            <p:nvPr/>
          </p:nvSpPr>
          <p:spPr>
            <a:xfrm>
              <a:off x="113966" y="1373760"/>
              <a:ext cx="542018" cy="542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FFFF00"/>
                  </a:solidFill>
                </a:rPr>
                <a:t>对应岗位</a:t>
              </a: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9079230" y="2698750"/>
            <a:ext cx="766445" cy="766445"/>
            <a:chOff x="9079230" y="2698750"/>
            <a:chExt cx="766445" cy="766445"/>
          </a:xfrm>
        </p:grpSpPr>
        <p:sp>
          <p:nvSpPr>
            <p:cNvPr id="55" name="椭圆 54"/>
            <p:cNvSpPr/>
            <p:nvPr/>
          </p:nvSpPr>
          <p:spPr>
            <a:xfrm>
              <a:off x="9079230" y="2698750"/>
              <a:ext cx="766445" cy="76644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椭圆 6"/>
            <p:cNvSpPr txBox="1"/>
            <p:nvPr/>
          </p:nvSpPr>
          <p:spPr>
            <a:xfrm>
              <a:off x="9190990" y="2809240"/>
              <a:ext cx="542290" cy="542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FFFF00"/>
                  </a:solidFill>
                </a:rPr>
                <a:t>产业链端</a:t>
              </a: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9079230" y="3769360"/>
            <a:ext cx="766445" cy="766445"/>
            <a:chOff x="9079230" y="3769360"/>
            <a:chExt cx="766445" cy="766445"/>
          </a:xfrm>
        </p:grpSpPr>
        <p:sp>
          <p:nvSpPr>
            <p:cNvPr id="59" name="椭圆 58"/>
            <p:cNvSpPr/>
            <p:nvPr/>
          </p:nvSpPr>
          <p:spPr>
            <a:xfrm>
              <a:off x="9079230" y="3769360"/>
              <a:ext cx="766445" cy="76644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椭圆 6"/>
            <p:cNvSpPr txBox="1"/>
            <p:nvPr/>
          </p:nvSpPr>
          <p:spPr>
            <a:xfrm>
              <a:off x="9195435" y="3881755"/>
              <a:ext cx="542290" cy="542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CN" altLang="en-US" b="1" dirty="0">
                  <a:solidFill>
                    <a:srgbClr val="FF0000"/>
                  </a:solidFill>
                </a:rPr>
                <a:t>龙头企业</a:t>
              </a:r>
            </a:p>
          </p:txBody>
        </p:sp>
      </p:grpSp>
      <p:cxnSp>
        <p:nvCxnSpPr>
          <p:cNvPr id="77" name="直接箭头连接符 76"/>
          <p:cNvCxnSpPr/>
          <p:nvPr/>
        </p:nvCxnSpPr>
        <p:spPr>
          <a:xfrm>
            <a:off x="9467850" y="2360930"/>
            <a:ext cx="0" cy="3937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箭头连接符 77"/>
          <p:cNvCxnSpPr/>
          <p:nvPr/>
        </p:nvCxnSpPr>
        <p:spPr>
          <a:xfrm>
            <a:off x="9462135" y="3465195"/>
            <a:ext cx="2540" cy="3340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/>
          <p:cNvCxnSpPr/>
          <p:nvPr/>
        </p:nvCxnSpPr>
        <p:spPr>
          <a:xfrm>
            <a:off x="8879205" y="2015490"/>
            <a:ext cx="26797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6492875" y="2389505"/>
            <a:ext cx="1811655" cy="3526155"/>
            <a:chOff x="10288" y="3722"/>
            <a:chExt cx="2853" cy="5553"/>
          </a:xfrm>
        </p:grpSpPr>
        <p:cxnSp>
          <p:nvCxnSpPr>
            <p:cNvPr id="80" name="直接箭头连接符 79"/>
            <p:cNvCxnSpPr/>
            <p:nvPr/>
          </p:nvCxnSpPr>
          <p:spPr>
            <a:xfrm>
              <a:off x="11600" y="3722"/>
              <a:ext cx="0" cy="1341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圆角矩形 81"/>
            <p:cNvSpPr/>
            <p:nvPr/>
          </p:nvSpPr>
          <p:spPr>
            <a:xfrm>
              <a:off x="10288" y="5011"/>
              <a:ext cx="2853" cy="42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u"/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特色专业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u"/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历史悠久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u"/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成果丰厚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u"/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资源丰富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u"/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招生优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u"/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就业率高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u"/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师资队伍强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u"/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对接产业紧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u"/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合作企业强</a:t>
              </a:r>
            </a:p>
          </p:txBody>
        </p:sp>
      </p:grpSp>
      <p:sp>
        <p:nvSpPr>
          <p:cNvPr id="38" name="圆角矩形 37"/>
          <p:cNvSpPr/>
          <p:nvPr/>
        </p:nvSpPr>
        <p:spPr bwMode="auto">
          <a:xfrm>
            <a:off x="1289414" y="5504199"/>
            <a:ext cx="2113822" cy="416829"/>
          </a:xfrm>
          <a:prstGeom prst="roundRect">
            <a:avLst>
              <a:gd name="adj" fmla="val 12893"/>
            </a:avLst>
          </a:prstGeom>
          <a:solidFill>
            <a:srgbClr val="2F5597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165">
              <a:defRPr/>
            </a:pPr>
            <a:r>
              <a:rPr lang="zh-CN" altLang="en-US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放射状合作模式</a:t>
            </a:r>
            <a:endParaRPr lang="zh-CN" altLang="en-US" sz="1200" b="1" kern="0" dirty="0">
              <a:solidFill>
                <a:prstClr val="white"/>
              </a:solidFill>
              <a:latin typeface="思源黑体 Bold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152820" y="3108711"/>
            <a:ext cx="2245940" cy="618840"/>
            <a:chOff x="2152820" y="3108711"/>
            <a:chExt cx="2245940" cy="618840"/>
          </a:xfrm>
        </p:grpSpPr>
        <p:cxnSp>
          <p:nvCxnSpPr>
            <p:cNvPr id="36" name="直接连接符 35"/>
            <p:cNvCxnSpPr>
              <a:stCxn id="10" idx="2"/>
            </p:cNvCxnSpPr>
            <p:nvPr/>
          </p:nvCxnSpPr>
          <p:spPr>
            <a:xfrm flipV="1">
              <a:off x="2740474" y="3391442"/>
              <a:ext cx="1658286" cy="266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任意多边形: 形状 9"/>
            <p:cNvSpPr/>
            <p:nvPr/>
          </p:nvSpPr>
          <p:spPr>
            <a:xfrm>
              <a:off x="2152820" y="3108711"/>
              <a:ext cx="587653" cy="618840"/>
            </a:xfrm>
            <a:custGeom>
              <a:avLst/>
              <a:gdLst>
                <a:gd name="connsiteX0" fmla="*/ 0 w 792695"/>
                <a:gd name="connsiteY0" fmla="*/ 416673 h 833345"/>
                <a:gd name="connsiteX1" fmla="*/ 396348 w 792695"/>
                <a:gd name="connsiteY1" fmla="*/ 0 h 833345"/>
                <a:gd name="connsiteX2" fmla="*/ 792696 w 792695"/>
                <a:gd name="connsiteY2" fmla="*/ 416673 h 833345"/>
                <a:gd name="connsiteX3" fmla="*/ 396348 w 792695"/>
                <a:gd name="connsiteY3" fmla="*/ 833346 h 833345"/>
                <a:gd name="connsiteX4" fmla="*/ 0 w 792695"/>
                <a:gd name="connsiteY4" fmla="*/ 416673 h 83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2695" h="833345">
                  <a:moveTo>
                    <a:pt x="0" y="416673"/>
                  </a:moveTo>
                  <a:cubicBezTo>
                    <a:pt x="0" y="186551"/>
                    <a:pt x="177451" y="0"/>
                    <a:pt x="396348" y="0"/>
                  </a:cubicBezTo>
                  <a:cubicBezTo>
                    <a:pt x="615245" y="0"/>
                    <a:pt x="792696" y="186551"/>
                    <a:pt x="792696" y="416673"/>
                  </a:cubicBezTo>
                  <a:cubicBezTo>
                    <a:pt x="792696" y="646795"/>
                    <a:pt x="615245" y="833346"/>
                    <a:pt x="396348" y="833346"/>
                  </a:cubicBezTo>
                  <a:cubicBezTo>
                    <a:pt x="177451" y="833346"/>
                    <a:pt x="0" y="646795"/>
                    <a:pt x="0" y="41667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947" tIns="144901" rIns="138947" bIns="144901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zh-CN" altLang="en-US" sz="1200" b="1" dirty="0">
                  <a:solidFill>
                    <a:srgbClr val="FFFF00"/>
                  </a:solidFill>
                </a:rPr>
                <a:t>专业</a:t>
              </a:r>
              <a:r>
                <a:rPr lang="en-US" altLang="zh-CN" sz="1200" b="1" dirty="0">
                  <a:solidFill>
                    <a:srgbClr val="FFFF00"/>
                  </a:solidFill>
                </a:rPr>
                <a:t>1</a:t>
              </a:r>
              <a:endParaRPr lang="zh-CN" altLang="en-US" sz="12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580349" y="2583679"/>
            <a:ext cx="1722395" cy="1606358"/>
            <a:chOff x="1788" y="3480"/>
            <a:chExt cx="3557" cy="3317"/>
          </a:xfrm>
        </p:grpSpPr>
        <p:sp>
          <p:nvSpPr>
            <p:cNvPr id="11" name="任意多边形: 形状 10"/>
            <p:cNvSpPr/>
            <p:nvPr/>
          </p:nvSpPr>
          <p:spPr>
            <a:xfrm rot="13574067">
              <a:off x="3006" y="4499"/>
              <a:ext cx="171" cy="370"/>
            </a:xfrm>
            <a:custGeom>
              <a:avLst/>
              <a:gdLst>
                <a:gd name="connsiteX0" fmla="*/ 0 w 108761"/>
                <a:gd name="connsiteY0" fmla="*/ 46946 h 234729"/>
                <a:gd name="connsiteX1" fmla="*/ 54381 w 108761"/>
                <a:gd name="connsiteY1" fmla="*/ 46946 h 234729"/>
                <a:gd name="connsiteX2" fmla="*/ 54381 w 108761"/>
                <a:gd name="connsiteY2" fmla="*/ 0 h 234729"/>
                <a:gd name="connsiteX3" fmla="*/ 108761 w 108761"/>
                <a:gd name="connsiteY3" fmla="*/ 117365 h 234729"/>
                <a:gd name="connsiteX4" fmla="*/ 54381 w 108761"/>
                <a:gd name="connsiteY4" fmla="*/ 234729 h 234729"/>
                <a:gd name="connsiteX5" fmla="*/ 54381 w 108761"/>
                <a:gd name="connsiteY5" fmla="*/ 187783 h 234729"/>
                <a:gd name="connsiteX6" fmla="*/ 0 w 108761"/>
                <a:gd name="connsiteY6" fmla="*/ 187783 h 234729"/>
                <a:gd name="connsiteX7" fmla="*/ 0 w 108761"/>
                <a:gd name="connsiteY7" fmla="*/ 46946 h 23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761" h="234729">
                  <a:moveTo>
                    <a:pt x="0" y="46946"/>
                  </a:moveTo>
                  <a:lnTo>
                    <a:pt x="54381" y="46946"/>
                  </a:lnTo>
                  <a:lnTo>
                    <a:pt x="54381" y="0"/>
                  </a:lnTo>
                  <a:lnTo>
                    <a:pt x="108761" y="117365"/>
                  </a:lnTo>
                  <a:lnTo>
                    <a:pt x="54381" y="234729"/>
                  </a:lnTo>
                  <a:lnTo>
                    <a:pt x="54381" y="187783"/>
                  </a:lnTo>
                  <a:lnTo>
                    <a:pt x="0" y="187783"/>
                  </a:lnTo>
                  <a:lnTo>
                    <a:pt x="0" y="4694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46946" rIns="32629" bIns="46946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600">
                <a:solidFill>
                  <a:prstClr val="white"/>
                </a:solidFill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 rot="19682604">
              <a:off x="4066" y="4598"/>
              <a:ext cx="188" cy="370"/>
            </a:xfrm>
            <a:custGeom>
              <a:avLst/>
              <a:gdLst>
                <a:gd name="connsiteX0" fmla="*/ 0 w 119533"/>
                <a:gd name="connsiteY0" fmla="*/ 46946 h 234729"/>
                <a:gd name="connsiteX1" fmla="*/ 59767 w 119533"/>
                <a:gd name="connsiteY1" fmla="*/ 46946 h 234729"/>
                <a:gd name="connsiteX2" fmla="*/ 59767 w 119533"/>
                <a:gd name="connsiteY2" fmla="*/ 0 h 234729"/>
                <a:gd name="connsiteX3" fmla="*/ 119533 w 119533"/>
                <a:gd name="connsiteY3" fmla="*/ 117365 h 234729"/>
                <a:gd name="connsiteX4" fmla="*/ 59767 w 119533"/>
                <a:gd name="connsiteY4" fmla="*/ 234729 h 234729"/>
                <a:gd name="connsiteX5" fmla="*/ 59767 w 119533"/>
                <a:gd name="connsiteY5" fmla="*/ 187783 h 234729"/>
                <a:gd name="connsiteX6" fmla="*/ 0 w 119533"/>
                <a:gd name="connsiteY6" fmla="*/ 187783 h 234729"/>
                <a:gd name="connsiteX7" fmla="*/ 0 w 119533"/>
                <a:gd name="connsiteY7" fmla="*/ 46946 h 23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533" h="234729">
                  <a:moveTo>
                    <a:pt x="0" y="46946"/>
                  </a:moveTo>
                  <a:lnTo>
                    <a:pt x="59767" y="46946"/>
                  </a:lnTo>
                  <a:lnTo>
                    <a:pt x="59767" y="0"/>
                  </a:lnTo>
                  <a:lnTo>
                    <a:pt x="119533" y="117365"/>
                  </a:lnTo>
                  <a:lnTo>
                    <a:pt x="59767" y="234729"/>
                  </a:lnTo>
                  <a:lnTo>
                    <a:pt x="59767" y="187783"/>
                  </a:lnTo>
                  <a:lnTo>
                    <a:pt x="0" y="187783"/>
                  </a:lnTo>
                  <a:lnTo>
                    <a:pt x="0" y="4694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6946" rIns="35860" bIns="46946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600">
                <a:solidFill>
                  <a:prstClr val="white"/>
                </a:solidFill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 rot="13048682">
              <a:off x="3982" y="5496"/>
              <a:ext cx="201" cy="319"/>
            </a:xfrm>
            <a:custGeom>
              <a:avLst/>
              <a:gdLst>
                <a:gd name="connsiteX0" fmla="*/ 0 w 97235"/>
                <a:gd name="connsiteY0" fmla="*/ 46946 h 234729"/>
                <a:gd name="connsiteX1" fmla="*/ 48618 w 97235"/>
                <a:gd name="connsiteY1" fmla="*/ 46946 h 234729"/>
                <a:gd name="connsiteX2" fmla="*/ 48618 w 97235"/>
                <a:gd name="connsiteY2" fmla="*/ 0 h 234729"/>
                <a:gd name="connsiteX3" fmla="*/ 97235 w 97235"/>
                <a:gd name="connsiteY3" fmla="*/ 117365 h 234729"/>
                <a:gd name="connsiteX4" fmla="*/ 48618 w 97235"/>
                <a:gd name="connsiteY4" fmla="*/ 234729 h 234729"/>
                <a:gd name="connsiteX5" fmla="*/ 48618 w 97235"/>
                <a:gd name="connsiteY5" fmla="*/ 187783 h 234729"/>
                <a:gd name="connsiteX6" fmla="*/ 0 w 97235"/>
                <a:gd name="connsiteY6" fmla="*/ 187783 h 234729"/>
                <a:gd name="connsiteX7" fmla="*/ 0 w 97235"/>
                <a:gd name="connsiteY7" fmla="*/ 46946 h 23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35" h="234729">
                  <a:moveTo>
                    <a:pt x="97234" y="187783"/>
                  </a:moveTo>
                  <a:lnTo>
                    <a:pt x="48617" y="187783"/>
                  </a:lnTo>
                  <a:lnTo>
                    <a:pt x="48617" y="234729"/>
                  </a:lnTo>
                  <a:lnTo>
                    <a:pt x="1" y="117364"/>
                  </a:lnTo>
                  <a:lnTo>
                    <a:pt x="48617" y="0"/>
                  </a:lnTo>
                  <a:lnTo>
                    <a:pt x="48617" y="46946"/>
                  </a:lnTo>
                  <a:lnTo>
                    <a:pt x="97234" y="46946"/>
                  </a:lnTo>
                  <a:lnTo>
                    <a:pt x="97234" y="187783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169" tIns="46945" rIns="1" bIns="46946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600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 rot="19124482">
              <a:off x="2978" y="5456"/>
              <a:ext cx="188" cy="370"/>
            </a:xfrm>
            <a:custGeom>
              <a:avLst/>
              <a:gdLst>
                <a:gd name="connsiteX0" fmla="*/ 0 w 119533"/>
                <a:gd name="connsiteY0" fmla="*/ 46946 h 234729"/>
                <a:gd name="connsiteX1" fmla="*/ 59767 w 119533"/>
                <a:gd name="connsiteY1" fmla="*/ 46946 h 234729"/>
                <a:gd name="connsiteX2" fmla="*/ 59767 w 119533"/>
                <a:gd name="connsiteY2" fmla="*/ 0 h 234729"/>
                <a:gd name="connsiteX3" fmla="*/ 119533 w 119533"/>
                <a:gd name="connsiteY3" fmla="*/ 117365 h 234729"/>
                <a:gd name="connsiteX4" fmla="*/ 59767 w 119533"/>
                <a:gd name="connsiteY4" fmla="*/ 234729 h 234729"/>
                <a:gd name="connsiteX5" fmla="*/ 59767 w 119533"/>
                <a:gd name="connsiteY5" fmla="*/ 187783 h 234729"/>
                <a:gd name="connsiteX6" fmla="*/ 0 w 119533"/>
                <a:gd name="connsiteY6" fmla="*/ 187783 h 234729"/>
                <a:gd name="connsiteX7" fmla="*/ 0 w 119533"/>
                <a:gd name="connsiteY7" fmla="*/ 46946 h 23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533" h="234729">
                  <a:moveTo>
                    <a:pt x="119532" y="187783"/>
                  </a:moveTo>
                  <a:lnTo>
                    <a:pt x="59766" y="187783"/>
                  </a:lnTo>
                  <a:lnTo>
                    <a:pt x="59766" y="234729"/>
                  </a:lnTo>
                  <a:lnTo>
                    <a:pt x="1" y="117364"/>
                  </a:lnTo>
                  <a:lnTo>
                    <a:pt x="59766" y="0"/>
                  </a:lnTo>
                  <a:lnTo>
                    <a:pt x="59766" y="46946"/>
                  </a:lnTo>
                  <a:lnTo>
                    <a:pt x="119532" y="46946"/>
                  </a:lnTo>
                  <a:lnTo>
                    <a:pt x="119532" y="187783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861" tIns="46947" rIns="0" bIns="46946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zh-CN" altLang="en-US" sz="600">
                <a:solidFill>
                  <a:prstClr val="white"/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788" y="3480"/>
              <a:ext cx="3557" cy="3317"/>
              <a:chOff x="1135043" y="2211022"/>
              <a:chExt cx="2258413" cy="2107272"/>
            </a:xfrm>
          </p:grpSpPr>
          <p:sp>
            <p:nvSpPr>
              <p:cNvPr id="12" name="任意多边形: 形状 11"/>
              <p:cNvSpPr/>
              <p:nvPr/>
            </p:nvSpPr>
            <p:spPr>
              <a:xfrm>
                <a:off x="1135043" y="2211022"/>
                <a:ext cx="862976" cy="862976"/>
              </a:xfrm>
              <a:custGeom>
                <a:avLst/>
                <a:gdLst>
                  <a:gd name="connsiteX0" fmla="*/ 0 w 862976"/>
                  <a:gd name="connsiteY0" fmla="*/ 431488 h 862976"/>
                  <a:gd name="connsiteX1" fmla="*/ 431488 w 862976"/>
                  <a:gd name="connsiteY1" fmla="*/ 0 h 862976"/>
                  <a:gd name="connsiteX2" fmla="*/ 862976 w 862976"/>
                  <a:gd name="connsiteY2" fmla="*/ 431488 h 862976"/>
                  <a:gd name="connsiteX3" fmla="*/ 431488 w 862976"/>
                  <a:gd name="connsiteY3" fmla="*/ 862976 h 862976"/>
                  <a:gd name="connsiteX4" fmla="*/ 0 w 862976"/>
                  <a:gd name="connsiteY4" fmla="*/ 431488 h 86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976" h="862976">
                    <a:moveTo>
                      <a:pt x="0" y="431488"/>
                    </a:moveTo>
                    <a:cubicBezTo>
                      <a:pt x="0" y="193184"/>
                      <a:pt x="193184" y="0"/>
                      <a:pt x="431488" y="0"/>
                    </a:cubicBezTo>
                    <a:cubicBezTo>
                      <a:pt x="669792" y="0"/>
                      <a:pt x="862976" y="193184"/>
                      <a:pt x="862976" y="431488"/>
                    </a:cubicBezTo>
                    <a:cubicBezTo>
                      <a:pt x="862976" y="669792"/>
                      <a:pt x="669792" y="862976"/>
                      <a:pt x="431488" y="862976"/>
                    </a:cubicBezTo>
                    <a:cubicBezTo>
                      <a:pt x="193184" y="862976"/>
                      <a:pt x="0" y="669792"/>
                      <a:pt x="0" y="431488"/>
                    </a:cubicBezTo>
                    <a:close/>
                  </a:path>
                </a:pathLst>
              </a:cu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7970" tIns="147970" rIns="147970" bIns="14797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1400" b="1" dirty="0">
                    <a:solidFill>
                      <a:prstClr val="black"/>
                    </a:solidFill>
                  </a:rPr>
                  <a:t>企业</a:t>
                </a:r>
                <a:r>
                  <a:rPr lang="en-US" altLang="zh-CN" sz="1400" b="1" dirty="0">
                    <a:solidFill>
                      <a:prstClr val="black"/>
                    </a:solidFill>
                  </a:rPr>
                  <a:t>1</a:t>
                </a:r>
                <a:endParaRPr lang="zh-CN" alt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任意多边形: 形状 13"/>
              <p:cNvSpPr/>
              <p:nvPr/>
            </p:nvSpPr>
            <p:spPr>
              <a:xfrm>
                <a:off x="2525734" y="2228294"/>
                <a:ext cx="862977" cy="862977"/>
              </a:xfrm>
              <a:custGeom>
                <a:avLst/>
                <a:gdLst>
                  <a:gd name="connsiteX0" fmla="*/ 0 w 862976"/>
                  <a:gd name="connsiteY0" fmla="*/ 431488 h 862976"/>
                  <a:gd name="connsiteX1" fmla="*/ 431488 w 862976"/>
                  <a:gd name="connsiteY1" fmla="*/ 0 h 862976"/>
                  <a:gd name="connsiteX2" fmla="*/ 862976 w 862976"/>
                  <a:gd name="connsiteY2" fmla="*/ 431488 h 862976"/>
                  <a:gd name="connsiteX3" fmla="*/ 431488 w 862976"/>
                  <a:gd name="connsiteY3" fmla="*/ 862976 h 862976"/>
                  <a:gd name="connsiteX4" fmla="*/ 0 w 862976"/>
                  <a:gd name="connsiteY4" fmla="*/ 431488 h 86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976" h="862976">
                    <a:moveTo>
                      <a:pt x="0" y="431488"/>
                    </a:moveTo>
                    <a:cubicBezTo>
                      <a:pt x="0" y="193184"/>
                      <a:pt x="193184" y="0"/>
                      <a:pt x="431488" y="0"/>
                    </a:cubicBezTo>
                    <a:cubicBezTo>
                      <a:pt x="669792" y="0"/>
                      <a:pt x="862976" y="193184"/>
                      <a:pt x="862976" y="431488"/>
                    </a:cubicBezTo>
                    <a:cubicBezTo>
                      <a:pt x="862976" y="669792"/>
                      <a:pt x="669792" y="862976"/>
                      <a:pt x="431488" y="862976"/>
                    </a:cubicBezTo>
                    <a:cubicBezTo>
                      <a:pt x="193184" y="862976"/>
                      <a:pt x="0" y="669792"/>
                      <a:pt x="0" y="43148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7970" tIns="147970" rIns="147970" bIns="14797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1400" b="1" dirty="0">
                    <a:solidFill>
                      <a:prstClr val="white"/>
                    </a:solidFill>
                  </a:rPr>
                  <a:t>企业</a:t>
                </a:r>
                <a:r>
                  <a:rPr lang="en-US" altLang="zh-CN" sz="1400" b="1" dirty="0">
                    <a:solidFill>
                      <a:prstClr val="white"/>
                    </a:solidFill>
                  </a:rPr>
                  <a:t>2</a:t>
                </a:r>
                <a:endParaRPr lang="zh-CN" altLang="en-US" sz="1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任意多边形: 形状 15"/>
              <p:cNvSpPr/>
              <p:nvPr/>
            </p:nvSpPr>
            <p:spPr>
              <a:xfrm>
                <a:off x="2530480" y="3455315"/>
                <a:ext cx="862976" cy="862977"/>
              </a:xfrm>
              <a:custGeom>
                <a:avLst/>
                <a:gdLst>
                  <a:gd name="connsiteX0" fmla="*/ 0 w 862976"/>
                  <a:gd name="connsiteY0" fmla="*/ 431488 h 862976"/>
                  <a:gd name="connsiteX1" fmla="*/ 431488 w 862976"/>
                  <a:gd name="connsiteY1" fmla="*/ 0 h 862976"/>
                  <a:gd name="connsiteX2" fmla="*/ 862976 w 862976"/>
                  <a:gd name="connsiteY2" fmla="*/ 431488 h 862976"/>
                  <a:gd name="connsiteX3" fmla="*/ 431488 w 862976"/>
                  <a:gd name="connsiteY3" fmla="*/ 862976 h 862976"/>
                  <a:gd name="connsiteX4" fmla="*/ 0 w 862976"/>
                  <a:gd name="connsiteY4" fmla="*/ 431488 h 86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976" h="862976">
                    <a:moveTo>
                      <a:pt x="0" y="431488"/>
                    </a:moveTo>
                    <a:cubicBezTo>
                      <a:pt x="0" y="193184"/>
                      <a:pt x="193184" y="0"/>
                      <a:pt x="431488" y="0"/>
                    </a:cubicBezTo>
                    <a:cubicBezTo>
                      <a:pt x="669792" y="0"/>
                      <a:pt x="862976" y="193184"/>
                      <a:pt x="862976" y="431488"/>
                    </a:cubicBezTo>
                    <a:cubicBezTo>
                      <a:pt x="862976" y="669792"/>
                      <a:pt x="669792" y="862976"/>
                      <a:pt x="431488" y="862976"/>
                    </a:cubicBezTo>
                    <a:cubicBezTo>
                      <a:pt x="193184" y="862976"/>
                      <a:pt x="0" y="669792"/>
                      <a:pt x="0" y="431488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7970" tIns="147970" rIns="147970" bIns="14797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1400" b="1" dirty="0">
                    <a:solidFill>
                      <a:prstClr val="white"/>
                    </a:solidFill>
                  </a:rPr>
                  <a:t>企业</a:t>
                </a:r>
                <a:r>
                  <a:rPr lang="en-US" altLang="zh-CN" sz="1400" b="1" dirty="0">
                    <a:solidFill>
                      <a:prstClr val="white"/>
                    </a:solidFill>
                  </a:rPr>
                  <a:t>3</a:t>
                </a:r>
                <a:endParaRPr lang="zh-CN" altLang="en-US" sz="1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1138585" y="3455317"/>
                <a:ext cx="862976" cy="862977"/>
              </a:xfrm>
              <a:custGeom>
                <a:avLst/>
                <a:gdLst>
                  <a:gd name="connsiteX0" fmla="*/ 0 w 862976"/>
                  <a:gd name="connsiteY0" fmla="*/ 431488 h 862976"/>
                  <a:gd name="connsiteX1" fmla="*/ 431488 w 862976"/>
                  <a:gd name="connsiteY1" fmla="*/ 0 h 862976"/>
                  <a:gd name="connsiteX2" fmla="*/ 862976 w 862976"/>
                  <a:gd name="connsiteY2" fmla="*/ 431488 h 862976"/>
                  <a:gd name="connsiteX3" fmla="*/ 431488 w 862976"/>
                  <a:gd name="connsiteY3" fmla="*/ 862976 h 862976"/>
                  <a:gd name="connsiteX4" fmla="*/ 0 w 862976"/>
                  <a:gd name="connsiteY4" fmla="*/ 431488 h 86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976" h="862976">
                    <a:moveTo>
                      <a:pt x="0" y="431488"/>
                    </a:moveTo>
                    <a:cubicBezTo>
                      <a:pt x="0" y="193184"/>
                      <a:pt x="193184" y="0"/>
                      <a:pt x="431488" y="0"/>
                    </a:cubicBezTo>
                    <a:cubicBezTo>
                      <a:pt x="669792" y="0"/>
                      <a:pt x="862976" y="193184"/>
                      <a:pt x="862976" y="431488"/>
                    </a:cubicBezTo>
                    <a:cubicBezTo>
                      <a:pt x="862976" y="669792"/>
                      <a:pt x="669792" y="862976"/>
                      <a:pt x="431488" y="862976"/>
                    </a:cubicBezTo>
                    <a:cubicBezTo>
                      <a:pt x="193184" y="862976"/>
                      <a:pt x="0" y="669792"/>
                      <a:pt x="0" y="43148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47970" tIns="147970" rIns="147970" bIns="147970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1400" b="1" dirty="0">
                    <a:solidFill>
                      <a:prstClr val="white"/>
                    </a:solidFill>
                  </a:rPr>
                  <a:t>企业</a:t>
                </a:r>
                <a:r>
                  <a:rPr lang="en-US" altLang="zh-CN" sz="1400" b="1" dirty="0">
                    <a:solidFill>
                      <a:prstClr val="white"/>
                    </a:solidFill>
                  </a:rPr>
                  <a:t>4</a:t>
                </a:r>
                <a:endParaRPr lang="zh-CN" altLang="en-US" sz="1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385070" y="1609284"/>
            <a:ext cx="3759850" cy="3568572"/>
            <a:chOff x="-31" y="1943"/>
            <a:chExt cx="6500" cy="6169"/>
          </a:xfrm>
        </p:grpSpPr>
        <p:sp>
          <p:nvSpPr>
            <p:cNvPr id="6" name="流程图: 接点 5"/>
            <p:cNvSpPr/>
            <p:nvPr/>
          </p:nvSpPr>
          <p:spPr>
            <a:xfrm>
              <a:off x="577" y="2346"/>
              <a:ext cx="5686" cy="5481"/>
            </a:xfrm>
            <a:prstGeom prst="flowChartConnector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六边形 6"/>
            <p:cNvSpPr/>
            <p:nvPr/>
          </p:nvSpPr>
          <p:spPr>
            <a:xfrm rot="379195">
              <a:off x="780" y="2752"/>
              <a:ext cx="1255" cy="987"/>
            </a:xfrm>
            <a:prstGeom prst="hexagon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100" b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模式</a:t>
              </a:r>
              <a:r>
                <a:rPr lang="en-US" altLang="zh-CN" sz="1100" b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7</a:t>
              </a:r>
              <a:endParaRPr lang="zh-CN" altLang="en-US" sz="11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2" name="六边形 51"/>
            <p:cNvSpPr/>
            <p:nvPr/>
          </p:nvSpPr>
          <p:spPr>
            <a:xfrm rot="379195">
              <a:off x="2905" y="1943"/>
              <a:ext cx="1255" cy="987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100" b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模式</a:t>
              </a:r>
              <a:r>
                <a:rPr lang="en-US" altLang="zh-CN" sz="1100" b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1</a:t>
              </a:r>
              <a:endParaRPr lang="zh-CN" altLang="en-US" sz="11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3" name="六边形 62"/>
            <p:cNvSpPr/>
            <p:nvPr/>
          </p:nvSpPr>
          <p:spPr>
            <a:xfrm rot="379195">
              <a:off x="5214" y="3065"/>
              <a:ext cx="1255" cy="987"/>
            </a:xfrm>
            <a:prstGeom prst="hexagon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100" b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模式</a:t>
              </a:r>
              <a:r>
                <a:rPr lang="en-US" altLang="zh-CN" sz="1100" b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2</a:t>
              </a:r>
              <a:endParaRPr lang="zh-CN" altLang="en-US" sz="11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4" name="六边形 63"/>
            <p:cNvSpPr/>
            <p:nvPr/>
          </p:nvSpPr>
          <p:spPr>
            <a:xfrm rot="379195">
              <a:off x="-31" y="4579"/>
              <a:ext cx="1255" cy="987"/>
            </a:xfrm>
            <a:prstGeom prst="hexagon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100" b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模式</a:t>
              </a:r>
              <a:r>
                <a:rPr lang="en-US" altLang="zh-CN" sz="1100" b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6</a:t>
              </a:r>
              <a:endParaRPr lang="zh-CN" altLang="en-US" sz="11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6" name="六边形 65"/>
            <p:cNvSpPr/>
            <p:nvPr/>
          </p:nvSpPr>
          <p:spPr>
            <a:xfrm rot="379195">
              <a:off x="1055" y="6801"/>
              <a:ext cx="1255" cy="987"/>
            </a:xfrm>
            <a:prstGeom prst="hexagon">
              <a:avLst/>
            </a:prstGeom>
            <a:solidFill>
              <a:srgbClr val="00D6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100" b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模式</a:t>
              </a:r>
              <a:r>
                <a:rPr lang="en-US" altLang="zh-CN" sz="1100" b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5</a:t>
              </a:r>
              <a:endParaRPr lang="zh-CN" altLang="en-US" sz="11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7" name="六边形 66"/>
            <p:cNvSpPr/>
            <p:nvPr/>
          </p:nvSpPr>
          <p:spPr>
            <a:xfrm rot="379195">
              <a:off x="3163" y="7125"/>
              <a:ext cx="1255" cy="987"/>
            </a:xfrm>
            <a:prstGeom prst="hexagon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100" b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模式</a:t>
              </a:r>
              <a:r>
                <a:rPr lang="en-US" altLang="zh-CN" sz="1100" b="1" dirty="0">
                  <a:solidFill>
                    <a:prstClr val="white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4</a:t>
              </a:r>
              <a:endParaRPr lang="zh-CN" altLang="en-US" sz="11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9" name="六边形 68"/>
            <p:cNvSpPr/>
            <p:nvPr/>
          </p:nvSpPr>
          <p:spPr>
            <a:xfrm rot="379195">
              <a:off x="5147" y="6085"/>
              <a:ext cx="1255" cy="987"/>
            </a:xfrm>
            <a:prstGeom prst="hexagon">
              <a:avLst/>
            </a:prstGeom>
            <a:solidFill>
              <a:srgbClr val="33FF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100" b="1" dirty="0">
                  <a:solidFill>
                    <a:prstClr val="black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模式</a:t>
              </a:r>
              <a:r>
                <a:rPr lang="en-US" altLang="zh-CN" sz="1100" b="1" dirty="0">
                  <a:solidFill>
                    <a:prstClr val="black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3</a:t>
              </a:r>
              <a:endParaRPr lang="zh-CN" altLang="en-US" sz="1100" b="1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85" name="文本框 84"/>
          <p:cNvSpPr txBox="1"/>
          <p:nvPr/>
        </p:nvSpPr>
        <p:spPr>
          <a:xfrm>
            <a:off x="4746582" y="4367862"/>
            <a:ext cx="122508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企业主导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4751011" y="2038985"/>
            <a:ext cx="122508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学校主导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493046" y="2504262"/>
            <a:ext cx="2926271" cy="400514"/>
            <a:chOff x="9980" y="2433"/>
            <a:chExt cx="4608" cy="631"/>
          </a:xfrm>
        </p:grpSpPr>
        <p:cxnSp>
          <p:nvCxnSpPr>
            <p:cNvPr id="116" name="直接箭头连接符 115"/>
            <p:cNvCxnSpPr/>
            <p:nvPr/>
          </p:nvCxnSpPr>
          <p:spPr>
            <a:xfrm>
              <a:off x="9980" y="2433"/>
              <a:ext cx="4608" cy="0"/>
            </a:xfrm>
            <a:prstGeom prst="straightConnector1">
              <a:avLst/>
            </a:prstGeom>
            <a:ln w="57150">
              <a:solidFill>
                <a:srgbClr val="5482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文本框 120"/>
            <p:cNvSpPr txBox="1"/>
            <p:nvPr/>
          </p:nvSpPr>
          <p:spPr>
            <a:xfrm>
              <a:off x="11896" y="2482"/>
              <a:ext cx="1824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rgbClr val="70AD47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分析过程</a:t>
              </a: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10000038" y="1586825"/>
            <a:ext cx="1224222" cy="3066455"/>
            <a:chOff x="10000038" y="1586825"/>
            <a:chExt cx="1224222" cy="3066455"/>
          </a:xfrm>
        </p:grpSpPr>
        <p:sp>
          <p:nvSpPr>
            <p:cNvPr id="92" name="文本框 91"/>
            <p:cNvSpPr txBox="1"/>
            <p:nvPr/>
          </p:nvSpPr>
          <p:spPr>
            <a:xfrm>
              <a:off x="10749915" y="4049395"/>
              <a:ext cx="455295" cy="36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培</a:t>
              </a: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10759440" y="3379470"/>
              <a:ext cx="455295" cy="36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养</a:t>
              </a: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10768965" y="2739390"/>
              <a:ext cx="455295" cy="36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过</a:t>
              </a: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10768965" y="2038985"/>
              <a:ext cx="455295" cy="36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程</a:t>
              </a:r>
            </a:p>
          </p:txBody>
        </p:sp>
        <p:sp>
          <p:nvSpPr>
            <p:cNvPr id="112" name="箭头: 直角上 111"/>
            <p:cNvSpPr/>
            <p:nvPr/>
          </p:nvSpPr>
          <p:spPr>
            <a:xfrm>
              <a:off x="10000038" y="1586825"/>
              <a:ext cx="775444" cy="3066455"/>
            </a:xfrm>
            <a:prstGeom prst="bentUpArrow">
              <a:avLst>
                <a:gd name="adj1" fmla="val 8446"/>
                <a:gd name="adj2" fmla="val 7219"/>
                <a:gd name="adj3" fmla="val 25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7" name="文本框 96"/>
          <p:cNvSpPr txBox="1"/>
          <p:nvPr/>
        </p:nvSpPr>
        <p:spPr>
          <a:xfrm>
            <a:off x="474713" y="886478"/>
            <a:ext cx="533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⑥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职业教育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改革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应对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</a:t>
            </a:r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7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500"/>
                            </p:stCondLst>
                            <p:childTnLst>
                              <p:par>
                                <p:cTn id="1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38" grpId="0" animBg="1"/>
      <p:bldP spid="85" grpId="0" animBg="1"/>
      <p:bldP spid="8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12" y="-10184"/>
            <a:ext cx="12216411" cy="687173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D409B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24413" y="-10184"/>
            <a:ext cx="12192001" cy="653142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                 </a:t>
            </a:r>
            <a:r>
              <a:rPr lang="en-US" altLang="zh-CN" b="1" dirty="0">
                <a:solidFill>
                  <a:schemeClr val="tx1"/>
                </a:solidFill>
              </a:rPr>
              <a:t>——</a:t>
            </a:r>
            <a:r>
              <a:rPr lang="en-US" altLang="zh-CN" dirty="0"/>
              <a:t> 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陕西工业职业技术学院产教融合的实践探索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752600" y="2497975"/>
            <a:ext cx="2133600" cy="18620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叁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3924074" y="2872699"/>
            <a:ext cx="0" cy="112780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061500" y="3105833"/>
            <a:ext cx="4512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spc="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黑简体" panose="02000000000000000000" pitchFamily="2" charset="-122"/>
                <a:ea typeface="方正正黑简体" panose="02000000000000000000" pitchFamily="2" charset="-122"/>
              </a:rPr>
              <a:t>一校一策</a:t>
            </a:r>
            <a:r>
              <a:rPr lang="zh-CN" altLang="en-US" sz="3600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正黑简体" panose="02000000000000000000" pitchFamily="2" charset="-122"/>
                <a:ea typeface="方正正黑简体" panose="02000000000000000000" pitchFamily="2" charset="-122"/>
              </a:rPr>
              <a:t>是最优方案</a:t>
            </a:r>
            <a:endParaRPr lang="zh-CN" altLang="en-US" sz="3600" spc="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27219" y="-632398"/>
            <a:ext cx="8394321" cy="8394321"/>
          </a:xfrm>
          <a:prstGeom prst="rect">
            <a:avLst/>
          </a:prstGeom>
          <a:blipFill dpi="0" rotWithShape="1">
            <a:blip r:embed="rId4" cstate="print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21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943428" y="2973295"/>
            <a:ext cx="1017451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366507" y="121677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以“产”看教？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91" y="1413678"/>
            <a:ext cx="1263367" cy="1263367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369227" y="2175735"/>
            <a:ext cx="2782334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责任 情怀 担当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642569" y="1571299"/>
            <a:ext cx="223565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企业家思维</a:t>
            </a: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7760394" y="1971409"/>
            <a:ext cx="0" cy="204326"/>
          </a:xfrm>
          <a:prstGeom prst="straightConnector1">
            <a:avLst/>
          </a:prstGeom>
          <a:ln w="28575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1366507" y="3327822"/>
            <a:ext cx="9775715" cy="2714364"/>
            <a:chOff x="1366507" y="3327822"/>
            <a:chExt cx="9775715" cy="2714364"/>
          </a:xfrm>
        </p:grpSpPr>
        <p:grpSp>
          <p:nvGrpSpPr>
            <p:cNvPr id="31" name="组合 30"/>
            <p:cNvGrpSpPr/>
            <p:nvPr/>
          </p:nvGrpSpPr>
          <p:grpSpPr>
            <a:xfrm>
              <a:off x="2311703" y="3327822"/>
              <a:ext cx="8830519" cy="2714364"/>
              <a:chOff x="2809938" y="3472965"/>
              <a:chExt cx="8018327" cy="2464709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3A52C4E5-32AD-4EF4-B91F-60F58C25F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809938" y="3901387"/>
                <a:ext cx="1018143" cy="2036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组合 40"/>
              <p:cNvGrpSpPr>
                <a:grpSpLocks/>
              </p:cNvGrpSpPr>
              <p:nvPr/>
            </p:nvGrpSpPr>
            <p:grpSpPr bwMode="auto">
              <a:xfrm>
                <a:off x="4320106" y="3488939"/>
                <a:ext cx="3912004" cy="1580199"/>
                <a:chOff x="1734601" y="1690969"/>
                <a:chExt cx="5060654" cy="2164632"/>
              </a:xfrm>
            </p:grpSpPr>
            <p:sp>
              <p:nvSpPr>
                <p:cNvPr id="7" name="PA_文本框 555"/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5361927" y="1690969"/>
                  <a:ext cx="1433328" cy="8853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fontAlgn="auto">
                    <a:spcBef>
                      <a:spcPts val="0"/>
                    </a:spcBef>
                    <a:spcAft>
                      <a:spcPts val="0"/>
                    </a:spcAft>
                    <a:defRPr sz="5400" b="1">
                      <a:solidFill>
                        <a:srgbClr val="F1810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defTabSz="685800" eaLnBrk="1" hangingPunct="1">
                    <a:defRPr/>
                  </a:pPr>
                  <a:r>
                    <a:rPr lang="zh-CN" altLang="en-US" sz="3600" kern="0" dirty="0">
                      <a:solidFill>
                        <a:srgbClr val="0070C0"/>
                      </a:solidFill>
                    </a:rPr>
                    <a:t>出发</a:t>
                  </a:r>
                  <a:endParaRPr lang="en-US" altLang="zh-CN" sz="3600" kern="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8" name="半闭框 7"/>
                <p:cNvSpPr/>
                <p:nvPr/>
              </p:nvSpPr>
              <p:spPr>
                <a:xfrm flipV="1">
                  <a:off x="3309997" y="1845190"/>
                  <a:ext cx="427560" cy="433825"/>
                </a:xfrm>
                <a:prstGeom prst="halfFrame">
                  <a:avLst>
                    <a:gd name="adj1" fmla="val 20677"/>
                    <a:gd name="adj2" fmla="val 24529"/>
                  </a:avLst>
                </a:prstGeom>
                <a:solidFill>
                  <a:srgbClr val="FFFFFF">
                    <a:alpha val="69804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" name="圆角矩形 8"/>
                <p:cNvSpPr/>
                <p:nvPr/>
              </p:nvSpPr>
              <p:spPr>
                <a:xfrm>
                  <a:off x="3187232" y="1817678"/>
                  <a:ext cx="2080653" cy="518475"/>
                </a:xfrm>
                <a:prstGeom prst="roundRect">
                  <a:avLst>
                    <a:gd name="adj" fmla="val 12893"/>
                  </a:avLst>
                </a:prstGeom>
                <a:solidFill>
                  <a:srgbClr val="2F5597"/>
                </a:solidFill>
                <a:ln w="285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68532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2400" b="1" kern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想</a:t>
                  </a:r>
                  <a:r>
                    <a:rPr lang="zh-CN" altLang="en-US" sz="1400" b="1" kern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什么？</a:t>
                  </a:r>
                  <a:endParaRPr lang="zh-CN" altLang="en-US" sz="1400" b="1" kern="0" dirty="0">
                    <a:solidFill>
                      <a:schemeClr val="bg1"/>
                    </a:solidFill>
                    <a:latin typeface="思源黑体 Bold"/>
                  </a:endParaRPr>
                </a:p>
              </p:txBody>
            </p:sp>
            <p:sp>
              <p:nvSpPr>
                <p:cNvPr id="10" name="圆角矩形 8"/>
                <p:cNvSpPr/>
                <p:nvPr/>
              </p:nvSpPr>
              <p:spPr>
                <a:xfrm>
                  <a:off x="3187231" y="2576344"/>
                  <a:ext cx="2080653" cy="520591"/>
                </a:xfrm>
                <a:prstGeom prst="roundRect">
                  <a:avLst>
                    <a:gd name="adj" fmla="val 12893"/>
                  </a:avLst>
                </a:prstGeom>
                <a:solidFill>
                  <a:srgbClr val="2F5597"/>
                </a:solidFill>
                <a:ln w="285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68532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2400" b="1" kern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做</a:t>
                  </a:r>
                  <a:r>
                    <a:rPr lang="zh-CN" altLang="en-US" sz="1350" b="1" kern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什么？</a:t>
                  </a:r>
                  <a:endParaRPr lang="zh-CN" altLang="en-US" sz="1350" b="1" kern="0" dirty="0">
                    <a:solidFill>
                      <a:schemeClr val="bg1"/>
                    </a:solidFill>
                    <a:latin typeface="思源黑体 Bold"/>
                  </a:endParaRPr>
                </a:p>
              </p:txBody>
            </p:sp>
            <p:sp>
              <p:nvSpPr>
                <p:cNvPr id="11" name="圆角矩形 8"/>
                <p:cNvSpPr/>
                <p:nvPr/>
              </p:nvSpPr>
              <p:spPr>
                <a:xfrm>
                  <a:off x="3187232" y="3337126"/>
                  <a:ext cx="2080653" cy="518475"/>
                </a:xfrm>
                <a:prstGeom prst="roundRect">
                  <a:avLst>
                    <a:gd name="adj" fmla="val 12893"/>
                  </a:avLst>
                </a:prstGeom>
                <a:solidFill>
                  <a:srgbClr val="2F5597"/>
                </a:solidFill>
                <a:ln w="285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68532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2400" b="1" kern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要</a:t>
                  </a:r>
                  <a:r>
                    <a:rPr lang="zh-CN" altLang="en-US" sz="1350" b="1" kern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什么？</a:t>
                  </a:r>
                </a:p>
              </p:txBody>
            </p:sp>
            <p:sp>
              <p:nvSpPr>
                <p:cNvPr id="12" name="文本框 46"/>
                <p:cNvSpPr txBox="1"/>
                <p:nvPr/>
              </p:nvSpPr>
              <p:spPr>
                <a:xfrm>
                  <a:off x="1734601" y="1759420"/>
                  <a:ext cx="1300612" cy="8010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fontAlgn="auto">
                    <a:spcBef>
                      <a:spcPts val="0"/>
                    </a:spcBef>
                    <a:spcAft>
                      <a:spcPts val="0"/>
                    </a:spcAft>
                    <a:defRPr sz="5400" b="1">
                      <a:solidFill>
                        <a:srgbClr val="F1810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defTabSz="685800" eaLnBrk="1" hangingPunct="1">
                    <a:defRPr/>
                  </a:pPr>
                  <a:r>
                    <a:rPr lang="zh-CN" altLang="en-US" sz="3200" kern="0" dirty="0">
                      <a:solidFill>
                        <a:srgbClr val="0070C0"/>
                      </a:solidFill>
                    </a:rPr>
                    <a:t>企业</a:t>
                  </a:r>
                </a:p>
              </p:txBody>
            </p:sp>
          </p:grpSp>
          <p:grpSp>
            <p:nvGrpSpPr>
              <p:cNvPr id="13" name="组合 47"/>
              <p:cNvGrpSpPr>
                <a:grpSpLocks/>
              </p:cNvGrpSpPr>
              <p:nvPr/>
            </p:nvGrpSpPr>
            <p:grpSpPr bwMode="auto">
              <a:xfrm>
                <a:off x="7945750" y="3472965"/>
                <a:ext cx="2882515" cy="2464709"/>
                <a:chOff x="5960404" y="1643226"/>
                <a:chExt cx="3843297" cy="3207999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7541967" y="1643226"/>
                  <a:ext cx="1477306" cy="8412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zh-CN" altLang="en-US" sz="3600" b="1" kern="0" dirty="0">
                      <a:solidFill>
                        <a:srgbClr val="F1810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思考</a:t>
                  </a:r>
                </a:p>
              </p:txBody>
            </p:sp>
            <p:sp>
              <p:nvSpPr>
                <p:cNvPr id="15" name="圆角矩形 8"/>
                <p:cNvSpPr/>
                <p:nvPr/>
              </p:nvSpPr>
              <p:spPr>
                <a:xfrm>
                  <a:off x="7723049" y="2813905"/>
                  <a:ext cx="2080652" cy="520694"/>
                </a:xfrm>
                <a:prstGeom prst="roundRect">
                  <a:avLst>
                    <a:gd name="adj" fmla="val 12893"/>
                  </a:avLst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68532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2400" b="1" kern="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给</a:t>
                  </a:r>
                  <a:r>
                    <a:rPr lang="zh-CN" altLang="en-US" sz="1350" b="1" kern="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什么？</a:t>
                  </a:r>
                  <a:endParaRPr lang="zh-CN" altLang="en-US" sz="1350" b="1" kern="0" dirty="0">
                    <a:solidFill>
                      <a:prstClr val="white"/>
                    </a:solidFill>
                    <a:latin typeface="思源黑体 Bold"/>
                  </a:endParaRPr>
                </a:p>
              </p:txBody>
            </p:sp>
            <p:sp>
              <p:nvSpPr>
                <p:cNvPr id="16" name="圆角矩形 8"/>
                <p:cNvSpPr/>
                <p:nvPr/>
              </p:nvSpPr>
              <p:spPr>
                <a:xfrm>
                  <a:off x="7723049" y="3555688"/>
                  <a:ext cx="2080652" cy="518628"/>
                </a:xfrm>
                <a:prstGeom prst="roundRect">
                  <a:avLst>
                    <a:gd name="adj" fmla="val 12893"/>
                  </a:avLst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68532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2400" b="1" kern="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改</a:t>
                  </a:r>
                  <a:r>
                    <a:rPr lang="zh-CN" altLang="en-US" sz="1350" b="1" kern="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什么？</a:t>
                  </a:r>
                  <a:endParaRPr lang="zh-CN" altLang="en-US" sz="1350" b="1" kern="0" dirty="0">
                    <a:solidFill>
                      <a:prstClr val="white"/>
                    </a:solidFill>
                    <a:latin typeface="思源黑体 Bold"/>
                  </a:endParaRPr>
                </a:p>
              </p:txBody>
            </p:sp>
            <p:sp>
              <p:nvSpPr>
                <p:cNvPr id="17" name="圆角矩形 8"/>
                <p:cNvSpPr/>
                <p:nvPr/>
              </p:nvSpPr>
              <p:spPr>
                <a:xfrm>
                  <a:off x="7723049" y="4330531"/>
                  <a:ext cx="2080652" cy="520694"/>
                </a:xfrm>
                <a:prstGeom prst="roundRect">
                  <a:avLst>
                    <a:gd name="adj" fmla="val 12893"/>
                  </a:avLst>
                </a:prstGeom>
                <a:solidFill>
                  <a:srgbClr val="C00000"/>
                </a:solidFill>
                <a:ln w="285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defTabSz="685324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CN" altLang="en-US" sz="2400" b="1" kern="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干</a:t>
                  </a:r>
                  <a:r>
                    <a:rPr lang="zh-CN" altLang="en-US" sz="1350" b="1" kern="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什么？</a:t>
                  </a:r>
                  <a:endParaRPr lang="zh-CN" altLang="en-US" sz="1350" b="1" kern="0" dirty="0">
                    <a:solidFill>
                      <a:prstClr val="white"/>
                    </a:solidFill>
                    <a:latin typeface="思源黑体 Bold"/>
                  </a:endParaRPr>
                </a:p>
              </p:txBody>
            </p:sp>
            <p:sp>
              <p:nvSpPr>
                <p:cNvPr id="18" name="文本框 52"/>
                <p:cNvSpPr txBox="1"/>
                <p:nvPr/>
              </p:nvSpPr>
              <p:spPr>
                <a:xfrm>
                  <a:off x="5960404" y="3871569"/>
                  <a:ext cx="1477306" cy="8412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fontAlgn="auto">
                    <a:spcBef>
                      <a:spcPts val="0"/>
                    </a:spcBef>
                    <a:spcAft>
                      <a:spcPts val="0"/>
                    </a:spcAft>
                    <a:defRPr sz="5400" b="1">
                      <a:solidFill>
                        <a:srgbClr val="F1810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>
                    <a:defRPr/>
                  </a:pPr>
                  <a:r>
                    <a:rPr lang="zh-CN" altLang="en-US" sz="3600" kern="0" dirty="0"/>
                    <a:t>学校</a:t>
                  </a:r>
                </a:p>
              </p:txBody>
            </p:sp>
          </p:grpSp>
          <p:cxnSp>
            <p:nvCxnSpPr>
              <p:cNvPr id="19" name="直接箭头连接符 18"/>
              <p:cNvCxnSpPr>
                <a:stCxn id="7" idx="3"/>
                <a:endCxn id="14" idx="1"/>
              </p:cNvCxnSpPr>
              <p:nvPr/>
            </p:nvCxnSpPr>
            <p:spPr>
              <a:xfrm flipV="1">
                <a:off x="8232110" y="3796131"/>
                <a:ext cx="899830" cy="15974"/>
              </a:xfrm>
              <a:prstGeom prst="straightConnector1">
                <a:avLst/>
              </a:prstGeom>
              <a:ln w="381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>
                <a:endCxn id="18" idx="0"/>
              </p:cNvCxnSpPr>
              <p:nvPr/>
            </p:nvCxnSpPr>
            <p:spPr>
              <a:xfrm flipH="1">
                <a:off x="8499748" y="4019603"/>
                <a:ext cx="713652" cy="1165400"/>
              </a:xfrm>
              <a:prstGeom prst="straightConnector1">
                <a:avLst/>
              </a:prstGeom>
              <a:ln w="381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文本框 24"/>
              <p:cNvSpPr txBox="1"/>
              <p:nvPr/>
            </p:nvSpPr>
            <p:spPr>
              <a:xfrm>
                <a:off x="3559627" y="4919530"/>
                <a:ext cx="1644906" cy="3633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客户需求理念</a:t>
                </a:r>
              </a:p>
            </p:txBody>
          </p:sp>
          <p:cxnSp>
            <p:nvCxnSpPr>
              <p:cNvPr id="26" name="直接箭头连接符 25"/>
              <p:cNvCxnSpPr/>
              <p:nvPr/>
            </p:nvCxnSpPr>
            <p:spPr>
              <a:xfrm>
                <a:off x="3752677" y="4024331"/>
                <a:ext cx="513076" cy="721450"/>
              </a:xfrm>
              <a:prstGeom prst="straightConnector1">
                <a:avLst/>
              </a:prstGeom>
              <a:ln w="381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/>
              <p:cNvCxnSpPr/>
              <p:nvPr/>
            </p:nvCxnSpPr>
            <p:spPr>
              <a:xfrm flipV="1">
                <a:off x="4425680" y="4119296"/>
                <a:ext cx="619241" cy="626485"/>
              </a:xfrm>
              <a:prstGeom prst="straightConnector1">
                <a:avLst/>
              </a:prstGeom>
              <a:ln w="381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文本框 29"/>
            <p:cNvSpPr txBox="1"/>
            <p:nvPr/>
          </p:nvSpPr>
          <p:spPr>
            <a:xfrm>
              <a:off x="1366507" y="3356582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以“教”看产？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7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47017" y="1778736"/>
            <a:ext cx="10338074" cy="4174318"/>
            <a:chOff x="2800396" y="2209749"/>
            <a:chExt cx="8305800" cy="3353722"/>
          </a:xfrm>
        </p:grpSpPr>
        <p:pic>
          <p:nvPicPr>
            <p:cNvPr id="3" name="Picture 2" descr="C:\Users\Administrator\Desktop\timg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96" y="4002037"/>
              <a:ext cx="1735138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 descr="C:\Users\Administrator\Desktop\timg (3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1709" y="2209749"/>
              <a:ext cx="1614487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C:\Users\Administrator\Desktop\timg (2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6996" y="2227212"/>
              <a:ext cx="3328988" cy="221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6076996" y="2227212"/>
              <a:ext cx="3352800" cy="2209800"/>
            </a:xfrm>
            <a:prstGeom prst="rect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171996" y="3240037"/>
              <a:ext cx="1828800" cy="1219200"/>
            </a:xfrm>
            <a:prstGeom prst="rect">
              <a:avLst/>
            </a:prstGeom>
            <a:noFill/>
            <a:ln w="19050" cap="flat" cmpd="sng" algn="ctr">
              <a:solidFill>
                <a:srgbClr val="004D86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800396" y="4002037"/>
              <a:ext cx="1828800" cy="1219200"/>
            </a:xfrm>
            <a:prstGeom prst="rect">
              <a:avLst/>
            </a:prstGeom>
            <a:noFill/>
            <a:ln w="19050" cap="flat" cmpd="sng" algn="ctr">
              <a:solidFill>
                <a:srgbClr val="004D86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505996" y="2209749"/>
              <a:ext cx="1600200" cy="1143000"/>
            </a:xfrm>
            <a:prstGeom prst="rect">
              <a:avLst/>
            </a:prstGeom>
            <a:noFill/>
            <a:ln w="19050" cap="flat" cmpd="sng" algn="ctr">
              <a:solidFill>
                <a:srgbClr val="004D86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pic>
          <p:nvPicPr>
            <p:cNvPr id="10" name="Picture 3" descr="C:\Users\Administrator\Desktop\timg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1521" y="3344812"/>
              <a:ext cx="1809750" cy="109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54"/>
            <p:cNvSpPr>
              <a:spLocks noChangeArrowheads="1"/>
            </p:cNvSpPr>
            <p:nvPr/>
          </p:nvSpPr>
          <p:spPr bwMode="auto">
            <a:xfrm>
              <a:off x="3163934" y="5208537"/>
              <a:ext cx="1389062" cy="29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004D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想得到</a:t>
              </a:r>
              <a:r>
                <a:rPr lang="en-US" altLang="zh-CN" sz="1400" b="1" dirty="0">
                  <a:solidFill>
                    <a:srgbClr val="004D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 sz="1400" b="1" dirty="0">
                  <a:solidFill>
                    <a:srgbClr val="004D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</a:t>
              </a:r>
              <a:r>
                <a:rPr lang="en-US" altLang="zh-CN" sz="1400" b="1" dirty="0">
                  <a:solidFill>
                    <a:srgbClr val="004D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endPara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55"/>
            <p:cNvSpPr>
              <a:spLocks noChangeArrowheads="1"/>
            </p:cNvSpPr>
            <p:nvPr/>
          </p:nvSpPr>
          <p:spPr bwMode="auto">
            <a:xfrm>
              <a:off x="4665709" y="4440187"/>
              <a:ext cx="1389062" cy="29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004D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看得见</a:t>
              </a:r>
              <a:r>
                <a:rPr lang="en-US" altLang="zh-CN" sz="1400" b="1" dirty="0" smtClean="0">
                  <a:solidFill>
                    <a:srgbClr val="004D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 sz="1400" b="1" dirty="0">
                  <a:solidFill>
                    <a:srgbClr val="004D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仿真</a:t>
              </a:r>
              <a:r>
                <a:rPr lang="en-US" altLang="zh-CN" sz="1400" b="1" dirty="0" smtClean="0">
                  <a:solidFill>
                    <a:srgbClr val="004D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endPara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56"/>
            <p:cNvSpPr>
              <a:spLocks noChangeArrowheads="1"/>
            </p:cNvSpPr>
            <p:nvPr/>
          </p:nvSpPr>
          <p:spPr bwMode="auto">
            <a:xfrm>
              <a:off x="7202534" y="4462412"/>
              <a:ext cx="1389062" cy="29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造得出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生产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endPara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57"/>
            <p:cNvSpPr>
              <a:spLocks noChangeArrowheads="1"/>
            </p:cNvSpPr>
            <p:nvPr/>
          </p:nvSpPr>
          <p:spPr bwMode="auto">
            <a:xfrm>
              <a:off x="9717134" y="3328937"/>
              <a:ext cx="1389062" cy="29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印品黑体"/>
                  <a:ea typeface="印品黑体"/>
                  <a:cs typeface="印品黑体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004D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用得上</a:t>
              </a:r>
              <a:r>
                <a:rPr lang="en-US" altLang="zh-CN" sz="1400" b="1" dirty="0">
                  <a:solidFill>
                    <a:srgbClr val="004D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 sz="1400" b="1" dirty="0">
                  <a:solidFill>
                    <a:srgbClr val="004D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</a:t>
              </a:r>
              <a:r>
                <a:rPr lang="en-US" altLang="zh-CN" sz="1400" b="1" dirty="0">
                  <a:solidFill>
                    <a:srgbClr val="004D8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endPara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7" name="肘形连接符 3"/>
            <p:cNvCxnSpPr>
              <a:cxnSpLocks noChangeShapeType="1"/>
            </p:cNvCxnSpPr>
            <p:nvPr/>
          </p:nvCxnSpPr>
          <p:spPr bwMode="auto">
            <a:xfrm flipV="1">
              <a:off x="3802109" y="4696696"/>
              <a:ext cx="1436687" cy="866775"/>
            </a:xfrm>
            <a:prstGeom prst="bentConnector3">
              <a:avLst>
                <a:gd name="adj1" fmla="val 100051"/>
              </a:avLst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直接箭头连接符 16"/>
            <p:cNvCxnSpPr>
              <a:cxnSpLocks noChangeShapeType="1"/>
            </p:cNvCxnSpPr>
            <p:nvPr/>
          </p:nvCxnSpPr>
          <p:spPr bwMode="auto">
            <a:xfrm>
              <a:off x="5848396" y="4622749"/>
              <a:ext cx="1354138" cy="793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肘形连接符 40"/>
            <p:cNvCxnSpPr>
              <a:cxnSpLocks noChangeShapeType="1"/>
            </p:cNvCxnSpPr>
            <p:nvPr/>
          </p:nvCxnSpPr>
          <p:spPr bwMode="auto">
            <a:xfrm flipV="1">
              <a:off x="8394746" y="3725812"/>
              <a:ext cx="1920875" cy="903287"/>
            </a:xfrm>
            <a:prstGeom prst="bentConnector3">
              <a:avLst>
                <a:gd name="adj1" fmla="val 100083"/>
              </a:avLst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矩形 58"/>
          <p:cNvSpPr>
            <a:spLocks noChangeArrowheads="1"/>
          </p:cNvSpPr>
          <p:nvPr/>
        </p:nvSpPr>
        <p:spPr bwMode="auto">
          <a:xfrm>
            <a:off x="6964197" y="5233998"/>
            <a:ext cx="48717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004D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服务制造强国战略</a:t>
            </a:r>
            <a:endParaRPr lang="en-US" altLang="zh-CN" sz="2000" b="1" dirty="0">
              <a:solidFill>
                <a:srgbClr val="004D8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004D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培养能堪当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“造出来”</a:t>
            </a:r>
            <a:r>
              <a:rPr lang="zh-CN" altLang="en-US" sz="2000" b="1" dirty="0">
                <a:solidFill>
                  <a:srgbClr val="004D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重任的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时代工匠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91201" y="855836"/>
            <a:ext cx="118927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陕西有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111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所高校。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每十万人口高等教育在校生居全国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。其中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985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高校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所、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211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院校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所。现有全职两院院士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，国家级人才称号教师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1045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人，高校专任教师副高以上职称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万人，依托高校建有国家级重点实验室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个、协同创新中心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个、大学科技园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个，省部级以上科技机构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693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年全省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高校科技经费投入达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179.59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，承担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科技项目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5.78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项，其中国家重点研发计划等国家级科技项目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1.02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，授权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发明专利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1.05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件。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7033437" y="5218432"/>
            <a:ext cx="4743441" cy="955015"/>
          </a:xfrm>
          <a:prstGeom prst="roundRect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8"/>
          <p:cNvSpPr/>
          <p:nvPr/>
        </p:nvSpPr>
        <p:spPr bwMode="auto">
          <a:xfrm>
            <a:off x="4997677" y="5511274"/>
            <a:ext cx="1718579" cy="440572"/>
          </a:xfrm>
          <a:prstGeom prst="roundRect">
            <a:avLst>
              <a:gd name="adj" fmla="val 12893"/>
            </a:avLst>
          </a:prstGeom>
          <a:solidFill>
            <a:srgbClr val="C000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3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办学定位</a:t>
            </a:r>
            <a:endParaRPr lang="zh-CN" altLang="en-US" sz="1350" b="1" kern="0" dirty="0">
              <a:solidFill>
                <a:prstClr val="white"/>
              </a:solidFill>
              <a:latin typeface="思源黑体 Bold"/>
            </a:endParaRPr>
          </a:p>
        </p:txBody>
      </p:sp>
    </p:spTree>
    <p:extLst>
      <p:ext uri="{BB962C8B-B14F-4D97-AF65-F5344CB8AC3E}">
        <p14:creationId xmlns:p14="http://schemas.microsoft.com/office/powerpoint/2010/main" val="281091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3349086" y="1101216"/>
            <a:ext cx="3797649" cy="2902148"/>
            <a:chOff x="625314" y="1092463"/>
            <a:chExt cx="4610434" cy="3667517"/>
          </a:xfrm>
        </p:grpSpPr>
        <p:pic>
          <p:nvPicPr>
            <p:cNvPr id="4" name="Picture 1" descr="C:\Users\Administrator\Desktop\工匠学院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23503" y="3911408"/>
              <a:ext cx="848572" cy="848572"/>
            </a:xfrm>
            <a:prstGeom prst="rect">
              <a:avLst/>
            </a:prstGeom>
            <a:noFill/>
          </p:spPr>
        </p:pic>
        <p:sp>
          <p:nvSpPr>
            <p:cNvPr id="5" name="圆角矩形 4"/>
            <p:cNvSpPr/>
            <p:nvPr/>
          </p:nvSpPr>
          <p:spPr>
            <a:xfrm>
              <a:off x="625314" y="1914786"/>
              <a:ext cx="600075" cy="2130260"/>
            </a:xfrm>
            <a:prstGeom prst="roundRect">
              <a:avLst/>
            </a:prstGeom>
            <a:solidFill>
              <a:srgbClr val="5B9BD5">
                <a:lumMod val="5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直接连接符 40"/>
            <p:cNvCxnSpPr>
              <a:cxnSpLocks noChangeShapeType="1"/>
            </p:cNvCxnSpPr>
            <p:nvPr/>
          </p:nvCxnSpPr>
          <p:spPr bwMode="auto">
            <a:xfrm flipV="1">
              <a:off x="1225389" y="2348176"/>
              <a:ext cx="403225" cy="1587"/>
            </a:xfrm>
            <a:prstGeom prst="line">
              <a:avLst/>
            </a:prstGeom>
            <a:noFill/>
            <a:ln w="6350">
              <a:solidFill>
                <a:srgbClr val="1F4E7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直接连接符 6"/>
            <p:cNvCxnSpPr>
              <a:cxnSpLocks noChangeShapeType="1"/>
            </p:cNvCxnSpPr>
            <p:nvPr/>
          </p:nvCxnSpPr>
          <p:spPr bwMode="auto">
            <a:xfrm>
              <a:off x="1841709" y="4640664"/>
              <a:ext cx="2200275" cy="3174"/>
            </a:xfrm>
            <a:prstGeom prst="line">
              <a:avLst/>
            </a:prstGeom>
            <a:noFill/>
            <a:ln w="6350">
              <a:solidFill>
                <a:srgbClr val="1F4E7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2097719" y="1498826"/>
              <a:ext cx="3138029" cy="375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just" eaLnBrk="1" hangingPunct="1">
                <a:lnSpc>
                  <a:spcPts val="1600"/>
                </a:lnSpc>
                <a:spcBef>
                  <a:spcPct val="0"/>
                </a:spcBef>
                <a:buFontTx/>
                <a:buNone/>
              </a:pPr>
              <a:r>
                <a:rPr lang="zh-CN" altLang="zh-CN" sz="1200" b="1" dirty="0">
                  <a:solidFill>
                    <a:srgbClr val="7F7F7F"/>
                  </a:solidFill>
                </a:rPr>
                <a:t>陕西（高校）哲学社会科学重点</a:t>
              </a:r>
              <a:endParaRPr lang="en-US" altLang="zh-CN" sz="1200" b="1" dirty="0">
                <a:solidFill>
                  <a:srgbClr val="7F7F7F"/>
                </a:solidFill>
              </a:endParaRPr>
            </a:p>
          </p:txBody>
        </p:sp>
        <p:sp>
          <p:nvSpPr>
            <p:cNvPr id="9" name="矩形 11"/>
            <p:cNvSpPr>
              <a:spLocks noChangeArrowheads="1"/>
            </p:cNvSpPr>
            <p:nvPr/>
          </p:nvSpPr>
          <p:spPr bwMode="auto">
            <a:xfrm>
              <a:off x="2130264" y="1198824"/>
              <a:ext cx="2646288" cy="388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1F4E79"/>
                  </a:solidFill>
                </a:rPr>
                <a:t>西部现代职业教育研究院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632234" y="2016387"/>
              <a:ext cx="687387" cy="202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zh-CN" sz="1200" b="1" dirty="0">
                  <a:solidFill>
                    <a:srgbClr val="FFFFFF"/>
                  </a:solidFill>
                </a:rPr>
                <a:t>西部装备制造产教融合创新示范</a:t>
              </a:r>
              <a:r>
                <a:rPr lang="zh-CN" altLang="zh-CN" sz="1400" b="1" dirty="0">
                  <a:solidFill>
                    <a:srgbClr val="FFFFFF"/>
                  </a:solidFill>
                </a:rPr>
                <a:t>园区</a:t>
              </a:r>
              <a:endParaRPr lang="zh-CN" altLang="en-US" sz="14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11" name="直接连接符 10"/>
            <p:cNvCxnSpPr>
              <a:cxnSpLocks noChangeShapeType="1"/>
            </p:cNvCxnSpPr>
            <p:nvPr/>
          </p:nvCxnSpPr>
          <p:spPr bwMode="auto">
            <a:xfrm>
              <a:off x="1225389" y="3330838"/>
              <a:ext cx="2974975" cy="30163"/>
            </a:xfrm>
            <a:prstGeom prst="line">
              <a:avLst/>
            </a:prstGeom>
            <a:noFill/>
            <a:ln w="6350">
              <a:solidFill>
                <a:srgbClr val="1F4E7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2" name="Picture 3" descr="C:\Users\Administrator\Desktop\刘校汇报PPT素材\西部产教融合研究院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8614" y="1895738"/>
              <a:ext cx="9048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直接连接符 12"/>
            <p:cNvCxnSpPr>
              <a:cxnSpLocks noChangeShapeType="1"/>
            </p:cNvCxnSpPr>
            <p:nvPr/>
          </p:nvCxnSpPr>
          <p:spPr bwMode="auto">
            <a:xfrm>
              <a:off x="2523964" y="2313251"/>
              <a:ext cx="1666875" cy="3175"/>
            </a:xfrm>
            <a:prstGeom prst="line">
              <a:avLst/>
            </a:prstGeom>
            <a:noFill/>
            <a:ln w="6350">
              <a:solidFill>
                <a:srgbClr val="1F4E7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4" name="Picture 10" descr="C:\Users\ADMINI~1\AppData\Local\Temp\WeChat Files\5f9cdbb7f01d97e367fb241fac63a2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952" y="2895863"/>
              <a:ext cx="871537" cy="871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7"/>
            <p:cNvSpPr>
              <a:spLocks noChangeArrowheads="1"/>
            </p:cNvSpPr>
            <p:nvPr/>
          </p:nvSpPr>
          <p:spPr bwMode="auto">
            <a:xfrm>
              <a:off x="2501739" y="2016388"/>
              <a:ext cx="24288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b="1">
                  <a:solidFill>
                    <a:srgbClr val="1F4E79"/>
                  </a:solidFill>
                </a:rPr>
                <a:t>西部产教融合研究院</a:t>
              </a:r>
            </a:p>
          </p:txBody>
        </p:sp>
        <p:sp>
          <p:nvSpPr>
            <p:cNvPr id="16" name="矩形 18"/>
            <p:cNvSpPr>
              <a:spLocks noChangeArrowheads="1"/>
            </p:cNvSpPr>
            <p:nvPr/>
          </p:nvSpPr>
          <p:spPr bwMode="auto">
            <a:xfrm>
              <a:off x="2745977" y="1737793"/>
              <a:ext cx="1009650" cy="319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just" eaLnBrk="1" hangingPunct="1">
                <a:lnSpc>
                  <a:spcPts val="1600"/>
                </a:lnSpc>
                <a:spcBef>
                  <a:spcPct val="0"/>
                </a:spcBef>
                <a:buFontTx/>
                <a:buNone/>
              </a:pPr>
              <a:r>
                <a:rPr lang="zh-CN" altLang="zh-CN" sz="1200" b="1" dirty="0">
                  <a:solidFill>
                    <a:srgbClr val="7F7F7F"/>
                  </a:solidFill>
                </a:rPr>
                <a:t>研究基地</a:t>
              </a:r>
              <a:endParaRPr lang="en-US" altLang="zh-CN" sz="1200" b="1" dirty="0">
                <a:solidFill>
                  <a:srgbClr val="7F7F7F"/>
                </a:solidFill>
              </a:endParaRPr>
            </a:p>
          </p:txBody>
        </p:sp>
        <p:sp>
          <p:nvSpPr>
            <p:cNvPr id="17" name="矩形 19"/>
            <p:cNvSpPr>
              <a:spLocks noChangeArrowheads="1"/>
            </p:cNvSpPr>
            <p:nvPr/>
          </p:nvSpPr>
          <p:spPr bwMode="auto">
            <a:xfrm>
              <a:off x="2854164" y="2316426"/>
              <a:ext cx="141605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200" b="1" dirty="0">
                  <a:solidFill>
                    <a:srgbClr val="7F7F7F"/>
                  </a:solidFill>
                </a:rPr>
                <a:t>机械教育发展中心</a:t>
              </a:r>
              <a:endParaRPr lang="en-US" altLang="zh-CN" sz="1200" b="1" dirty="0">
                <a:solidFill>
                  <a:srgbClr val="7F7F7F"/>
                </a:solidFill>
              </a:endParaRPr>
            </a:p>
          </p:txBody>
        </p:sp>
        <p:sp>
          <p:nvSpPr>
            <p:cNvPr id="20" name="矩形 20"/>
            <p:cNvSpPr>
              <a:spLocks noChangeArrowheads="1"/>
            </p:cNvSpPr>
            <p:nvPr/>
          </p:nvSpPr>
          <p:spPr bwMode="auto">
            <a:xfrm>
              <a:off x="2501739" y="2987605"/>
              <a:ext cx="2169319" cy="388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1F4E79"/>
                  </a:solidFill>
                </a:rPr>
                <a:t>西部创新创业研究院</a:t>
              </a:r>
            </a:p>
          </p:txBody>
        </p:sp>
        <p:sp>
          <p:nvSpPr>
            <p:cNvPr id="21" name="矩形 22"/>
            <p:cNvSpPr>
              <a:spLocks noChangeArrowheads="1"/>
            </p:cNvSpPr>
            <p:nvPr/>
          </p:nvSpPr>
          <p:spPr bwMode="auto">
            <a:xfrm>
              <a:off x="2017297" y="4236073"/>
              <a:ext cx="1738329" cy="458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600" b="1" dirty="0" smtClean="0">
                  <a:solidFill>
                    <a:srgbClr val="1F4E79"/>
                  </a:solidFill>
                </a:rPr>
                <a:t>陕西工匠学院</a:t>
              </a:r>
              <a:endParaRPr lang="zh-CN" altLang="en-US" sz="1600" b="1" dirty="0">
                <a:solidFill>
                  <a:srgbClr val="1F4E79"/>
                </a:solidFill>
              </a:endParaRPr>
            </a:p>
          </p:txBody>
        </p:sp>
        <p:sp>
          <p:nvSpPr>
            <p:cNvPr id="22" name="矩形 23"/>
            <p:cNvSpPr>
              <a:spLocks noChangeArrowheads="1"/>
            </p:cNvSpPr>
            <p:nvPr/>
          </p:nvSpPr>
          <p:spPr bwMode="auto">
            <a:xfrm>
              <a:off x="2057599" y="3340014"/>
              <a:ext cx="2770322" cy="816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 b="1" dirty="0">
                  <a:solidFill>
                    <a:srgbClr val="7F7F7F"/>
                  </a:solidFill>
                </a:rPr>
                <a:t>1</a:t>
              </a:r>
              <a:r>
                <a:rPr lang="zh-CN" altLang="zh-CN" sz="1200" b="1" dirty="0">
                  <a:solidFill>
                    <a:srgbClr val="7F7F7F"/>
                  </a:solidFill>
                </a:rPr>
                <a:t>个</a:t>
              </a:r>
              <a:r>
                <a:rPr lang="zh-CN" altLang="en-US" sz="1200" b="1" dirty="0">
                  <a:solidFill>
                    <a:srgbClr val="7F7F7F"/>
                  </a:solidFill>
                </a:rPr>
                <a:t>创新成果孵化基地</a:t>
              </a:r>
              <a:endParaRPr lang="en-US" altLang="zh-CN" sz="1200" b="1" dirty="0">
                <a:solidFill>
                  <a:srgbClr val="7F7F7F"/>
                </a:solidFill>
              </a:endParaRPr>
            </a:p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 b="1" dirty="0">
                  <a:solidFill>
                    <a:srgbClr val="7F7F7F"/>
                  </a:solidFill>
                </a:rPr>
                <a:t>1</a:t>
              </a:r>
              <a:r>
                <a:rPr lang="zh-CN" altLang="zh-CN" sz="1200" b="1" dirty="0">
                  <a:solidFill>
                    <a:srgbClr val="7F7F7F"/>
                  </a:solidFill>
                </a:rPr>
                <a:t>个</a:t>
              </a:r>
              <a:r>
                <a:rPr lang="zh-CN" altLang="en-US" sz="1200" b="1" dirty="0">
                  <a:solidFill>
                    <a:srgbClr val="7F7F7F"/>
                  </a:solidFill>
                </a:rPr>
                <a:t>网络技术创新创业平台</a:t>
              </a:r>
              <a:endParaRPr lang="en-US" altLang="zh-CN" sz="1200" b="1" dirty="0">
                <a:solidFill>
                  <a:srgbClr val="7F7F7F"/>
                </a:solidFill>
              </a:endParaRPr>
            </a:p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 b="1" dirty="0">
                  <a:solidFill>
                    <a:srgbClr val="7F7F7F"/>
                  </a:solidFill>
                </a:rPr>
                <a:t>30</a:t>
              </a:r>
              <a:r>
                <a:rPr lang="zh-CN" altLang="zh-CN" sz="1200" b="1" dirty="0">
                  <a:solidFill>
                    <a:srgbClr val="7F7F7F"/>
                  </a:solidFill>
                </a:rPr>
                <a:t>个</a:t>
              </a:r>
              <a:r>
                <a:rPr lang="zh-CN" altLang="en-US" sz="1200" b="1" dirty="0">
                  <a:solidFill>
                    <a:srgbClr val="7F7F7F"/>
                  </a:solidFill>
                </a:rPr>
                <a:t>创新创业团队</a:t>
              </a:r>
            </a:p>
          </p:txBody>
        </p:sp>
        <p:cxnSp>
          <p:nvCxnSpPr>
            <p:cNvPr id="23" name="直接连接符 22"/>
            <p:cNvCxnSpPr>
              <a:cxnSpLocks noChangeShapeType="1"/>
            </p:cNvCxnSpPr>
            <p:nvPr/>
          </p:nvCxnSpPr>
          <p:spPr bwMode="auto">
            <a:xfrm flipV="1">
              <a:off x="857089" y="1648088"/>
              <a:ext cx="261938" cy="395288"/>
            </a:xfrm>
            <a:prstGeom prst="line">
              <a:avLst/>
            </a:prstGeom>
            <a:noFill/>
            <a:ln w="6350">
              <a:solidFill>
                <a:srgbClr val="1F4E7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直接连接符 23"/>
            <p:cNvCxnSpPr>
              <a:cxnSpLocks noChangeShapeType="1"/>
            </p:cNvCxnSpPr>
            <p:nvPr/>
          </p:nvCxnSpPr>
          <p:spPr bwMode="auto">
            <a:xfrm>
              <a:off x="1236502" y="1473463"/>
              <a:ext cx="2973387" cy="30163"/>
            </a:xfrm>
            <a:prstGeom prst="line">
              <a:avLst/>
            </a:prstGeom>
            <a:noFill/>
            <a:ln w="6350">
              <a:solidFill>
                <a:srgbClr val="1F4E7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5" name="Picture 9" descr="C:\Users\Administrator\Desktop\刘校汇报PPT素材\a786adfc7f49b6b3cb80543b0cecd4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8" t="8134" r="6880" b="13184"/>
            <a:stretch>
              <a:fillRect/>
            </a:stretch>
          </p:blipFill>
          <p:spPr bwMode="auto">
            <a:xfrm>
              <a:off x="1052352" y="1092463"/>
              <a:ext cx="852487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直接连接符 25"/>
            <p:cNvCxnSpPr>
              <a:cxnSpLocks noChangeShapeType="1"/>
            </p:cNvCxnSpPr>
            <p:nvPr/>
          </p:nvCxnSpPr>
          <p:spPr bwMode="auto">
            <a:xfrm flipH="1" flipV="1">
              <a:off x="936464" y="3684851"/>
              <a:ext cx="282575" cy="344487"/>
            </a:xfrm>
            <a:prstGeom prst="line">
              <a:avLst/>
            </a:prstGeom>
            <a:noFill/>
            <a:ln w="6350">
              <a:solidFill>
                <a:srgbClr val="1F4E7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组合 2"/>
          <p:cNvGrpSpPr/>
          <p:nvPr/>
        </p:nvGrpSpPr>
        <p:grpSpPr>
          <a:xfrm>
            <a:off x="7179308" y="1158400"/>
            <a:ext cx="5208715" cy="2556729"/>
            <a:chOff x="5104866" y="1472609"/>
            <a:chExt cx="5128786" cy="3140747"/>
          </a:xfrm>
        </p:grpSpPr>
        <p:cxnSp>
          <p:nvCxnSpPr>
            <p:cNvPr id="27" name="直接连接符 26"/>
            <p:cNvCxnSpPr>
              <a:cxnSpLocks noChangeShapeType="1"/>
            </p:cNvCxnSpPr>
            <p:nvPr/>
          </p:nvCxnSpPr>
          <p:spPr bwMode="auto">
            <a:xfrm flipH="1">
              <a:off x="5104866" y="1593788"/>
              <a:ext cx="2611438" cy="11112"/>
            </a:xfrm>
            <a:prstGeom prst="line">
              <a:avLst/>
            </a:prstGeom>
            <a:noFill/>
            <a:ln w="6350">
              <a:solidFill>
                <a:srgbClr val="7F7F7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矩形 33"/>
            <p:cNvSpPr>
              <a:spLocks noChangeArrowheads="1"/>
            </p:cNvSpPr>
            <p:nvPr/>
          </p:nvSpPr>
          <p:spPr bwMode="auto">
            <a:xfrm>
              <a:off x="7401664" y="3088681"/>
              <a:ext cx="2831988" cy="435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43" tIns="34272" rIns="68543" bIns="34272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dirty="0" smtClean="0">
                  <a:solidFill>
                    <a:schemeClr val="tx2"/>
                  </a:solidFill>
                </a:rPr>
                <a:t>产业学院 </a:t>
              </a:r>
              <a:r>
                <a:rPr lang="en-US" altLang="zh-CN" sz="1800" dirty="0" smtClean="0">
                  <a:solidFill>
                    <a:srgbClr val="FF0000"/>
                  </a:solidFill>
                </a:rPr>
                <a:t>8</a:t>
              </a:r>
              <a:r>
                <a:rPr lang="zh-CN" altLang="en-US" sz="1800" dirty="0">
                  <a:solidFill>
                    <a:srgbClr val="FF0000"/>
                  </a:solidFill>
                </a:rPr>
                <a:t>个</a:t>
              </a:r>
            </a:p>
          </p:txBody>
        </p:sp>
        <p:sp>
          <p:nvSpPr>
            <p:cNvPr id="29" name="矩形 35"/>
            <p:cNvSpPr>
              <a:spLocks noChangeArrowheads="1"/>
            </p:cNvSpPr>
            <p:nvPr/>
          </p:nvSpPr>
          <p:spPr bwMode="auto">
            <a:xfrm>
              <a:off x="5470226" y="3690180"/>
              <a:ext cx="26276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solidFill>
                    <a:srgbClr val="C00000"/>
                  </a:solidFill>
                </a:rPr>
                <a:t>国家级</a:t>
              </a:r>
              <a:r>
                <a:rPr lang="zh-CN" altLang="en-US" sz="1800" dirty="0">
                  <a:solidFill>
                    <a:schemeClr val="tx2"/>
                  </a:solidFill>
                </a:rPr>
                <a:t>协同创新中心</a:t>
              </a:r>
              <a:r>
                <a:rPr lang="en-US" altLang="zh-CN" sz="1800" dirty="0">
                  <a:solidFill>
                    <a:srgbClr val="C00000"/>
                  </a:solidFill>
                </a:rPr>
                <a:t>4</a:t>
              </a:r>
              <a:r>
                <a:rPr lang="zh-CN" altLang="en-US" sz="1800" dirty="0">
                  <a:solidFill>
                    <a:srgbClr val="C00000"/>
                  </a:solidFill>
                </a:rPr>
                <a:t>个</a:t>
              </a:r>
            </a:p>
          </p:txBody>
        </p:sp>
        <p:pic>
          <p:nvPicPr>
            <p:cNvPr id="30" name="图片 3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679" y="2070034"/>
              <a:ext cx="3010316" cy="390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图片 3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-5376" b="85818"/>
            <a:stretch>
              <a:fillRect/>
            </a:stretch>
          </p:blipFill>
          <p:spPr bwMode="auto">
            <a:xfrm>
              <a:off x="5128679" y="1472609"/>
              <a:ext cx="3013486" cy="516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矩形 31"/>
            <p:cNvSpPr/>
            <p:nvPr/>
          </p:nvSpPr>
          <p:spPr>
            <a:xfrm>
              <a:off x="8165978" y="1549572"/>
              <a:ext cx="1746031" cy="3780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zh-CN" sz="1400" b="1" dirty="0" smtClean="0">
                  <a:solidFill>
                    <a:srgbClr val="A5A5A5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zh-CN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</a:t>
              </a:r>
              <a:r>
                <a:rPr lang="zh-CN" altLang="zh-CN" sz="1400" b="1" dirty="0">
                  <a:solidFill>
                    <a:srgbClr val="A5A5A5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骨干企业）</a:t>
              </a:r>
              <a:endParaRPr lang="zh-CN" altLang="en-US" sz="1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8212280" y="2022038"/>
              <a:ext cx="1283559" cy="3780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zh-CN" sz="1400" b="1" dirty="0" smtClean="0">
                  <a:solidFill>
                    <a:srgbClr val="A5A5A5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zh-CN" sz="1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r>
                <a:rPr lang="zh-CN" altLang="zh-CN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</a:t>
              </a:r>
              <a:r>
                <a:rPr lang="zh-CN" altLang="en-US" sz="1400" b="1" dirty="0">
                  <a:solidFill>
                    <a:srgbClr val="A5A5A5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</a:t>
              </a:r>
              <a:r>
                <a:rPr lang="zh-CN" altLang="zh-CN" sz="1400" b="1" dirty="0">
                  <a:solidFill>
                    <a:srgbClr val="A5A5A5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zh-CN" altLang="en-US" sz="1400" b="1" dirty="0">
                <a:solidFill>
                  <a:srgbClr val="A5A5A5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5536296" y="2555128"/>
              <a:ext cx="4591216" cy="510408"/>
            </a:xfrm>
            <a:prstGeom prst="rect">
              <a:avLst/>
            </a:prstGeom>
            <a:effectLst>
              <a:outerShdw blurRad="63500" sx="102000" sy="102000" algn="ctr" rotWithShape="0">
                <a:sysClr val="window" lastClr="FFFFFF">
                  <a:alpha val="40000"/>
                </a:sysClr>
              </a:outerShdw>
            </a:effectLst>
          </p:spPr>
          <p:txBody>
            <a:bodyPr wrap="square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zh-CN" altLang="zh-CN" sz="1400" b="1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陕西工院校企协同育人战略</a:t>
              </a:r>
              <a:r>
                <a:rPr lang="zh-CN" altLang="zh-CN" sz="1400" b="1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联盟</a:t>
              </a:r>
              <a:r>
                <a:rPr lang="en-US" altLang="zh-CN" sz="1400" b="1" kern="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zh-CN" sz="1400" b="1" dirty="0" smtClean="0">
                  <a:solidFill>
                    <a:srgbClr val="A5A5A5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zh-CN" altLang="zh-CN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86家</a:t>
              </a:r>
              <a:r>
                <a:rPr lang="zh-CN" altLang="zh-CN" sz="1400" b="1" dirty="0">
                  <a:solidFill>
                    <a:srgbClr val="A5A5A5">
                      <a:lumMod val="7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企业）</a:t>
              </a:r>
            </a:p>
          </p:txBody>
        </p:sp>
        <p:sp>
          <p:nvSpPr>
            <p:cNvPr id="35" name="矩形 33"/>
            <p:cNvSpPr>
              <a:spLocks noChangeArrowheads="1"/>
            </p:cNvSpPr>
            <p:nvPr/>
          </p:nvSpPr>
          <p:spPr bwMode="auto">
            <a:xfrm>
              <a:off x="5531122" y="3080113"/>
              <a:ext cx="2425700" cy="435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43" tIns="34272" rIns="68543" bIns="34272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solidFill>
                    <a:schemeClr val="tx2"/>
                  </a:solidFill>
                </a:rPr>
                <a:t>院士工作站</a:t>
              </a:r>
              <a:r>
                <a:rPr lang="en-US" altLang="zh-CN" sz="1800" dirty="0">
                  <a:solidFill>
                    <a:srgbClr val="FF0000"/>
                  </a:solidFill>
                </a:rPr>
                <a:t>3</a:t>
              </a:r>
              <a:r>
                <a:rPr lang="zh-CN" altLang="en-US" sz="1800" dirty="0">
                  <a:solidFill>
                    <a:srgbClr val="FF0000"/>
                  </a:solidFill>
                </a:rPr>
                <a:t>个</a:t>
              </a:r>
            </a:p>
          </p:txBody>
        </p:sp>
        <p:sp>
          <p:nvSpPr>
            <p:cNvPr id="2" name="矩形 1"/>
            <p:cNvSpPr/>
            <p:nvPr/>
          </p:nvSpPr>
          <p:spPr>
            <a:xfrm>
              <a:off x="5470226" y="4244024"/>
              <a:ext cx="2547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厅级</a:t>
              </a:r>
              <a:r>
                <a:rPr lang="zh-CN" altLang="zh-CN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技术研发中心</a:t>
              </a:r>
              <a:r>
                <a:rPr lang="en-US" altLang="zh-CN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zh-CN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</a:t>
              </a:r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6" name="Picture 1" descr="C:\Users\lenovo\Desktop\个性化网站\协同育人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85815" y="2641378"/>
              <a:ext cx="271106" cy="236082"/>
            </a:xfrm>
            <a:prstGeom prst="rect">
              <a:avLst/>
            </a:prstGeom>
            <a:noFill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67" name="组合 66"/>
          <p:cNvGrpSpPr/>
          <p:nvPr/>
        </p:nvGrpSpPr>
        <p:grpSpPr>
          <a:xfrm>
            <a:off x="1116818" y="4236463"/>
            <a:ext cx="5651674" cy="1922474"/>
            <a:chOff x="1226204" y="4380234"/>
            <a:chExt cx="5651674" cy="1922474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2A6EBEBB-FF54-4D04-AA29-734797E16E19}"/>
                </a:ext>
              </a:extLst>
            </p:cNvPr>
            <p:cNvGrpSpPr/>
            <p:nvPr/>
          </p:nvGrpSpPr>
          <p:grpSpPr>
            <a:xfrm>
              <a:off x="1918702" y="4380234"/>
              <a:ext cx="2087156" cy="1922474"/>
              <a:chOff x="1638125" y="1527869"/>
              <a:chExt cx="4000015" cy="3914898"/>
            </a:xfrm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B1D006CE-8411-4FF2-9D93-8C1CDF261D4E}"/>
                  </a:ext>
                </a:extLst>
              </p:cNvPr>
              <p:cNvSpPr/>
              <p:nvPr/>
            </p:nvSpPr>
            <p:spPr bwMode="auto">
              <a:xfrm>
                <a:off x="1638125" y="1527869"/>
                <a:ext cx="3914898" cy="3914898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6667A50F-B6E0-4646-B14C-7D28AF4FA36B}"/>
                  </a:ext>
                </a:extLst>
              </p:cNvPr>
              <p:cNvSpPr/>
              <p:nvPr/>
            </p:nvSpPr>
            <p:spPr bwMode="auto">
              <a:xfrm>
                <a:off x="2084277" y="1959228"/>
                <a:ext cx="2988248" cy="2988248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627348D5-B44A-4748-A290-3AD6248466FF}"/>
                  </a:ext>
                </a:extLst>
              </p:cNvPr>
              <p:cNvSpPr/>
              <p:nvPr/>
            </p:nvSpPr>
            <p:spPr bwMode="auto">
              <a:xfrm>
                <a:off x="2623947" y="2491663"/>
                <a:ext cx="1949941" cy="1949941"/>
              </a:xfrm>
              <a:prstGeom prst="ellipse">
                <a:avLst/>
              </a:prstGeom>
              <a:solidFill>
                <a:srgbClr val="FF388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B760363F-85B9-45E8-A0DE-97272777CF59}"/>
                  </a:ext>
                </a:extLst>
              </p:cNvPr>
              <p:cNvSpPr txBox="1"/>
              <p:nvPr/>
            </p:nvSpPr>
            <p:spPr>
              <a:xfrm rot="20974218">
                <a:off x="2858989" y="2541738"/>
                <a:ext cx="1980028" cy="102278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>
                    <a:gd name="adj" fmla="val 21471411"/>
                  </a:avLst>
                </a:prstTxWarp>
                <a:spAutoFit/>
              </a:bodyPr>
              <a:lstStyle>
                <a:defPPr>
                  <a:defRPr lang="zh-CN"/>
                </a:defPPr>
                <a:lvl1pPr>
                  <a:defRPr sz="28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b="1" dirty="0">
                    <a:solidFill>
                      <a:schemeClr val="bg1"/>
                    </a:solidFill>
                    <a:sym typeface="+mn-ea"/>
                  </a:rPr>
                  <a:t>紧密合作型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541ACD50-1A62-48CF-8C94-E26729A3AB69}"/>
                  </a:ext>
                </a:extLst>
              </p:cNvPr>
              <p:cNvSpPr txBox="1"/>
              <p:nvPr/>
            </p:nvSpPr>
            <p:spPr>
              <a:xfrm rot="2236485">
                <a:off x="2043582" y="3814355"/>
                <a:ext cx="1980028" cy="636839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>
                <a:defPPr>
                  <a:defRPr lang="zh-CN"/>
                </a:defPPr>
                <a:lvl1pPr>
                  <a:defRPr sz="28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b="1" dirty="0">
                    <a:sym typeface="+mn-ea"/>
                  </a:rPr>
                  <a:t>联动合作型</a:t>
                </a:r>
                <a:endParaRPr lang="zh-CN" altLang="en-US" sz="1400" b="1" dirty="0"/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DDA89B29-043A-49B4-B391-A83A5A01FF61}"/>
                  </a:ext>
                </a:extLst>
              </p:cNvPr>
              <p:cNvSpPr txBox="1"/>
              <p:nvPr/>
            </p:nvSpPr>
            <p:spPr>
              <a:xfrm rot="19848424">
                <a:off x="3342504" y="4435701"/>
                <a:ext cx="2295636" cy="523221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>
                    <a:gd name="adj" fmla="val 138407"/>
                  </a:avLst>
                </a:prstTxWarp>
                <a:spAutoFit/>
              </a:bodyPr>
              <a:lstStyle>
                <a:defPPr>
                  <a:defRPr lang="zh-CN"/>
                </a:defPPr>
                <a:lvl1pPr>
                  <a:defRPr sz="28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b="1" dirty="0" smtClean="0">
                    <a:solidFill>
                      <a:srgbClr val="FF0000"/>
                    </a:solidFill>
                    <a:sym typeface="+mn-ea"/>
                  </a:rPr>
                  <a:t>服务带动</a:t>
                </a:r>
                <a:r>
                  <a:rPr lang="zh-CN" altLang="en-US" sz="1400" b="1" dirty="0">
                    <a:solidFill>
                      <a:srgbClr val="FF0000"/>
                    </a:solidFill>
                    <a:sym typeface="+mn-ea"/>
                  </a:rPr>
                  <a:t>型</a:t>
                </a:r>
                <a:endParaRPr lang="zh-CN" altLang="en-US" sz="14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71D18D3E-6A8F-42D6-BE06-82AC108528DF}"/>
                </a:ext>
              </a:extLst>
            </p:cNvPr>
            <p:cNvGrpSpPr/>
            <p:nvPr/>
          </p:nvGrpSpPr>
          <p:grpSpPr>
            <a:xfrm>
              <a:off x="4710312" y="4601487"/>
              <a:ext cx="2167566" cy="1528624"/>
              <a:chOff x="6989304" y="2017804"/>
              <a:chExt cx="3714291" cy="3113702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CA2601D7-CFD7-4FA9-8A98-C7525E072167}"/>
                  </a:ext>
                </a:extLst>
              </p:cNvPr>
              <p:cNvGrpSpPr/>
              <p:nvPr/>
            </p:nvGrpSpPr>
            <p:grpSpPr>
              <a:xfrm>
                <a:off x="6989304" y="2048771"/>
                <a:ext cx="2783032" cy="3045448"/>
                <a:chOff x="4216399" y="1787515"/>
                <a:chExt cx="2305769" cy="3045448"/>
              </a:xfrm>
            </p:grpSpPr>
            <p:sp>
              <p:nvSpPr>
                <p:cNvPr id="47" name="矩形 46">
                  <a:extLst>
                    <a:ext uri="{FF2B5EF4-FFF2-40B4-BE49-F238E27FC236}">
                      <a16:creationId xmlns:a16="http://schemas.microsoft.com/office/drawing/2014/main" id="{E313ED62-FAB4-49BD-AE18-1C22E2A5E357}"/>
                    </a:ext>
                  </a:extLst>
                </p:cNvPr>
                <p:cNvSpPr/>
                <p:nvPr/>
              </p:nvSpPr>
              <p:spPr bwMode="auto">
                <a:xfrm>
                  <a:off x="4216399" y="1787515"/>
                  <a:ext cx="2305769" cy="1012823"/>
                </a:xfrm>
                <a:prstGeom prst="rect">
                  <a:avLst/>
                </a:prstGeom>
                <a:solidFill>
                  <a:srgbClr val="FF388C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6BFE0970-8664-45DD-812C-7F997EF84055}"/>
                    </a:ext>
                  </a:extLst>
                </p:cNvPr>
                <p:cNvSpPr/>
                <p:nvPr/>
              </p:nvSpPr>
              <p:spPr bwMode="auto">
                <a:xfrm>
                  <a:off x="4216400" y="2807315"/>
                  <a:ext cx="2287803" cy="1012823"/>
                </a:xfrm>
                <a:prstGeom prst="rect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" name="矩形 48">
                  <a:extLst>
                    <a:ext uri="{FF2B5EF4-FFF2-40B4-BE49-F238E27FC236}">
                      <a16:creationId xmlns:a16="http://schemas.microsoft.com/office/drawing/2014/main" id="{A6FB2683-DFE8-4221-BFF7-A6929DD15463}"/>
                    </a:ext>
                  </a:extLst>
                </p:cNvPr>
                <p:cNvSpPr/>
                <p:nvPr/>
              </p:nvSpPr>
              <p:spPr bwMode="auto">
                <a:xfrm>
                  <a:off x="4216400" y="3820140"/>
                  <a:ext cx="2287803" cy="1012823"/>
                </a:xfrm>
                <a:prstGeom prst="rect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sz="1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6D743386-89BF-48D4-838B-0278E891692D}"/>
                    </a:ext>
                  </a:extLst>
                </p:cNvPr>
                <p:cNvSpPr txBox="1"/>
                <p:nvPr/>
              </p:nvSpPr>
              <p:spPr>
                <a:xfrm>
                  <a:off x="4231719" y="2009502"/>
                  <a:ext cx="2228470" cy="7523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zh-CN" altLang="en-US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  <a:sym typeface="+mn-ea"/>
                    </a:rPr>
                    <a:t>国家</a:t>
                  </a:r>
                  <a:r>
                    <a: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  <a:sym typeface="+mn-ea"/>
                    </a:rPr>
                    <a:t>重点</a:t>
                  </a:r>
                  <a:r>
                    <a:rPr lang="zh-CN" altLang="en-US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  <a:sym typeface="+mn-ea"/>
                    </a:rPr>
                    <a:t>专业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0F92995B-C056-4B3B-B796-7AD48F8B4D7B}"/>
                    </a:ext>
                  </a:extLst>
                </p:cNvPr>
                <p:cNvSpPr txBox="1"/>
                <p:nvPr/>
              </p:nvSpPr>
              <p:spPr>
                <a:xfrm>
                  <a:off x="4275733" y="2975270"/>
                  <a:ext cx="2228470" cy="6353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>
                    <a:defRPr sz="28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sz="1800" dirty="0">
                      <a:sym typeface="+mn-ea"/>
                    </a:rPr>
                    <a:t>省级重点专业</a:t>
                  </a:r>
                  <a:endParaRPr lang="zh-CN" altLang="en-US" sz="1800" dirty="0"/>
                </a:p>
              </p:txBody>
            </p:sp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66137EE1-2C3B-4411-B3C3-FF90C49B7174}"/>
                    </a:ext>
                  </a:extLst>
                </p:cNvPr>
                <p:cNvSpPr txBox="1"/>
                <p:nvPr/>
              </p:nvSpPr>
              <p:spPr>
                <a:xfrm>
                  <a:off x="4231718" y="3958461"/>
                  <a:ext cx="2228471" cy="6353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>
                    <a:defRPr sz="28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sz="1800" dirty="0">
                      <a:sym typeface="+mn-ea"/>
                    </a:rPr>
                    <a:t>院级重点专业</a:t>
                  </a:r>
                  <a:endParaRPr lang="zh-CN" altLang="en-US" sz="1800" dirty="0"/>
                </a:p>
              </p:txBody>
            </p:sp>
          </p:grpSp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FAEC89ED-178C-4EB3-B11F-8D1EAB668B07}"/>
                  </a:ext>
                </a:extLst>
              </p:cNvPr>
              <p:cNvSpPr txBox="1"/>
              <p:nvPr/>
            </p:nvSpPr>
            <p:spPr>
              <a:xfrm>
                <a:off x="10017976" y="2017804"/>
                <a:ext cx="685619" cy="3113702"/>
              </a:xfrm>
              <a:prstGeom prst="rect">
                <a:avLst/>
              </a:prstGeom>
              <a:solidFill>
                <a:srgbClr val="E27C00"/>
              </a:solidFill>
            </p:spPr>
            <p:txBody>
              <a:bodyPr vert="eaVert" wrap="none" rtlCol="0">
                <a:spAutoFit/>
              </a:bodyPr>
              <a:lstStyle>
                <a:defPPr>
                  <a:defRPr lang="zh-CN"/>
                </a:defPPr>
                <a:lvl1pPr>
                  <a:defRPr sz="28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b="1" dirty="0">
                    <a:solidFill>
                      <a:schemeClr val="bg1"/>
                    </a:solidFill>
                    <a:sym typeface="+mn-ea"/>
                  </a:rPr>
                  <a:t>三级专业建设体系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9C0AFD26-2677-4B66-82F4-5E95A62E49BA}"/>
                </a:ext>
              </a:extLst>
            </p:cNvPr>
            <p:cNvGrpSpPr/>
            <p:nvPr/>
          </p:nvGrpSpPr>
          <p:grpSpPr>
            <a:xfrm>
              <a:off x="3236672" y="4960088"/>
              <a:ext cx="1504677" cy="894029"/>
              <a:chOff x="2759148" y="3134874"/>
              <a:chExt cx="4195646" cy="1537879"/>
            </a:xfrm>
          </p:grpSpPr>
          <p:cxnSp>
            <p:nvCxnSpPr>
              <p:cNvPr id="54" name="直接箭头连接符 53">
                <a:extLst>
                  <a:ext uri="{FF2B5EF4-FFF2-40B4-BE49-F238E27FC236}">
                    <a16:creationId xmlns:a16="http://schemas.microsoft.com/office/drawing/2014/main" id="{B1A58332-552A-4CEE-B917-79DEB0C5E6C6}"/>
                  </a:ext>
                </a:extLst>
              </p:cNvPr>
              <p:cNvCxnSpPr/>
              <p:nvPr/>
            </p:nvCxnSpPr>
            <p:spPr bwMode="auto">
              <a:xfrm flipV="1">
                <a:off x="2759148" y="3134874"/>
                <a:ext cx="3943103" cy="261868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0B895"/>
                </a:solidFill>
                <a:prstDash val="sysDash"/>
                <a:round/>
                <a:headEnd type="none" w="med" len="med"/>
                <a:tailEnd type="triangle"/>
              </a:ln>
            </p:spPr>
          </p:cxnSp>
          <p:cxnSp>
            <p:nvCxnSpPr>
              <p:cNvPr id="55" name="直接箭头连接符 54">
                <a:extLst>
                  <a:ext uri="{FF2B5EF4-FFF2-40B4-BE49-F238E27FC236}">
                    <a16:creationId xmlns:a16="http://schemas.microsoft.com/office/drawing/2014/main" id="{080B0079-1BA3-4643-97D0-0A66FC42770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404850" y="3819659"/>
                <a:ext cx="3549944" cy="22665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0B895"/>
                </a:solidFill>
                <a:prstDash val="sysDash"/>
                <a:round/>
                <a:headEnd type="none" w="med" len="med"/>
                <a:tailEnd type="triangle"/>
              </a:ln>
            </p:spPr>
          </p:cxnSp>
          <p:cxnSp>
            <p:nvCxnSpPr>
              <p:cNvPr id="56" name="直接箭头连接符 55">
                <a:extLst>
                  <a:ext uri="{FF2B5EF4-FFF2-40B4-BE49-F238E27FC236}">
                    <a16:creationId xmlns:a16="http://schemas.microsoft.com/office/drawing/2014/main" id="{AED0894E-B1A4-450C-B963-A4441F48BE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983040" y="4472608"/>
                <a:ext cx="2956831" cy="200145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A0B895"/>
                </a:solidFill>
                <a:prstDash val="sysDash"/>
                <a:round/>
                <a:headEnd type="none" w="med" len="med"/>
                <a:tailEnd type="triangle"/>
              </a:ln>
            </p:spPr>
          </p:cxn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90676737-F969-470C-8D3A-8E1A578EF2BC}"/>
                </a:ext>
              </a:extLst>
            </p:cNvPr>
            <p:cNvSpPr txBox="1"/>
            <p:nvPr/>
          </p:nvSpPr>
          <p:spPr>
            <a:xfrm>
              <a:off x="1226204" y="4601112"/>
              <a:ext cx="461665" cy="1504640"/>
            </a:xfrm>
            <a:prstGeom prst="rect">
              <a:avLst/>
            </a:prstGeom>
            <a:solidFill>
              <a:srgbClr val="E20084"/>
            </a:solidFill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</a:lstStyle>
            <a:p>
              <a:r>
                <a:rPr lang="zh-CN" altLang="en-US" sz="1800" b="1" dirty="0">
                  <a:solidFill>
                    <a:schemeClr val="bg1"/>
                  </a:solidFill>
                  <a:sym typeface="+mn-ea"/>
                </a:rPr>
                <a:t>企业合作类型</a:t>
              </a:r>
              <a:endParaRPr lang="zh-CN" alt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346633" y="4599515"/>
            <a:ext cx="3876363" cy="1332975"/>
            <a:chOff x="7463260" y="4734908"/>
            <a:chExt cx="3876363" cy="1332975"/>
          </a:xfrm>
        </p:grpSpPr>
        <p:sp>
          <p:nvSpPr>
            <p:cNvPr id="18" name="矩形 17"/>
            <p:cNvSpPr/>
            <p:nvPr/>
          </p:nvSpPr>
          <p:spPr>
            <a:xfrm>
              <a:off x="7500474" y="4910275"/>
              <a:ext cx="339043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         产教融合定位：</a:t>
              </a:r>
              <a:endParaRPr lang="en-US" altLang="zh-CN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幼圆" panose="02010509060101010101" pitchFamily="49" charset="-122"/>
              </a:endParaRPr>
            </a:p>
            <a:p>
              <a:r>
                <a:rPr lang="zh-CN" altLang="en-US" sz="2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“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一院一企、一企一品</a:t>
              </a:r>
              <a:r>
                <a:rPr lang="zh-CN" altLang="en-US" sz="2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”</a:t>
              </a:r>
              <a:endParaRPr lang="zh-CN" altLang="en-US" sz="2400" dirty="0"/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7463260" y="4734908"/>
              <a:ext cx="3876363" cy="1332975"/>
            </a:xfrm>
            <a:prstGeom prst="roundRect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48062" y="1138653"/>
            <a:ext cx="2624744" cy="2864712"/>
            <a:chOff x="7009358" y="4734908"/>
            <a:chExt cx="4330265" cy="1418252"/>
          </a:xfrm>
        </p:grpSpPr>
        <p:sp>
          <p:nvSpPr>
            <p:cNvPr id="70" name="矩形 69"/>
            <p:cNvSpPr/>
            <p:nvPr/>
          </p:nvSpPr>
          <p:spPr>
            <a:xfrm>
              <a:off x="7057283" y="4798000"/>
              <a:ext cx="4190183" cy="1340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lang="zh-CN" altLang="en-US" sz="1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国家双高校（</a:t>
              </a:r>
              <a:r>
                <a:rPr lang="en-US" altLang="zh-CN" sz="1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A</a:t>
              </a:r>
              <a:r>
                <a:rPr lang="zh-CN" altLang="en-US" sz="1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档）</a:t>
              </a:r>
              <a:endPara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幼圆" panose="02010509060101010101" pitchFamily="49" charset="-122"/>
              </a:endParaRPr>
            </a:p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lang="zh-CN" altLang="en-US" sz="1200" b="1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对应产业：机械工程、材料工程、航空工程、电器工程、汽车工程、信息工程、石油化工</a:t>
              </a:r>
              <a:endParaRPr lang="en-US" altLang="zh-CN" sz="12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幼圆" panose="02010509060101010101" pitchFamily="49" charset="-122"/>
              </a:endParaRPr>
            </a:p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lang="zh-CN" altLang="en-US" sz="1200" b="1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开设高职专业</a:t>
              </a:r>
              <a:r>
                <a:rPr lang="en-US" altLang="zh-CN" sz="12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64</a:t>
              </a:r>
              <a:r>
                <a:rPr lang="zh-CN" altLang="en-US" sz="12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个</a:t>
              </a:r>
              <a:endParaRPr lang="en-US" altLang="zh-CN" sz="1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幼圆" panose="02010509060101010101" pitchFamily="49" charset="-122"/>
              </a:endParaRPr>
            </a:p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lang="zh-CN" altLang="en-US" sz="1200" b="1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教育部教改</a:t>
              </a:r>
              <a:r>
                <a:rPr lang="zh-CN" altLang="en-US" sz="12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试点</a:t>
              </a:r>
              <a:r>
                <a:rPr lang="zh-CN" altLang="en-US" sz="1200" b="1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专业</a:t>
              </a:r>
              <a:r>
                <a:rPr lang="en-US" altLang="zh-CN" sz="12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4</a:t>
              </a:r>
              <a:r>
                <a:rPr lang="zh-CN" altLang="en-US" sz="12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个</a:t>
              </a:r>
              <a:r>
                <a:rPr lang="zh-CN" altLang="en-US" sz="1200" b="1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、</a:t>
              </a:r>
              <a:r>
                <a:rPr lang="zh-CN" altLang="en-US" sz="12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精品专业</a:t>
              </a:r>
              <a:r>
                <a:rPr lang="en-US" altLang="zh-CN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1</a:t>
              </a:r>
              <a:r>
                <a:rPr lang="zh-CN" altLang="en-US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个</a:t>
              </a:r>
              <a:r>
                <a:rPr lang="zh-CN" altLang="en-US" sz="12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、</a:t>
              </a:r>
              <a:r>
                <a:rPr lang="zh-CN" altLang="en-US" sz="1200" b="1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国家</a:t>
              </a:r>
              <a:r>
                <a:rPr lang="zh-CN" altLang="en-US" sz="12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示范专业</a:t>
              </a:r>
              <a:r>
                <a:rPr lang="en-US" altLang="zh-CN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5</a:t>
              </a:r>
              <a:r>
                <a:rPr lang="zh-CN" altLang="en-US" sz="12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个</a:t>
              </a:r>
              <a:r>
                <a:rPr lang="zh-CN" altLang="en-US" sz="1200" b="1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、骨干</a:t>
              </a:r>
              <a:r>
                <a:rPr lang="zh-CN" altLang="en-US" sz="12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专业</a:t>
              </a:r>
              <a:r>
                <a:rPr lang="en-US" altLang="zh-CN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12</a:t>
              </a:r>
              <a:r>
                <a:rPr lang="zh-CN" altLang="en-US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个</a:t>
              </a:r>
              <a:r>
                <a:rPr lang="zh-CN" altLang="en-US" sz="12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、全国机械行业技能人才培养特色专业</a:t>
              </a:r>
              <a:r>
                <a:rPr lang="en-US" altLang="zh-CN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3</a:t>
              </a:r>
              <a:r>
                <a:rPr lang="zh-CN" altLang="en-US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个</a:t>
              </a:r>
              <a:r>
                <a:rPr lang="zh-CN" altLang="en-US" sz="1200" b="1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、央</a:t>
              </a:r>
              <a:r>
                <a:rPr lang="zh-CN" altLang="en-US" sz="12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财支持建设提升产业服务能力项目专业</a:t>
              </a:r>
              <a:r>
                <a:rPr lang="en-US" altLang="zh-CN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2</a:t>
              </a:r>
              <a:r>
                <a:rPr lang="zh-CN" altLang="en-US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个</a:t>
              </a:r>
              <a:r>
                <a:rPr lang="zh-CN" altLang="en-US" sz="12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、全国职业院校装备制造类示范专业</a:t>
              </a:r>
              <a:r>
                <a:rPr lang="en-US" altLang="zh-CN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2</a:t>
              </a:r>
              <a:r>
                <a:rPr lang="zh-CN" altLang="en-US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个</a:t>
              </a:r>
              <a:r>
                <a:rPr lang="zh-CN" altLang="en-US" sz="1200" b="1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、省级</a:t>
              </a:r>
              <a:r>
                <a:rPr lang="zh-CN" altLang="en-US" sz="12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重点专业</a:t>
              </a:r>
              <a:r>
                <a:rPr lang="en-US" altLang="zh-CN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16</a:t>
              </a:r>
              <a:r>
                <a:rPr lang="zh-CN" altLang="en-US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个</a:t>
              </a:r>
              <a:r>
                <a:rPr lang="zh-CN" altLang="en-US" sz="12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，省级综合改革试点专业</a:t>
              </a:r>
              <a:r>
                <a:rPr lang="en-US" altLang="zh-CN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8</a:t>
              </a:r>
              <a:r>
                <a:rPr lang="zh-CN" altLang="en-US" sz="12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个</a:t>
              </a:r>
              <a:r>
                <a:rPr lang="zh-CN" altLang="en-US" sz="12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。</a:t>
              </a:r>
              <a:endParaRPr lang="zh-CN" altLang="en-US" sz="1400" dirty="0"/>
            </a:p>
          </p:txBody>
        </p:sp>
        <p:sp>
          <p:nvSpPr>
            <p:cNvPr id="71" name="圆角矩形 70"/>
            <p:cNvSpPr/>
            <p:nvPr/>
          </p:nvSpPr>
          <p:spPr>
            <a:xfrm>
              <a:off x="7009358" y="4734908"/>
              <a:ext cx="4330265" cy="1418252"/>
            </a:xfrm>
            <a:prstGeom prst="roundRect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92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圆角矩形 59"/>
          <p:cNvSpPr/>
          <p:nvPr/>
        </p:nvSpPr>
        <p:spPr>
          <a:xfrm>
            <a:off x="3891568" y="1498634"/>
            <a:ext cx="2880652" cy="3294770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390832" y="1500967"/>
            <a:ext cx="3282106" cy="3294770"/>
          </a:xfrm>
          <a:prstGeom prst="round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4826C8B-6D9D-4F59-ACF2-B3646388BAFF}"/>
              </a:ext>
            </a:extLst>
          </p:cNvPr>
          <p:cNvSpPr/>
          <p:nvPr/>
        </p:nvSpPr>
        <p:spPr>
          <a:xfrm>
            <a:off x="279384" y="899015"/>
            <a:ext cx="3031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b="1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机械工程学院</a:t>
            </a: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一种模式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Picture 3" descr="C:\Users\Administrator\Desktop\818887ed828e01c0160c0eb3f3f0d2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26" y="1586893"/>
            <a:ext cx="2194590" cy="4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524513" y="2112309"/>
            <a:ext cx="3108335" cy="955915"/>
            <a:chOff x="582881" y="2112309"/>
            <a:chExt cx="3108335" cy="955915"/>
          </a:xfrm>
        </p:grpSpPr>
        <p:sp>
          <p:nvSpPr>
            <p:cNvPr id="4" name="矩形 3"/>
            <p:cNvSpPr/>
            <p:nvPr/>
          </p:nvSpPr>
          <p:spPr>
            <a:xfrm>
              <a:off x="887063" y="2112309"/>
              <a:ext cx="2745041" cy="94749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文本框 2"/>
            <p:cNvSpPr txBox="1"/>
            <p:nvPr/>
          </p:nvSpPr>
          <p:spPr>
            <a:xfrm>
              <a:off x="582881" y="2134866"/>
              <a:ext cx="304922" cy="93335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职教品牌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856583" y="2130136"/>
              <a:ext cx="2834633" cy="938088"/>
              <a:chOff x="738419" y="1434850"/>
              <a:chExt cx="2125975" cy="703566"/>
            </a:xfrm>
          </p:grpSpPr>
          <p:sp>
            <p:nvSpPr>
              <p:cNvPr id="13" name="矩形 12"/>
              <p:cNvSpPr/>
              <p:nvPr/>
            </p:nvSpPr>
            <p:spPr bwMode="auto">
              <a:xfrm>
                <a:off x="738419" y="1459769"/>
                <a:ext cx="2125975" cy="6786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594" indent="-228594" defTabSz="1219170">
                  <a:lnSpc>
                    <a:spcPct val="120000"/>
                  </a:lnSpc>
                  <a:buClr>
                    <a:srgbClr val="7030A0"/>
                  </a:buClr>
                  <a:buFont typeface="Wingdings" panose="05000000000000000000" pitchFamily="2" charset="2"/>
                  <a:buChar char="n"/>
                  <a:defRPr/>
                </a:pPr>
                <a:r>
                  <a:rPr lang="zh-CN" altLang="en-US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开办</a:t>
                </a:r>
                <a:r>
                  <a:rPr lang="en-US" altLang="zh-CN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74</a:t>
                </a:r>
                <a:r>
                  <a:rPr lang="zh-CN" altLang="en-US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年，与祖国装备制造业同生长</a:t>
                </a:r>
                <a:endParaRPr lang="en-US" altLang="zh-CN" sz="1100" kern="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228594" indent="-228594" defTabSz="1219170">
                  <a:lnSpc>
                    <a:spcPct val="120000"/>
                  </a:lnSpc>
                  <a:buClr>
                    <a:srgbClr val="7030A0"/>
                  </a:buClr>
                  <a:buFont typeface="Wingdings" panose="05000000000000000000" pitchFamily="2" charset="2"/>
                  <a:buChar char="n"/>
                  <a:defRPr/>
                </a:pPr>
                <a:r>
                  <a:rPr lang="zh-CN" altLang="en-US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全国双高 </a:t>
                </a:r>
                <a:r>
                  <a:rPr lang="en-US" altLang="zh-CN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A</a:t>
                </a:r>
                <a:r>
                  <a:rPr lang="zh-CN" altLang="en-US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档院校建设专业</a:t>
                </a:r>
                <a:r>
                  <a:rPr lang="zh-CN" altLang="en-US" sz="1100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群</a:t>
                </a:r>
                <a:endParaRPr lang="en-US" altLang="zh-CN" sz="1100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228594" indent="-228594" defTabSz="1219170">
                  <a:lnSpc>
                    <a:spcPct val="120000"/>
                  </a:lnSpc>
                  <a:buClr>
                    <a:srgbClr val="7030A0"/>
                  </a:buClr>
                  <a:buFont typeface="Wingdings" panose="05000000000000000000" pitchFamily="2" charset="2"/>
                  <a:buChar char="n"/>
                  <a:defRPr/>
                </a:pPr>
                <a:r>
                  <a:rPr lang="zh-CN" altLang="en-US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国家级</a:t>
                </a:r>
                <a:r>
                  <a:rPr lang="zh-CN" altLang="en-US" sz="1100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职业教育教师创新团队</a:t>
                </a:r>
                <a:r>
                  <a:rPr lang="en-US" altLang="zh-CN" sz="1100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2</a:t>
                </a:r>
                <a:r>
                  <a:rPr lang="zh-CN" altLang="en-US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个</a:t>
                </a:r>
                <a:endParaRPr lang="en-US" altLang="zh-CN" sz="1100" kern="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228594" indent="-228594" defTabSz="1219170">
                  <a:lnSpc>
                    <a:spcPct val="120000"/>
                  </a:lnSpc>
                  <a:buClr>
                    <a:srgbClr val="7030A0"/>
                  </a:buClr>
                  <a:buFont typeface="Wingdings" panose="05000000000000000000" pitchFamily="2" charset="2"/>
                  <a:buChar char="n"/>
                  <a:defRPr/>
                </a:pPr>
                <a:r>
                  <a:rPr lang="zh-CN" altLang="en-US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国家骨干专业</a:t>
                </a:r>
                <a:r>
                  <a:rPr lang="en-US" altLang="zh-CN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3</a:t>
                </a:r>
                <a:r>
                  <a:rPr lang="zh-CN" altLang="en-US" sz="1100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个</a:t>
                </a:r>
                <a:r>
                  <a:rPr lang="zh-CN" altLang="en-US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、省级一流专业</a:t>
                </a:r>
                <a:r>
                  <a:rPr lang="en-US" altLang="zh-CN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4</a:t>
                </a:r>
                <a:r>
                  <a:rPr lang="zh-CN" altLang="en-US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个</a:t>
                </a:r>
                <a:endParaRPr lang="en-US" altLang="zh-CN" sz="1100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 bwMode="auto">
              <a:xfrm>
                <a:off x="761279" y="1434850"/>
                <a:ext cx="2058781" cy="703566"/>
              </a:xfrm>
              <a:prstGeom prst="rect">
                <a:avLst/>
              </a:prstGeom>
              <a:noFill/>
              <a:ln w="19050" cap="flat" cmpd="sng" algn="ctr">
                <a:solidFill>
                  <a:srgbClr val="004D86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969000" y="1573020"/>
            <a:ext cx="2024288" cy="384721"/>
            <a:chOff x="832594" y="1569449"/>
            <a:chExt cx="2024288" cy="38472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4826C8B-6D9D-4F59-ACF2-B3646388BAFF}"/>
                </a:ext>
              </a:extLst>
            </p:cNvPr>
            <p:cNvSpPr/>
            <p:nvPr/>
          </p:nvSpPr>
          <p:spPr>
            <a:xfrm>
              <a:off x="1210277" y="1569449"/>
              <a:ext cx="1646605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900" b="1" dirty="0" smtClean="0">
                  <a:solidFill>
                    <a:schemeClr val="tx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机械工程学院</a:t>
              </a:r>
              <a:endParaRPr kumimoji="0" lang="zh-CN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</a:endParaRPr>
            </a:p>
          </p:txBody>
        </p:sp>
        <p:pic>
          <p:nvPicPr>
            <p:cNvPr id="19" name="Picture 6" descr="D:\校名校徽使用规范图例\校徽使用图例\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594" y="1587193"/>
              <a:ext cx="377683" cy="362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组合 30"/>
          <p:cNvGrpSpPr/>
          <p:nvPr/>
        </p:nvGrpSpPr>
        <p:grpSpPr>
          <a:xfrm>
            <a:off x="4083984" y="2125430"/>
            <a:ext cx="2551202" cy="947498"/>
            <a:chOff x="4734257" y="2125430"/>
            <a:chExt cx="2551202" cy="947498"/>
          </a:xfrm>
        </p:grpSpPr>
        <p:sp>
          <p:nvSpPr>
            <p:cNvPr id="25" name="矩形 24"/>
            <p:cNvSpPr/>
            <p:nvPr/>
          </p:nvSpPr>
          <p:spPr>
            <a:xfrm>
              <a:off x="5039180" y="2125430"/>
              <a:ext cx="2215062" cy="9474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文本框 2"/>
            <p:cNvSpPr txBox="1"/>
            <p:nvPr/>
          </p:nvSpPr>
          <p:spPr>
            <a:xfrm>
              <a:off x="4734257" y="2134866"/>
              <a:ext cx="304922" cy="933357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行业龙头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5033630" y="2130136"/>
              <a:ext cx="2251829" cy="938088"/>
              <a:chOff x="761279" y="1434850"/>
              <a:chExt cx="2005326" cy="703566"/>
            </a:xfrm>
          </p:grpSpPr>
          <p:sp>
            <p:nvSpPr>
              <p:cNvPr id="23" name="矩形 22"/>
              <p:cNvSpPr/>
              <p:nvPr/>
            </p:nvSpPr>
            <p:spPr bwMode="auto">
              <a:xfrm>
                <a:off x="766221" y="1459767"/>
                <a:ext cx="2000384" cy="6786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594" indent="-228594" defTabSz="1219170">
                  <a:lnSpc>
                    <a:spcPct val="120000"/>
                  </a:lnSpc>
                  <a:buClr>
                    <a:srgbClr val="7030A0"/>
                  </a:buClr>
                  <a:buFont typeface="Wingdings" panose="05000000000000000000" pitchFamily="2" charset="2"/>
                  <a:buChar char="n"/>
                  <a:defRPr/>
                </a:pPr>
                <a:r>
                  <a:rPr lang="zh-CN" altLang="en-US" sz="1100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国内精密数控机床</a:t>
                </a:r>
                <a:r>
                  <a:rPr lang="zh-CN" altLang="en-US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业领先者</a:t>
                </a:r>
                <a:endParaRPr lang="en-US" altLang="zh-CN" sz="1100" kern="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228594" indent="-228594" defTabSz="1219170">
                  <a:lnSpc>
                    <a:spcPct val="120000"/>
                  </a:lnSpc>
                  <a:buClr>
                    <a:srgbClr val="7030A0"/>
                  </a:buClr>
                  <a:buFont typeface="Wingdings" panose="05000000000000000000" pitchFamily="2" charset="2"/>
                  <a:buChar char="n"/>
                  <a:defRPr/>
                </a:pPr>
                <a:r>
                  <a:rPr lang="zh-CN" altLang="en-US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掌握智能制造领域核心技术</a:t>
                </a:r>
                <a:endParaRPr lang="en-US" altLang="zh-CN" sz="1100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228594" indent="-228594" defTabSz="1219170">
                  <a:lnSpc>
                    <a:spcPct val="120000"/>
                  </a:lnSpc>
                  <a:buClr>
                    <a:srgbClr val="7030A0"/>
                  </a:buClr>
                  <a:buFont typeface="Wingdings" panose="05000000000000000000" pitchFamily="2" charset="2"/>
                  <a:buChar char="n"/>
                  <a:defRPr/>
                </a:pPr>
                <a:r>
                  <a:rPr lang="zh-CN" altLang="en-US" sz="1100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国家企业技术中心</a:t>
                </a:r>
                <a:endParaRPr lang="en-US" altLang="zh-CN" sz="1100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228594" indent="-228594" defTabSz="1219170">
                  <a:lnSpc>
                    <a:spcPct val="120000"/>
                  </a:lnSpc>
                  <a:buClr>
                    <a:srgbClr val="7030A0"/>
                  </a:buClr>
                  <a:buFont typeface="Wingdings" panose="05000000000000000000" pitchFamily="2" charset="2"/>
                  <a:buChar char="n"/>
                  <a:defRPr/>
                </a:pPr>
                <a:r>
                  <a:rPr lang="zh-CN" altLang="en-US" sz="1100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荣获“中国工业大奖表彰奖</a:t>
                </a:r>
                <a:r>
                  <a:rPr lang="zh-CN" altLang="en-US" sz="11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”</a:t>
                </a:r>
                <a:endParaRPr lang="en-US" altLang="zh-CN" sz="1100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 bwMode="auto">
              <a:xfrm>
                <a:off x="761279" y="1434850"/>
                <a:ext cx="1977525" cy="703566"/>
              </a:xfrm>
              <a:prstGeom prst="rect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524513" y="3479693"/>
            <a:ext cx="3049223" cy="955914"/>
            <a:chOff x="524513" y="3479693"/>
            <a:chExt cx="3049223" cy="955914"/>
          </a:xfrm>
        </p:grpSpPr>
        <p:grpSp>
          <p:nvGrpSpPr>
            <p:cNvPr id="32" name="组合 31"/>
            <p:cNvGrpSpPr/>
            <p:nvPr/>
          </p:nvGrpSpPr>
          <p:grpSpPr>
            <a:xfrm>
              <a:off x="524513" y="3479693"/>
              <a:ext cx="3049223" cy="955914"/>
              <a:chOff x="582881" y="3361989"/>
              <a:chExt cx="3049223" cy="955914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887063" y="3361989"/>
                <a:ext cx="2745041" cy="94749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文本框 2"/>
              <p:cNvSpPr txBox="1"/>
              <p:nvPr/>
            </p:nvSpPr>
            <p:spPr>
              <a:xfrm>
                <a:off x="582881" y="3384546"/>
                <a:ext cx="304922" cy="93335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zh-CN" altLang="en-US" sz="1400" dirty="0" smtClean="0">
                    <a:solidFill>
                      <a:schemeClr val="bg1"/>
                    </a:solidFill>
                  </a:rPr>
                  <a:t>开设专业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 bwMode="auto">
              <a:xfrm>
                <a:off x="887063" y="3379815"/>
                <a:ext cx="2745041" cy="938088"/>
              </a:xfrm>
              <a:prstGeom prst="rect">
                <a:avLst/>
              </a:prstGeom>
              <a:noFill/>
              <a:ln w="19050" cap="flat" cmpd="sng" algn="ctr">
                <a:solidFill>
                  <a:srgbClr val="004D86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5" name="矩形: 圆角 7"/>
            <p:cNvSpPr/>
            <p:nvPr/>
          </p:nvSpPr>
          <p:spPr>
            <a:xfrm>
              <a:off x="954186" y="4020071"/>
              <a:ext cx="1083514" cy="257464"/>
            </a:xfrm>
            <a:prstGeom prst="roundRect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100" b="1" spc="-15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</a:rPr>
                <a:t>机械设计与制造</a:t>
              </a:r>
            </a:p>
          </p:txBody>
        </p:sp>
        <p:sp>
          <p:nvSpPr>
            <p:cNvPr id="34" name="矩形: 圆角 7"/>
            <p:cNvSpPr/>
            <p:nvPr/>
          </p:nvSpPr>
          <p:spPr>
            <a:xfrm>
              <a:off x="954185" y="3622110"/>
              <a:ext cx="1473913" cy="257464"/>
            </a:xfrm>
            <a:prstGeom prst="roundRect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100" b="1" spc="-150" dirty="0" smtClean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</a:rPr>
                <a:t>数字化设计与制造技术</a:t>
              </a:r>
            </a:p>
          </p:txBody>
        </p:sp>
        <p:sp>
          <p:nvSpPr>
            <p:cNvPr id="35" name="矩形: 圆角 7"/>
            <p:cNvSpPr/>
            <p:nvPr/>
          </p:nvSpPr>
          <p:spPr>
            <a:xfrm>
              <a:off x="2536600" y="3622110"/>
              <a:ext cx="954943" cy="257464"/>
            </a:xfrm>
            <a:prstGeom prst="roundRect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100" b="1" spc="-15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</a:rPr>
                <a:t>机电设备技术</a:t>
              </a:r>
            </a:p>
          </p:txBody>
        </p:sp>
        <p:sp>
          <p:nvSpPr>
            <p:cNvPr id="36" name="矩形: 圆角 7"/>
            <p:cNvSpPr/>
            <p:nvPr/>
          </p:nvSpPr>
          <p:spPr>
            <a:xfrm>
              <a:off x="2163002" y="4008531"/>
              <a:ext cx="1328541" cy="257464"/>
            </a:xfrm>
            <a:prstGeom prst="roundRect">
              <a:avLst/>
            </a:prstGeom>
            <a:ln w="190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zh-CN" altLang="en-US" sz="1100" b="1" dirty="0">
                  <a:solidFill>
                    <a:srgbClr val="C00000"/>
                  </a:solidFill>
                  <a:latin typeface="微软雅黑" panose="020B0503020204020204" charset="-122"/>
                </a:rPr>
                <a:t>机械制造及自动化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083984" y="3496915"/>
            <a:ext cx="2551202" cy="947498"/>
            <a:chOff x="4734257" y="2125430"/>
            <a:chExt cx="2551202" cy="947498"/>
          </a:xfrm>
        </p:grpSpPr>
        <p:sp>
          <p:nvSpPr>
            <p:cNvPr id="38" name="矩形 37"/>
            <p:cNvSpPr/>
            <p:nvPr/>
          </p:nvSpPr>
          <p:spPr>
            <a:xfrm>
              <a:off x="5039180" y="2125430"/>
              <a:ext cx="2215062" cy="9474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文本框 2"/>
            <p:cNvSpPr txBox="1"/>
            <p:nvPr/>
          </p:nvSpPr>
          <p:spPr>
            <a:xfrm>
              <a:off x="4734257" y="2134866"/>
              <a:ext cx="304922" cy="933357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000" b="1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 sz="1400" dirty="0" smtClean="0">
                  <a:solidFill>
                    <a:schemeClr val="bg1"/>
                  </a:solidFill>
                </a:rPr>
                <a:t>主营业务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5033630" y="2130136"/>
              <a:ext cx="2251829" cy="938088"/>
              <a:chOff x="761279" y="1434850"/>
              <a:chExt cx="2005326" cy="703566"/>
            </a:xfrm>
          </p:grpSpPr>
          <p:sp>
            <p:nvSpPr>
              <p:cNvPr id="41" name="矩形 40"/>
              <p:cNvSpPr/>
              <p:nvPr/>
            </p:nvSpPr>
            <p:spPr bwMode="auto">
              <a:xfrm>
                <a:off x="766221" y="1459767"/>
                <a:ext cx="2000384" cy="6786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594" indent="-228594" defTabSz="1219170">
                  <a:lnSpc>
                    <a:spcPct val="120000"/>
                  </a:lnSpc>
                  <a:buClr>
                    <a:srgbClr val="7030A0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zh-CN" altLang="en-US" sz="1100" b="1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旗舰产品</a:t>
                </a:r>
                <a:endParaRPr lang="en-US" altLang="zh-CN" sz="1100" b="1" kern="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defTabSz="1219170">
                  <a:lnSpc>
                    <a:spcPct val="120000"/>
                  </a:lnSpc>
                  <a:buClr>
                    <a:srgbClr val="7030A0"/>
                  </a:buClr>
                  <a:defRPr/>
                </a:pPr>
                <a:r>
                  <a:rPr lang="en-US" altLang="zh-CN" sz="1100" b="1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sz="1100" b="1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  </a:t>
                </a:r>
                <a:r>
                  <a:rPr lang="zh-CN" altLang="en-US" sz="1000" b="1" kern="0" dirty="0" smtClean="0">
                    <a:solidFill>
                      <a:srgbClr val="C00000"/>
                    </a:solidFill>
                    <a:latin typeface="微软雅黑" pitchFamily="34" charset="-122"/>
                    <a:ea typeface="微软雅黑" pitchFamily="34" charset="-122"/>
                  </a:rPr>
                  <a:t>五轴高速加工中心</a:t>
                </a:r>
                <a:r>
                  <a:rPr lang="zh-CN" altLang="en-US" sz="10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、</a:t>
                </a:r>
                <a:r>
                  <a:rPr lang="en-US" altLang="zh-CN" sz="10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CNC</a:t>
                </a:r>
                <a:r>
                  <a:rPr lang="zh-CN" altLang="en-US" sz="10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加工中心</a:t>
                </a:r>
                <a:endParaRPr lang="en-US" altLang="zh-CN" sz="1000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228594" indent="-228594" defTabSz="1219170">
                  <a:lnSpc>
                    <a:spcPct val="120000"/>
                  </a:lnSpc>
                  <a:buClr>
                    <a:srgbClr val="7030A0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zh-CN" altLang="en-US" sz="1100" b="1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研发能力</a:t>
                </a:r>
                <a:endParaRPr lang="en-US" altLang="zh-CN" sz="1100" b="1" kern="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defTabSz="1219170">
                  <a:lnSpc>
                    <a:spcPct val="120000"/>
                  </a:lnSpc>
                  <a:buClr>
                    <a:srgbClr val="7030A0"/>
                  </a:buClr>
                  <a:defRPr/>
                </a:pPr>
                <a:r>
                  <a:rPr lang="zh-CN" altLang="en-US" sz="1000" kern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    机床</a:t>
                </a:r>
                <a:r>
                  <a:rPr lang="zh-CN" altLang="en-US" sz="1000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产品、精密部件、数控系统</a:t>
                </a:r>
                <a:endParaRPr lang="en-US" altLang="zh-CN" sz="1000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 bwMode="auto">
              <a:xfrm>
                <a:off x="761279" y="1434850"/>
                <a:ext cx="1977525" cy="703566"/>
              </a:xfrm>
              <a:prstGeom prst="rect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</p:grpSp>
      <p:sp>
        <p:nvSpPr>
          <p:cNvPr id="43" name="右箭头 42"/>
          <p:cNvSpPr/>
          <p:nvPr/>
        </p:nvSpPr>
        <p:spPr>
          <a:xfrm rot="5400000">
            <a:off x="1685069" y="4164626"/>
            <a:ext cx="555352" cy="122894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右箭头 43"/>
          <p:cNvSpPr/>
          <p:nvPr/>
        </p:nvSpPr>
        <p:spPr>
          <a:xfrm rot="5400000">
            <a:off x="1995281" y="2944609"/>
            <a:ext cx="204332" cy="6862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右箭头 44"/>
          <p:cNvSpPr/>
          <p:nvPr/>
        </p:nvSpPr>
        <p:spPr>
          <a:xfrm rot="5400000">
            <a:off x="5031754" y="4265695"/>
            <a:ext cx="541009" cy="101245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右箭头 46"/>
          <p:cNvSpPr/>
          <p:nvPr/>
        </p:nvSpPr>
        <p:spPr>
          <a:xfrm rot="5400000">
            <a:off x="5210255" y="2939283"/>
            <a:ext cx="204332" cy="686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F4FD974-8A2A-4896-9A1B-1EA127CDC39E}"/>
              </a:ext>
            </a:extLst>
          </p:cNvPr>
          <p:cNvSpPr/>
          <p:nvPr/>
        </p:nvSpPr>
        <p:spPr>
          <a:xfrm>
            <a:off x="3077147" y="4905207"/>
            <a:ext cx="8867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sz="8000" b="1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0F4FD974-8A2A-4896-9A1B-1EA127CDC39E}"/>
              </a:ext>
            </a:extLst>
          </p:cNvPr>
          <p:cNvSpPr/>
          <p:nvPr/>
        </p:nvSpPr>
        <p:spPr>
          <a:xfrm>
            <a:off x="6808854" y="4985050"/>
            <a:ext cx="8867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endParaRPr lang="zh-CN" altLang="en-US" sz="6000" b="1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4826C8B-6D9D-4F59-ACF2-B3646388BAFF}"/>
              </a:ext>
            </a:extLst>
          </p:cNvPr>
          <p:cNvSpPr/>
          <p:nvPr/>
        </p:nvSpPr>
        <p:spPr>
          <a:xfrm>
            <a:off x="1660833" y="455992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投入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F4826C8B-6D9D-4F59-ACF2-B3646388BAFF}"/>
              </a:ext>
            </a:extLst>
          </p:cNvPr>
          <p:cNvSpPr/>
          <p:nvPr/>
        </p:nvSpPr>
        <p:spPr>
          <a:xfrm>
            <a:off x="4998918" y="455992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投入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7621951" y="5269215"/>
            <a:ext cx="3843802" cy="632000"/>
            <a:chOff x="6122216" y="1478087"/>
            <a:chExt cx="5081303" cy="657078"/>
          </a:xfrm>
        </p:grpSpPr>
        <p:sp>
          <p:nvSpPr>
            <p:cNvPr id="57" name="剪去对角的矩形 56"/>
            <p:cNvSpPr/>
            <p:nvPr/>
          </p:nvSpPr>
          <p:spPr>
            <a:xfrm>
              <a:off x="6310418" y="1478087"/>
              <a:ext cx="4893101" cy="657078"/>
            </a:xfrm>
            <a:prstGeom prst="snip2DiagRect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000" b="1" noProof="1">
                <a:solidFill>
                  <a:srgbClr val="FF0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6122216" y="1540626"/>
              <a:ext cx="5004143" cy="495983"/>
            </a:xfrm>
            <a:prstGeom prst="round1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3130">
                <a:defRPr/>
              </a:pPr>
              <a:r>
                <a:rPr lang="en-US" altLang="zh-CN" sz="2000" b="1" noProof="1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思源黑体 CN Bold" pitchFamily="34" charset="-122"/>
                  <a:sym typeface="宋体" panose="02010600030101010101" pitchFamily="2" charset="-122"/>
                </a:rPr>
                <a:t>  </a:t>
              </a:r>
              <a:r>
                <a:rPr lang="zh-CN" altLang="en-US" sz="2500" b="1" noProof="1">
                  <a:solidFill>
                    <a:schemeClr val="tx2">
                      <a:lumMod val="75000"/>
                    </a:schemeClr>
                  </a:solidFill>
                  <a:latin typeface="黑体" pitchFamily="49" charset="-122"/>
                  <a:ea typeface="黑体" pitchFamily="49" charset="-122"/>
                  <a:cs typeface="思源黑体 CN Bold" pitchFamily="34" charset="-122"/>
                  <a:sym typeface="宋体" panose="02010600030101010101" pitchFamily="2" charset="-122"/>
                </a:rPr>
                <a:t>先进制造精雕产业学院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7" t="19574" r="6773" b="12056"/>
          <a:stretch/>
        </p:blipFill>
        <p:spPr>
          <a:xfrm>
            <a:off x="7141679" y="1504996"/>
            <a:ext cx="4693017" cy="3480054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 bwMode="auto">
          <a:xfrm>
            <a:off x="3880374" y="5042429"/>
            <a:ext cx="2673532" cy="9787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先进制造设备：</a:t>
            </a:r>
            <a:r>
              <a:rPr lang="en-US" altLang="zh-CN" sz="1600" b="1" kern="0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24</a:t>
            </a:r>
            <a:r>
              <a:rPr lang="zh-CN" altLang="en-US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台套</a:t>
            </a:r>
            <a:endParaRPr lang="en-US" altLang="zh-CN" sz="1600" b="1" kern="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驻</a:t>
            </a:r>
            <a:r>
              <a:rPr lang="zh-CN" altLang="en-US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校轮转工程师：</a:t>
            </a:r>
            <a:r>
              <a:rPr lang="en-US" altLang="zh-CN" sz="1600" b="1" kern="0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企业投入：</a:t>
            </a:r>
            <a:r>
              <a:rPr lang="en-US" altLang="zh-CN" sz="1600" b="1" kern="0" dirty="0" smtClean="0">
                <a:solidFill>
                  <a:schemeClr val="accent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4300</a:t>
            </a:r>
            <a:r>
              <a:rPr lang="zh-CN" altLang="en-US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矩形 51"/>
          <p:cNvSpPr/>
          <p:nvPr/>
        </p:nvSpPr>
        <p:spPr bwMode="auto">
          <a:xfrm>
            <a:off x="666136" y="5056772"/>
            <a:ext cx="2453258" cy="978729"/>
          </a:xfrm>
          <a:prstGeom prst="rect">
            <a:avLst/>
          </a:prstGeom>
          <a:noFill/>
          <a:ln>
            <a:solidFill>
              <a:srgbClr val="004A86"/>
            </a:solidFill>
          </a:ln>
        </p:spPr>
        <p:txBody>
          <a:bodyPr wrap="square">
            <a:spAutoFit/>
          </a:bodyPr>
          <a:lstStyle/>
          <a:p>
            <a:pPr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高标准厂房： </a:t>
            </a:r>
            <a:r>
              <a:rPr lang="en-US" altLang="zh-CN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2500</a:t>
            </a:r>
            <a:r>
              <a:rPr lang="zh-CN" altLang="en-US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平米</a:t>
            </a:r>
            <a:endParaRPr lang="en-US" altLang="zh-CN" sz="1600" b="1" kern="0" dirty="0" smtClean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双师型教师： </a:t>
            </a:r>
            <a:r>
              <a:rPr lang="en-US" altLang="zh-CN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en-US" altLang="zh-CN" sz="1600" b="1" kern="0" dirty="0" smtClean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学校投入：</a:t>
            </a:r>
            <a:r>
              <a:rPr lang="en-US" altLang="zh-CN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3045</a:t>
            </a:r>
            <a:r>
              <a:rPr lang="zh-CN" altLang="en-US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万元</a:t>
            </a:r>
            <a:endParaRPr lang="en-US" altLang="zh-CN" sz="1600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390833" y="4958303"/>
            <a:ext cx="6379522" cy="1147233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16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4" grpId="0" animBg="1"/>
      <p:bldP spid="43" grpId="0" animBg="1"/>
      <p:bldP spid="44" grpId="0" animBg="1"/>
      <p:bldP spid="45" grpId="0" animBg="1"/>
      <p:bldP spid="47" grpId="0" animBg="1"/>
      <p:bldP spid="48" grpId="0"/>
      <p:bldP spid="49" grpId="0"/>
      <p:bldP spid="50" grpId="0"/>
      <p:bldP spid="55" grpId="0"/>
      <p:bldP spid="51" grpId="0" animBg="1"/>
      <p:bldP spid="52" grpId="0" animBg="1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018" y="4740329"/>
            <a:ext cx="1489124" cy="1489124"/>
          </a:xfrm>
          <a:prstGeom prst="rect">
            <a:avLst/>
          </a:prstGeom>
        </p:spPr>
      </p:pic>
      <p:grpSp>
        <p:nvGrpSpPr>
          <p:cNvPr id="137" name="组合 1"/>
          <p:cNvGrpSpPr>
            <a:grpSpLocks/>
          </p:cNvGrpSpPr>
          <p:nvPr/>
        </p:nvGrpSpPr>
        <p:grpSpPr bwMode="auto">
          <a:xfrm>
            <a:off x="463101" y="854675"/>
            <a:ext cx="1611880" cy="535660"/>
            <a:chOff x="741147" y="1043529"/>
            <a:chExt cx="2084468" cy="453160"/>
          </a:xfrm>
        </p:grpSpPr>
        <p:sp>
          <p:nvSpPr>
            <p:cNvPr id="138" name="矩形 137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9" name="矩形 138"/>
            <p:cNvSpPr/>
            <p:nvPr/>
          </p:nvSpPr>
          <p:spPr>
            <a:xfrm>
              <a:off x="915307" y="1043529"/>
              <a:ext cx="1910308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引  言</a:t>
              </a:r>
            </a:p>
          </p:txBody>
        </p:sp>
      </p:grpSp>
      <p:sp>
        <p:nvSpPr>
          <p:cNvPr id="36" name="矩形 35"/>
          <p:cNvSpPr/>
          <p:nvPr/>
        </p:nvSpPr>
        <p:spPr bwMode="auto">
          <a:xfrm>
            <a:off x="527381" y="1604797"/>
            <a:ext cx="11233248" cy="4608512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zh-CN" altLang="en-US" sz="24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911425" y="1828093"/>
            <a:ext cx="2719864" cy="595951"/>
            <a:chOff x="3059833" y="1275607"/>
            <a:chExt cx="2039898" cy="446963"/>
          </a:xfrm>
        </p:grpSpPr>
        <p:sp>
          <p:nvSpPr>
            <p:cNvPr id="38" name="流程图: 数据 37"/>
            <p:cNvSpPr/>
            <p:nvPr/>
          </p:nvSpPr>
          <p:spPr>
            <a:xfrm rot="16200000" flipH="1">
              <a:off x="2975936" y="1359504"/>
              <a:ext cx="412511" cy="244717"/>
            </a:xfrm>
            <a:prstGeom prst="flowChartInputOutput">
              <a:avLst/>
            </a:prstGeom>
            <a:solidFill>
              <a:srgbClr val="005DA2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9" name="五边形 15"/>
            <p:cNvSpPr/>
            <p:nvPr/>
          </p:nvSpPr>
          <p:spPr>
            <a:xfrm>
              <a:off x="3059833" y="1375786"/>
              <a:ext cx="2039898" cy="346784"/>
            </a:xfrm>
            <a:prstGeom prst="homePlate">
              <a:avLst>
                <a:gd name="adj" fmla="val 33465"/>
              </a:avLst>
            </a:prstGeom>
            <a:solidFill>
              <a:srgbClr val="005DA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0" name="TextBox 7"/>
            <p:cNvSpPr txBox="1"/>
            <p:nvPr/>
          </p:nvSpPr>
          <p:spPr>
            <a:xfrm>
              <a:off x="3182468" y="1422847"/>
              <a:ext cx="1900520" cy="24617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2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defTabSz="914377">
                <a:defRPr/>
              </a:pPr>
              <a:r>
                <a:rPr lang="zh-CN" altLang="en-US" sz="2133" kern="0" dirty="0">
                  <a:solidFill>
                    <a:srgbClr val="FFFF00"/>
                  </a:solidFill>
                </a:rPr>
                <a:t>科研</a:t>
              </a:r>
              <a:r>
                <a:rPr lang="zh-CN" altLang="en-US" sz="2133" kern="0" dirty="0">
                  <a:solidFill>
                    <a:prstClr val="white"/>
                  </a:solidFill>
                </a:rPr>
                <a:t>掌握在</a:t>
              </a:r>
              <a:r>
                <a:rPr lang="zh-CN" altLang="en-US" sz="2133" kern="0" dirty="0">
                  <a:solidFill>
                    <a:srgbClr val="FF0000"/>
                  </a:solidFill>
                </a:rPr>
                <a:t>谁</a:t>
              </a:r>
              <a:r>
                <a:rPr lang="zh-CN" altLang="en-US" sz="2133" kern="0" dirty="0">
                  <a:solidFill>
                    <a:prstClr val="white"/>
                  </a:solidFill>
                </a:rPr>
                <a:t>手里？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11425" y="3293104"/>
            <a:ext cx="2719865" cy="595951"/>
            <a:chOff x="3212232" y="2412819"/>
            <a:chExt cx="2039899" cy="446963"/>
          </a:xfrm>
        </p:grpSpPr>
        <p:sp>
          <p:nvSpPr>
            <p:cNvPr id="42" name="流程图: 数据 41"/>
            <p:cNvSpPr/>
            <p:nvPr/>
          </p:nvSpPr>
          <p:spPr>
            <a:xfrm rot="16200000" flipH="1">
              <a:off x="3128336" y="2496716"/>
              <a:ext cx="412511" cy="244717"/>
            </a:xfrm>
            <a:prstGeom prst="flowChartInputOutput">
              <a:avLst/>
            </a:prstGeom>
            <a:solidFill>
              <a:srgbClr val="005DA2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3" name="五边形 15"/>
            <p:cNvSpPr/>
            <p:nvPr/>
          </p:nvSpPr>
          <p:spPr>
            <a:xfrm>
              <a:off x="3212232" y="2512998"/>
              <a:ext cx="2039899" cy="346784"/>
            </a:xfrm>
            <a:prstGeom prst="homePlate">
              <a:avLst>
                <a:gd name="adj" fmla="val 33465"/>
              </a:avLst>
            </a:prstGeom>
            <a:solidFill>
              <a:srgbClr val="005DA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TextBox 7"/>
            <p:cNvSpPr txBox="1"/>
            <p:nvPr/>
          </p:nvSpPr>
          <p:spPr>
            <a:xfrm>
              <a:off x="3334868" y="2560059"/>
              <a:ext cx="1900520" cy="24617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2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defTabSz="914377">
                <a:defRPr/>
              </a:pPr>
              <a:r>
                <a:rPr lang="zh-CN" altLang="en-US" sz="2133" kern="0" dirty="0">
                  <a:solidFill>
                    <a:srgbClr val="FFFF00"/>
                  </a:solidFill>
                </a:rPr>
                <a:t>创新</a:t>
              </a:r>
              <a:r>
                <a:rPr lang="zh-CN" altLang="en-US" sz="2133" kern="0" dirty="0">
                  <a:solidFill>
                    <a:prstClr val="white"/>
                  </a:solidFill>
                </a:rPr>
                <a:t>掌握在</a:t>
              </a:r>
              <a:r>
                <a:rPr lang="zh-CN" altLang="en-US" sz="2133" kern="0" dirty="0">
                  <a:solidFill>
                    <a:srgbClr val="FF0000"/>
                  </a:solidFill>
                </a:rPr>
                <a:t>谁</a:t>
              </a:r>
              <a:r>
                <a:rPr lang="zh-CN" altLang="en-US" sz="2133" kern="0" dirty="0">
                  <a:solidFill>
                    <a:prstClr val="white"/>
                  </a:solidFill>
                </a:rPr>
                <a:t>手里？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33750" y="4740329"/>
            <a:ext cx="2697541" cy="595951"/>
            <a:chOff x="3554880" y="3564947"/>
            <a:chExt cx="2023156" cy="446963"/>
          </a:xfrm>
        </p:grpSpPr>
        <p:sp>
          <p:nvSpPr>
            <p:cNvPr id="46" name="流程图: 数据 45"/>
            <p:cNvSpPr/>
            <p:nvPr/>
          </p:nvSpPr>
          <p:spPr>
            <a:xfrm rot="16200000" flipH="1">
              <a:off x="3470983" y="3648844"/>
              <a:ext cx="412511" cy="244717"/>
            </a:xfrm>
            <a:prstGeom prst="flowChartInputOutput">
              <a:avLst/>
            </a:prstGeom>
            <a:solidFill>
              <a:srgbClr val="005DA2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7" name="五边形 15"/>
            <p:cNvSpPr/>
            <p:nvPr/>
          </p:nvSpPr>
          <p:spPr>
            <a:xfrm>
              <a:off x="3554880" y="3665126"/>
              <a:ext cx="2023156" cy="346784"/>
            </a:xfrm>
            <a:prstGeom prst="homePlate">
              <a:avLst>
                <a:gd name="adj" fmla="val 33465"/>
              </a:avLst>
            </a:prstGeom>
            <a:solidFill>
              <a:srgbClr val="005DA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8" name="TextBox 7"/>
            <p:cNvSpPr txBox="1"/>
            <p:nvPr/>
          </p:nvSpPr>
          <p:spPr>
            <a:xfrm>
              <a:off x="3677515" y="3712187"/>
              <a:ext cx="1900520" cy="24617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2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defTabSz="914377">
                <a:defRPr/>
              </a:pPr>
              <a:r>
                <a:rPr lang="zh-CN" altLang="en-US" sz="2133" kern="0" dirty="0">
                  <a:solidFill>
                    <a:srgbClr val="FFFF00"/>
                  </a:solidFill>
                </a:rPr>
                <a:t>技术</a:t>
              </a:r>
              <a:r>
                <a:rPr lang="zh-CN" altLang="en-US" sz="2133" kern="0" dirty="0">
                  <a:solidFill>
                    <a:prstClr val="white"/>
                  </a:solidFill>
                </a:rPr>
                <a:t>掌握在</a:t>
              </a:r>
              <a:r>
                <a:rPr lang="zh-CN" altLang="en-US" sz="2133" kern="0" dirty="0">
                  <a:solidFill>
                    <a:srgbClr val="FF0000"/>
                  </a:solidFill>
                </a:rPr>
                <a:t>谁</a:t>
              </a:r>
              <a:r>
                <a:rPr lang="zh-CN" altLang="en-US" sz="2133" kern="0" dirty="0">
                  <a:solidFill>
                    <a:prstClr val="white"/>
                  </a:solidFill>
                </a:rPr>
                <a:t>手里？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869054" y="1944302"/>
            <a:ext cx="4394105" cy="1049181"/>
            <a:chOff x="761279" y="1438399"/>
            <a:chExt cx="3295579" cy="786886"/>
          </a:xfrm>
        </p:grpSpPr>
        <p:sp>
          <p:nvSpPr>
            <p:cNvPr id="50" name="矩形 49"/>
            <p:cNvSpPr/>
            <p:nvPr/>
          </p:nvSpPr>
          <p:spPr bwMode="auto">
            <a:xfrm>
              <a:off x="761279" y="1726686"/>
              <a:ext cx="2917524" cy="4756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594" indent="-228594" defTabSz="1219170">
                <a:lnSpc>
                  <a:spcPct val="120000"/>
                </a:lnSpc>
                <a:buClr>
                  <a:srgbClr val="7030A0"/>
                </a:buClr>
                <a:buFont typeface="Wingdings" panose="05000000000000000000" pitchFamily="2" charset="2"/>
                <a:buChar char="n"/>
                <a:defRPr/>
              </a:pPr>
              <a:r>
                <a:rPr lang="zh-CN" altLang="en-US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全国研发经费突破</a:t>
              </a:r>
              <a:r>
                <a:rPr lang="en-US" altLang="zh-CN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en-US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万亿，增长</a:t>
              </a:r>
              <a:r>
                <a:rPr lang="en-US" altLang="zh-CN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10.1%</a:t>
              </a:r>
            </a:p>
            <a:p>
              <a:pPr marL="228594" indent="-228594" defTabSz="1219170">
                <a:lnSpc>
                  <a:spcPct val="120000"/>
                </a:lnSpc>
                <a:buClr>
                  <a:srgbClr val="7030A0"/>
                </a:buClr>
                <a:buFont typeface="Wingdings" panose="05000000000000000000" pitchFamily="2" charset="2"/>
                <a:buChar char="n"/>
                <a:defRPr/>
              </a:pPr>
              <a:r>
                <a:rPr lang="zh-CN" altLang="en-US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高校占</a:t>
              </a:r>
              <a:r>
                <a:rPr lang="en-US" altLang="zh-CN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8%</a:t>
              </a:r>
            </a:p>
          </p:txBody>
        </p:sp>
        <p:sp>
          <p:nvSpPr>
            <p:cNvPr id="51" name="矩形 50"/>
            <p:cNvSpPr/>
            <p:nvPr/>
          </p:nvSpPr>
          <p:spPr>
            <a:xfrm>
              <a:off x="951780" y="1476732"/>
              <a:ext cx="2847981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600" b="1" dirty="0">
                  <a:solidFill>
                    <a:srgbClr val="00467A"/>
                  </a:solidFill>
                  <a:latin typeface="方正小标宋简体" panose="03000509000000000000" pitchFamily="65" charset="-122"/>
                  <a:ea typeface="方正小标宋简体" panose="03000509000000000000" pitchFamily="65" charset="-122"/>
                  <a:cs typeface="Times New Roman" panose="02020603050405020304" pitchFamily="18" charset="0"/>
                </a:rPr>
                <a:t>《</a:t>
              </a:r>
              <a:r>
                <a:rPr lang="en-US" altLang="zh-CN" sz="1600" b="1" dirty="0">
                  <a:solidFill>
                    <a:srgbClr val="00467A"/>
                  </a:solidFill>
                  <a:latin typeface="Times New Roman" panose="02020603050405020304" pitchFamily="18" charset="0"/>
                  <a:ea typeface="方正小标宋简体" panose="03000509000000000000" pitchFamily="65" charset="-122"/>
                  <a:cs typeface="Times New Roman" panose="02020603050405020304" pitchFamily="18" charset="0"/>
                </a:rPr>
                <a:t>2022</a:t>
              </a:r>
              <a:r>
                <a:rPr lang="zh-CN" altLang="zh-CN" sz="1600" b="1" dirty="0">
                  <a:solidFill>
                    <a:srgbClr val="00467A"/>
                  </a:solidFill>
                  <a:latin typeface="方正小标宋简体" panose="03000509000000000000" pitchFamily="65" charset="-122"/>
                  <a:ea typeface="方正小标宋简体" panose="03000509000000000000" pitchFamily="65" charset="-122"/>
                  <a:cs typeface="Times New Roman" panose="02020603050405020304" pitchFamily="18" charset="0"/>
                </a:rPr>
                <a:t>年全国科技经费投入统计公报》</a:t>
              </a:r>
              <a:endParaRPr lang="zh-CN" altLang="en-US" sz="1600" b="1" dirty="0">
                <a:solidFill>
                  <a:srgbClr val="00467A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endParaRPr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761279" y="1438399"/>
              <a:ext cx="3295579" cy="786886"/>
            </a:xfrm>
            <a:prstGeom prst="rect">
              <a:avLst/>
            </a:prstGeom>
            <a:noFill/>
            <a:ln w="19050" cap="flat" cmpd="sng" algn="ctr">
              <a:solidFill>
                <a:srgbClr val="004D86"/>
              </a:solidFill>
              <a:prstDash val="sysDash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3" name="矩形 52"/>
            <p:cNvSpPr/>
            <p:nvPr/>
          </p:nvSpPr>
          <p:spPr bwMode="auto">
            <a:xfrm>
              <a:off x="1631640" y="1927430"/>
              <a:ext cx="1473764" cy="2724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594" indent="-228594" defTabSz="1219170">
                <a:lnSpc>
                  <a:spcPct val="120000"/>
                </a:lnSpc>
                <a:buClr>
                  <a:srgbClr val="7030A0"/>
                </a:buClr>
                <a:buFont typeface="Wingdings" panose="05000000000000000000" pitchFamily="2" charset="2"/>
                <a:buChar char="n"/>
                <a:defRPr/>
              </a:pPr>
              <a:r>
                <a:rPr lang="zh-CN" altLang="en-US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科研机构占</a:t>
              </a:r>
              <a:r>
                <a:rPr lang="en-US" altLang="zh-CN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14%</a:t>
              </a:r>
            </a:p>
          </p:txBody>
        </p:sp>
        <p:sp>
          <p:nvSpPr>
            <p:cNvPr id="54" name="矩形 53"/>
            <p:cNvSpPr/>
            <p:nvPr/>
          </p:nvSpPr>
          <p:spPr bwMode="auto">
            <a:xfrm>
              <a:off x="2876594" y="1926017"/>
              <a:ext cx="1167952" cy="255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594" indent="-228594" defTabSz="1219170">
                <a:lnSpc>
                  <a:spcPct val="120000"/>
                </a:lnSpc>
                <a:buClr>
                  <a:srgbClr val="7030A0"/>
                </a:buClr>
                <a:buFont typeface="Wingdings" panose="05000000000000000000" pitchFamily="2" charset="2"/>
                <a:buChar char="n"/>
                <a:defRPr/>
              </a:pPr>
              <a:r>
                <a:rPr lang="zh-CN" altLang="en-US" sz="1467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企业占</a:t>
              </a:r>
              <a:r>
                <a:rPr lang="en-US" altLang="zh-CN" sz="1467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78%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3879843" y="3404462"/>
            <a:ext cx="4506651" cy="1049181"/>
            <a:chOff x="3164233" y="2553347"/>
            <a:chExt cx="3379988" cy="786886"/>
          </a:xfrm>
        </p:grpSpPr>
        <p:grpSp>
          <p:nvGrpSpPr>
            <p:cNvPr id="56" name="组合 55"/>
            <p:cNvGrpSpPr/>
            <p:nvPr/>
          </p:nvGrpSpPr>
          <p:grpSpPr>
            <a:xfrm>
              <a:off x="3164233" y="2553347"/>
              <a:ext cx="3379988" cy="786886"/>
              <a:chOff x="766896" y="2533519"/>
              <a:chExt cx="3379988" cy="786886"/>
            </a:xfrm>
          </p:grpSpPr>
          <p:sp>
            <p:nvSpPr>
              <p:cNvPr id="58" name="矩形 57"/>
              <p:cNvSpPr/>
              <p:nvPr/>
            </p:nvSpPr>
            <p:spPr bwMode="auto">
              <a:xfrm>
                <a:off x="766896" y="2821806"/>
                <a:ext cx="3379988" cy="475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594" indent="-228594" defTabSz="1219170">
                  <a:lnSpc>
                    <a:spcPct val="120000"/>
                  </a:lnSpc>
                  <a:buClr>
                    <a:srgbClr val="7030A0"/>
                  </a:buClr>
                  <a:buFont typeface="Wingdings" panose="05000000000000000000" pitchFamily="2" charset="2"/>
                  <a:buChar char="n"/>
                  <a:defRPr/>
                </a:pPr>
                <a:r>
                  <a:rPr lang="en-US" altLang="zh-CN" sz="1467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2023</a:t>
                </a:r>
                <a:r>
                  <a:rPr lang="zh-CN" altLang="zh-CN" sz="1467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年</a:t>
                </a:r>
                <a:r>
                  <a:rPr lang="zh-CN" altLang="en-US" sz="1467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全</a:t>
                </a:r>
                <a:r>
                  <a:rPr lang="zh-CN" altLang="zh-CN" sz="1467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国授权发明专利</a:t>
                </a:r>
                <a:r>
                  <a:rPr lang="en-US" altLang="zh-CN" sz="1467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92.1</a:t>
                </a:r>
                <a:r>
                  <a:rPr lang="zh-CN" altLang="zh-CN" sz="1467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万件，增长</a:t>
                </a:r>
                <a:r>
                  <a:rPr lang="en-US" altLang="zh-CN" sz="1467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15.4%</a:t>
                </a:r>
              </a:p>
              <a:p>
                <a:pPr marL="228594" indent="-228594" defTabSz="1219170">
                  <a:lnSpc>
                    <a:spcPct val="120000"/>
                  </a:lnSpc>
                  <a:buClr>
                    <a:srgbClr val="7030A0"/>
                  </a:buClr>
                  <a:buFont typeface="Wingdings" panose="05000000000000000000" pitchFamily="2" charset="2"/>
                  <a:buChar char="n"/>
                  <a:defRPr/>
                </a:pPr>
                <a:r>
                  <a:rPr lang="zh-CN" altLang="en-US" sz="1467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高校占</a:t>
                </a:r>
                <a:r>
                  <a:rPr lang="en-US" altLang="zh-CN" sz="1467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23%</a:t>
                </a:r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1003939" y="2571852"/>
                <a:ext cx="2847981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1600" b="1" dirty="0">
                    <a:solidFill>
                      <a:srgbClr val="00467A"/>
                    </a:solidFill>
                    <a:latin typeface="方正小标宋简体" panose="03000509000000000000" pitchFamily="65" charset="-122"/>
                    <a:ea typeface="方正小标宋简体" panose="03000509000000000000" pitchFamily="65" charset="-122"/>
                    <a:cs typeface="Times New Roman" panose="02020603050405020304" pitchFamily="18" charset="0"/>
                  </a:rPr>
                  <a:t>《</a:t>
                </a:r>
                <a:r>
                  <a:rPr lang="zh-CN" altLang="en-US" sz="1600" b="1" dirty="0">
                    <a:solidFill>
                      <a:srgbClr val="00467A"/>
                    </a:solidFill>
                    <a:latin typeface="方正小标宋简体" panose="03000509000000000000" pitchFamily="65" charset="-122"/>
                    <a:ea typeface="方正小标宋简体" panose="03000509000000000000" pitchFamily="65" charset="-122"/>
                    <a:cs typeface="Times New Roman" panose="02020603050405020304" pitchFamily="18" charset="0"/>
                  </a:rPr>
                  <a:t>人民日报</a:t>
                </a:r>
                <a:r>
                  <a:rPr lang="zh-CN" altLang="zh-CN" sz="1600" b="1" dirty="0">
                    <a:solidFill>
                      <a:srgbClr val="00467A"/>
                    </a:solidFill>
                    <a:latin typeface="方正小标宋简体" panose="03000509000000000000" pitchFamily="65" charset="-122"/>
                    <a:ea typeface="方正小标宋简体" panose="03000509000000000000" pitchFamily="65" charset="-122"/>
                    <a:cs typeface="Times New Roman" panose="02020603050405020304" pitchFamily="18" charset="0"/>
                  </a:rPr>
                  <a:t>》</a:t>
                </a:r>
                <a:r>
                  <a:rPr lang="zh-CN" altLang="en-US" sz="1600" b="1" dirty="0">
                    <a:solidFill>
                      <a:srgbClr val="00467A"/>
                    </a:solidFill>
                    <a:latin typeface="方正小标宋简体" panose="03000509000000000000" pitchFamily="65" charset="-122"/>
                    <a:ea typeface="方正小标宋简体" panose="03000509000000000000" pitchFamily="65" charset="-122"/>
                    <a:cs typeface="Times New Roman" panose="02020603050405020304" pitchFamily="18" charset="0"/>
                  </a:rPr>
                  <a:t>（</a:t>
                </a:r>
                <a:r>
                  <a:rPr lang="en-US" altLang="zh-CN" sz="1600" b="1" dirty="0">
                    <a:solidFill>
                      <a:srgbClr val="00467A"/>
                    </a:solidFill>
                    <a:latin typeface="Times New Roman" panose="02020603050405020304" pitchFamily="18" charset="0"/>
                    <a:ea typeface="方正小标宋简体" panose="03000509000000000000" pitchFamily="65" charset="-122"/>
                    <a:cs typeface="Times New Roman" panose="02020603050405020304" pitchFamily="18" charset="0"/>
                  </a:rPr>
                  <a:t>2024</a:t>
                </a:r>
                <a:r>
                  <a:rPr lang="zh-CN" altLang="en-US" sz="1600" b="1" dirty="0">
                    <a:solidFill>
                      <a:srgbClr val="00467A"/>
                    </a:solidFill>
                    <a:latin typeface="方正小标宋简体" panose="03000509000000000000" pitchFamily="65" charset="-122"/>
                    <a:ea typeface="方正小标宋简体" panose="03000509000000000000" pitchFamily="65" charset="-122"/>
                    <a:cs typeface="Times New Roman" panose="02020603050405020304" pitchFamily="18" charset="0"/>
                  </a:rPr>
                  <a:t>年</a:t>
                </a:r>
                <a:r>
                  <a:rPr lang="en-US" altLang="zh-CN" sz="1600" b="1" dirty="0">
                    <a:solidFill>
                      <a:srgbClr val="00467A"/>
                    </a:solidFill>
                    <a:latin typeface="Times New Roman" panose="02020603050405020304" pitchFamily="18" charset="0"/>
                    <a:ea typeface="方正小标宋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zh-CN" altLang="en-US" sz="1600" b="1" dirty="0">
                    <a:solidFill>
                      <a:srgbClr val="00467A"/>
                    </a:solidFill>
                    <a:latin typeface="方正小标宋简体" panose="03000509000000000000" pitchFamily="65" charset="-122"/>
                    <a:ea typeface="方正小标宋简体" panose="03000509000000000000" pitchFamily="65" charset="-122"/>
                    <a:cs typeface="Times New Roman" panose="02020603050405020304" pitchFamily="18" charset="0"/>
                  </a:rPr>
                  <a:t>月</a:t>
                </a:r>
                <a:r>
                  <a:rPr lang="en-US" altLang="zh-CN" sz="1600" b="1" dirty="0">
                    <a:solidFill>
                      <a:srgbClr val="00467A"/>
                    </a:solidFill>
                    <a:latin typeface="Times New Roman" panose="02020603050405020304" pitchFamily="18" charset="0"/>
                    <a:ea typeface="方正小标宋简体" panose="03000509000000000000" pitchFamily="65" charset="-122"/>
                    <a:cs typeface="Times New Roman" panose="02020603050405020304" pitchFamily="18" charset="0"/>
                  </a:rPr>
                  <a:t>8</a:t>
                </a:r>
                <a:r>
                  <a:rPr lang="zh-CN" altLang="en-US" sz="1600" b="1" dirty="0">
                    <a:solidFill>
                      <a:srgbClr val="00467A"/>
                    </a:solidFill>
                    <a:latin typeface="方正小标宋简体" panose="03000509000000000000" pitchFamily="65" charset="-122"/>
                    <a:ea typeface="方正小标宋简体" panose="03000509000000000000" pitchFamily="65" charset="-122"/>
                    <a:cs typeface="Times New Roman" panose="02020603050405020304" pitchFamily="18" charset="0"/>
                  </a:rPr>
                  <a:t>日头版）</a:t>
                </a:r>
                <a:endParaRPr lang="zh-CN" altLang="en-US" sz="1600" b="1" dirty="0">
                  <a:solidFill>
                    <a:srgbClr val="00467A"/>
                  </a:solidFill>
                  <a:latin typeface="方正小标宋简体" panose="03000509000000000000" pitchFamily="65" charset="-122"/>
                  <a:ea typeface="方正小标宋简体" panose="03000509000000000000" pitchFamily="65" charset="-122"/>
                </a:endParaRPr>
              </a:p>
            </p:txBody>
          </p:sp>
          <p:sp>
            <p:nvSpPr>
              <p:cNvPr id="60" name="矩形 59"/>
              <p:cNvSpPr/>
              <p:nvPr/>
            </p:nvSpPr>
            <p:spPr bwMode="auto">
              <a:xfrm>
                <a:off x="766897" y="2533519"/>
                <a:ext cx="3295579" cy="786886"/>
              </a:xfrm>
              <a:prstGeom prst="rect">
                <a:avLst/>
              </a:prstGeom>
              <a:noFill/>
              <a:ln w="19050" cap="flat" cmpd="sng" algn="ctr">
                <a:solidFill>
                  <a:srgbClr val="004D86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 bwMode="auto">
              <a:xfrm>
                <a:off x="1749134" y="3022550"/>
                <a:ext cx="1473764" cy="272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594" indent="-228594" defTabSz="1219170">
                  <a:lnSpc>
                    <a:spcPct val="120000"/>
                  </a:lnSpc>
                  <a:buClr>
                    <a:srgbClr val="7030A0"/>
                  </a:buClr>
                  <a:buFont typeface="Wingdings" panose="05000000000000000000" pitchFamily="2" charset="2"/>
                  <a:buChar char="n"/>
                  <a:defRPr/>
                </a:pPr>
                <a:r>
                  <a:rPr lang="zh-CN" altLang="en-US" sz="1467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科研机构占</a:t>
                </a:r>
                <a:r>
                  <a:rPr lang="en-US" altLang="zh-CN" sz="1467" kern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6%</a:t>
                </a:r>
              </a:p>
            </p:txBody>
          </p:sp>
        </p:grpSp>
        <p:sp>
          <p:nvSpPr>
            <p:cNvPr id="57" name="矩形 56"/>
            <p:cNvSpPr/>
            <p:nvPr/>
          </p:nvSpPr>
          <p:spPr bwMode="auto">
            <a:xfrm>
              <a:off x="5279549" y="3040965"/>
              <a:ext cx="1180264" cy="2724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594" indent="-228594" defTabSz="1219170">
                <a:lnSpc>
                  <a:spcPct val="120000"/>
                </a:lnSpc>
                <a:buClr>
                  <a:srgbClr val="7030A0"/>
                </a:buClr>
                <a:buFont typeface="Wingdings" panose="05000000000000000000" pitchFamily="2" charset="2"/>
                <a:buChar char="n"/>
                <a:defRPr/>
              </a:pPr>
              <a:r>
                <a:rPr lang="zh-CN" altLang="en-US" sz="1467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企业占</a:t>
              </a:r>
              <a:r>
                <a:rPr lang="en-US" altLang="zh-CN" sz="1467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71%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902850" y="4864433"/>
            <a:ext cx="4497407" cy="1049181"/>
            <a:chOff x="784151" y="3628497"/>
            <a:chExt cx="3373055" cy="786886"/>
          </a:xfrm>
        </p:grpSpPr>
        <p:sp>
          <p:nvSpPr>
            <p:cNvPr id="63" name="矩形 62"/>
            <p:cNvSpPr/>
            <p:nvPr/>
          </p:nvSpPr>
          <p:spPr bwMode="auto">
            <a:xfrm>
              <a:off x="784151" y="3916784"/>
              <a:ext cx="3373055" cy="4756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8594" indent="-228594" defTabSz="1219170">
                <a:lnSpc>
                  <a:spcPct val="120000"/>
                </a:lnSpc>
                <a:buClr>
                  <a:srgbClr val="7030A0"/>
                </a:buClr>
                <a:buFont typeface="Wingdings" panose="05000000000000000000" pitchFamily="2" charset="2"/>
                <a:buChar char="n"/>
                <a:defRPr/>
              </a:pPr>
              <a:r>
                <a:rPr lang="zh-CN" altLang="en-US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全国</a:t>
              </a:r>
              <a:r>
                <a:rPr lang="zh-CN" altLang="zh-CN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技术合同</a:t>
              </a:r>
              <a:r>
                <a:rPr lang="en-US" altLang="zh-CN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77</a:t>
              </a:r>
              <a:r>
                <a:rPr lang="zh-CN" altLang="en-US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万</a:t>
              </a:r>
              <a:r>
                <a:rPr lang="zh-CN" altLang="zh-CN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项，技术交易额</a:t>
              </a:r>
              <a:r>
                <a:rPr lang="en-US" altLang="zh-CN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30165</a:t>
              </a:r>
              <a:r>
                <a:rPr lang="zh-CN" altLang="zh-CN" sz="1467" kern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亿元</a:t>
              </a:r>
              <a:endParaRPr lang="en-US" altLang="zh-CN" sz="1467" kern="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228594" indent="-228594" defTabSz="1219170">
                <a:lnSpc>
                  <a:spcPct val="120000"/>
                </a:lnSpc>
                <a:buClr>
                  <a:srgbClr val="7030A0"/>
                </a:buClr>
                <a:buFont typeface="Wingdings" panose="05000000000000000000" pitchFamily="2" charset="2"/>
                <a:buChar char="n"/>
                <a:defRPr/>
              </a:pPr>
              <a:r>
                <a:rPr lang="zh-CN" altLang="en-US" sz="1467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企业</a:t>
              </a:r>
              <a:r>
                <a:rPr lang="zh-CN" altLang="zh-CN" sz="1467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贡献全国</a:t>
              </a:r>
              <a:r>
                <a:rPr lang="en-US" altLang="zh-CN" sz="1467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94%</a:t>
              </a:r>
              <a:r>
                <a:rPr lang="zh-CN" altLang="zh-CN" sz="1467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的技术输出和</a:t>
              </a:r>
              <a:r>
                <a:rPr lang="en-US" altLang="zh-CN" sz="1467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83%</a:t>
              </a:r>
              <a:r>
                <a:rPr lang="zh-CN" altLang="zh-CN" sz="1467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的技术吸纳</a:t>
              </a:r>
              <a:endParaRPr lang="en-US" altLang="zh-CN" sz="1467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1075947" y="3666830"/>
              <a:ext cx="2847981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600" b="1" dirty="0">
                  <a:solidFill>
                    <a:srgbClr val="00467A"/>
                  </a:solidFill>
                  <a:latin typeface="方正小标宋简体" panose="03000509000000000000" pitchFamily="65" charset="-122"/>
                  <a:ea typeface="方正小标宋简体" panose="03000509000000000000" pitchFamily="65" charset="-122"/>
                  <a:cs typeface="Times New Roman" panose="02020603050405020304" pitchFamily="18" charset="0"/>
                </a:rPr>
                <a:t>《</a:t>
              </a:r>
              <a:r>
                <a:rPr lang="zh-CN" altLang="en-US" sz="1600" b="1" dirty="0">
                  <a:solidFill>
                    <a:srgbClr val="00467A"/>
                  </a:solidFill>
                  <a:latin typeface="方正小标宋简体" panose="03000509000000000000" pitchFamily="65" charset="-122"/>
                  <a:ea typeface="方正小标宋简体" panose="03000509000000000000" pitchFamily="65" charset="-122"/>
                  <a:cs typeface="Times New Roman" panose="02020603050405020304" pitchFamily="18" charset="0"/>
                </a:rPr>
                <a:t>中国科技成果转化</a:t>
              </a:r>
              <a:r>
                <a:rPr lang="en-US" altLang="zh-CN" sz="1600" b="1" dirty="0">
                  <a:solidFill>
                    <a:srgbClr val="00467A"/>
                  </a:solidFill>
                  <a:latin typeface="Times New Roman" panose="02020603050405020304" pitchFamily="18" charset="0"/>
                  <a:ea typeface="方正小标宋简体" panose="03000509000000000000" pitchFamily="65" charset="-122"/>
                  <a:cs typeface="Times New Roman" panose="02020603050405020304" pitchFamily="18" charset="0"/>
                </a:rPr>
                <a:t>2022</a:t>
              </a:r>
              <a:r>
                <a:rPr lang="zh-CN" altLang="en-US" sz="1600" b="1" dirty="0">
                  <a:solidFill>
                    <a:srgbClr val="00467A"/>
                  </a:solidFill>
                  <a:latin typeface="方正小标宋简体" panose="03000509000000000000" pitchFamily="65" charset="-122"/>
                  <a:ea typeface="方正小标宋简体" panose="03000509000000000000" pitchFamily="65" charset="-122"/>
                  <a:cs typeface="Times New Roman" panose="02020603050405020304" pitchFamily="18" charset="0"/>
                </a:rPr>
                <a:t>年度报告</a:t>
              </a:r>
              <a:r>
                <a:rPr lang="zh-CN" altLang="zh-CN" sz="1600" b="1" dirty="0">
                  <a:solidFill>
                    <a:srgbClr val="00467A"/>
                  </a:solidFill>
                  <a:latin typeface="方正小标宋简体" panose="03000509000000000000" pitchFamily="65" charset="-122"/>
                  <a:ea typeface="方正小标宋简体" panose="03000509000000000000" pitchFamily="65" charset="-122"/>
                  <a:cs typeface="Times New Roman" panose="02020603050405020304" pitchFamily="18" charset="0"/>
                </a:rPr>
                <a:t>》</a:t>
              </a:r>
              <a:endParaRPr lang="zh-CN" altLang="en-US" sz="1600" b="1" dirty="0">
                <a:solidFill>
                  <a:srgbClr val="00467A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endParaRPr>
            </a:p>
          </p:txBody>
        </p:sp>
        <p:sp>
          <p:nvSpPr>
            <p:cNvPr id="65" name="矩形 64"/>
            <p:cNvSpPr/>
            <p:nvPr/>
          </p:nvSpPr>
          <p:spPr bwMode="auto">
            <a:xfrm>
              <a:off x="784152" y="3628497"/>
              <a:ext cx="3295579" cy="786886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ysDash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</p:grpSp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10560" r="5142" b="8864"/>
          <a:stretch/>
        </p:blipFill>
        <p:spPr>
          <a:xfrm rot="20136998" flipV="1">
            <a:off x="8568847" y="3373996"/>
            <a:ext cx="2424551" cy="1340569"/>
          </a:xfrm>
          <a:prstGeom prst="rect">
            <a:avLst/>
          </a:prstGeom>
        </p:spPr>
      </p:pic>
      <p:sp>
        <p:nvSpPr>
          <p:cNvPr id="67" name="矩形 66"/>
          <p:cNvSpPr/>
          <p:nvPr/>
        </p:nvSpPr>
        <p:spPr bwMode="auto">
          <a:xfrm>
            <a:off x="8931373" y="2374885"/>
            <a:ext cx="2248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7030A0"/>
              </a:buClr>
              <a:defRPr/>
            </a:pPr>
            <a:r>
              <a:rPr lang="zh-CN" altLang="en-US" sz="2400" b="1" kern="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产   业</a:t>
            </a:r>
            <a:endParaRPr lang="en-US" altLang="zh-CN" sz="2400" b="1" kern="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矩形 67"/>
          <p:cNvSpPr/>
          <p:nvPr/>
        </p:nvSpPr>
        <p:spPr bwMode="auto">
          <a:xfrm>
            <a:off x="9249543" y="5155255"/>
            <a:ext cx="1612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7030A0"/>
              </a:buClr>
              <a:defRPr/>
            </a:pPr>
            <a:r>
              <a:rPr lang="zh-CN" altLang="en-US" sz="2400" b="1" kern="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高   校</a:t>
            </a:r>
            <a:endParaRPr lang="en-US" altLang="zh-CN" sz="2400" b="1" kern="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TextBox 32"/>
          <p:cNvSpPr txBox="1">
            <a:spLocks noChangeArrowheads="1"/>
          </p:cNvSpPr>
          <p:nvPr/>
        </p:nvSpPr>
        <p:spPr bwMode="auto">
          <a:xfrm>
            <a:off x="9172210" y="3639851"/>
            <a:ext cx="1654949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印品黑体"/>
                <a:ea typeface="印品黑体"/>
                <a:cs typeface="印品黑体"/>
              </a:defRPr>
            </a:lvl9pPr>
          </a:lstStyle>
          <a:p>
            <a:pPr defTabSz="914377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5333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滞后</a:t>
            </a:r>
          </a:p>
        </p:txBody>
      </p:sp>
    </p:spTree>
    <p:extLst>
      <p:ext uri="{BB962C8B-B14F-4D97-AF65-F5344CB8AC3E}">
        <p14:creationId xmlns:p14="http://schemas.microsoft.com/office/powerpoint/2010/main" val="94827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537690" y="1390428"/>
            <a:ext cx="5635842" cy="2057367"/>
            <a:chOff x="5894693" y="1572930"/>
            <a:chExt cx="5511413" cy="2057367"/>
          </a:xfrm>
        </p:grpSpPr>
        <p:sp>
          <p:nvSpPr>
            <p:cNvPr id="62" name="剪去对角的矩形 61"/>
            <p:cNvSpPr/>
            <p:nvPr/>
          </p:nvSpPr>
          <p:spPr>
            <a:xfrm>
              <a:off x="5921619" y="1602790"/>
              <a:ext cx="5457581" cy="405837"/>
            </a:xfrm>
            <a:prstGeom prst="snip2Diag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000" b="1" noProof="1">
                <a:solidFill>
                  <a:srgbClr val="FF0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5894693" y="1572930"/>
              <a:ext cx="5511413" cy="435697"/>
            </a:xfrm>
            <a:prstGeom prst="round1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3130">
                <a:lnSpc>
                  <a:spcPct val="130000"/>
                </a:lnSpc>
                <a:defRPr/>
              </a:pPr>
              <a:r>
                <a:rPr lang="en-US" altLang="zh-CN" sz="2000" b="1" noProof="1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思源黑体 CN Bold" pitchFamily="34" charset="-122"/>
                  <a:sym typeface="宋体" panose="02010600030101010101" pitchFamily="2" charset="-122"/>
                </a:rPr>
                <a:t>  </a:t>
              </a:r>
              <a:r>
                <a:rPr lang="zh-CN" altLang="en-US" sz="2000" b="1" noProof="1">
                  <a:solidFill>
                    <a:schemeClr val="tx2">
                      <a:lumMod val="75000"/>
                    </a:schemeClr>
                  </a:solidFill>
                  <a:latin typeface="黑体" pitchFamily="49" charset="-122"/>
                  <a:ea typeface="黑体" pitchFamily="49" charset="-122"/>
                  <a:cs typeface="思源黑体 CN Bold" pitchFamily="34" charset="-122"/>
                  <a:sym typeface="宋体" panose="02010600030101010101" pitchFamily="2" charset="-122"/>
                </a:rPr>
                <a:t>先进制造精雕产业</a:t>
              </a:r>
              <a:r>
                <a:rPr lang="zh-CN" altLang="en-US" sz="2000" b="1" noProof="1" smtClean="0">
                  <a:solidFill>
                    <a:schemeClr val="tx2">
                      <a:lumMod val="75000"/>
                    </a:schemeClr>
                  </a:solidFill>
                  <a:latin typeface="黑体" pitchFamily="49" charset="-122"/>
                  <a:ea typeface="黑体" pitchFamily="49" charset="-122"/>
                  <a:cs typeface="思源黑体 CN Bold" pitchFamily="34" charset="-122"/>
                  <a:sym typeface="宋体" panose="02010600030101010101" pitchFamily="2" charset="-122"/>
                </a:rPr>
                <a:t>学院</a:t>
              </a:r>
              <a:r>
                <a:rPr lang="zh-CN" altLang="en-US" sz="2000" b="1" noProof="1" smtClean="0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  <a:cs typeface="思源黑体 CN Bold" pitchFamily="34" charset="-122"/>
                  <a:sym typeface="宋体" panose="02010600030101010101" pitchFamily="2" charset="-122"/>
                </a:rPr>
                <a:t>一坊两</a:t>
              </a:r>
              <a:r>
                <a:rPr lang="zh-CN" altLang="en-US" sz="2000" b="1" noProof="1">
                  <a:solidFill>
                    <a:srgbClr val="C00000"/>
                  </a:solidFill>
                  <a:latin typeface="黑体" pitchFamily="49" charset="-122"/>
                  <a:ea typeface="黑体" pitchFamily="49" charset="-122"/>
                  <a:cs typeface="思源黑体 CN Bold" pitchFamily="34" charset="-122"/>
                  <a:sym typeface="宋体" panose="02010600030101010101" pitchFamily="2" charset="-122"/>
                </a:rPr>
                <a:t>中心</a:t>
              </a:r>
            </a:p>
          </p:txBody>
        </p:sp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2"/>
            <a:srcRect b="6833"/>
            <a:stretch/>
          </p:blipFill>
          <p:spPr>
            <a:xfrm>
              <a:off x="8698147" y="2061799"/>
              <a:ext cx="2707959" cy="1568498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1617" y="2065373"/>
              <a:ext cx="2776530" cy="1564924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537689" y="3773086"/>
            <a:ext cx="2120727" cy="1737098"/>
            <a:chOff x="537689" y="3610526"/>
            <a:chExt cx="2120727" cy="1737098"/>
          </a:xfrm>
        </p:grpSpPr>
        <p:grpSp>
          <p:nvGrpSpPr>
            <p:cNvPr id="12" name="组合 11"/>
            <p:cNvGrpSpPr/>
            <p:nvPr/>
          </p:nvGrpSpPr>
          <p:grpSpPr>
            <a:xfrm>
              <a:off x="537689" y="4939298"/>
              <a:ext cx="2120727" cy="408326"/>
              <a:chOff x="537689" y="4939298"/>
              <a:chExt cx="2120727" cy="408326"/>
            </a:xfrm>
          </p:grpSpPr>
          <p:sp>
            <p:nvSpPr>
              <p:cNvPr id="23" name="剪去对角的矩形 22"/>
              <p:cNvSpPr/>
              <p:nvPr/>
            </p:nvSpPr>
            <p:spPr>
              <a:xfrm>
                <a:off x="564614" y="4946079"/>
                <a:ext cx="1939017" cy="401545"/>
              </a:xfrm>
              <a:prstGeom prst="snip2DiagRect">
                <a:avLst/>
              </a:prstGeom>
              <a:solidFill>
                <a:schemeClr val="accent2">
                  <a:lumMod val="75000"/>
                  <a:alpha val="9804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90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文本框 2"/>
              <p:cNvSpPr txBox="1"/>
              <p:nvPr/>
            </p:nvSpPr>
            <p:spPr>
              <a:xfrm>
                <a:off x="537689" y="4939298"/>
                <a:ext cx="2120727" cy="3402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zh-CN" sz="1200" b="1" dirty="0">
                    <a:solidFill>
                      <a:srgbClr val="000000"/>
                    </a:solidFill>
                    <a:latin typeface="微软雅黑" pitchFamily="34" charset="-122"/>
                    <a:sym typeface="Calibri" panose="020F0502020204030204" charset="0"/>
                  </a:rPr>
                  <a:t>数字化</a:t>
                </a:r>
                <a:r>
                  <a:rPr lang="zh-CN" altLang="zh-CN" sz="1200" b="1" dirty="0" smtClean="0">
                    <a:solidFill>
                      <a:srgbClr val="000000"/>
                    </a:solidFill>
                    <a:latin typeface="微软雅黑" pitchFamily="34" charset="-122"/>
                    <a:sym typeface="Calibri" panose="020F0502020204030204" charset="0"/>
                  </a:rPr>
                  <a:t>制造</a:t>
                </a:r>
                <a:r>
                  <a:rPr lang="zh-CN" altLang="en-US" sz="1200" b="1" dirty="0" smtClean="0">
                    <a:solidFill>
                      <a:srgbClr val="000000"/>
                    </a:solidFill>
                    <a:latin typeface="微软雅黑" pitchFamily="34" charset="-122"/>
                    <a:sym typeface="Calibri" panose="020F0502020204030204" charset="0"/>
                  </a:rPr>
                  <a:t>仿真</a:t>
                </a:r>
                <a:r>
                  <a:rPr lang="zh-CN" altLang="en-US" sz="1200" b="1" dirty="0" smtClean="0">
                    <a:solidFill>
                      <a:srgbClr val="C00000"/>
                    </a:solidFill>
                    <a:latin typeface="微软雅黑" pitchFamily="34" charset="-122"/>
                    <a:sym typeface="Calibri" panose="020F0502020204030204" charset="0"/>
                  </a:rPr>
                  <a:t>中心</a:t>
                </a:r>
                <a:endParaRPr lang="zh-CN" altLang="zh-CN" sz="1200" b="1" dirty="0">
                  <a:solidFill>
                    <a:srgbClr val="C00000"/>
                  </a:solidFill>
                  <a:latin typeface="微软雅黑" pitchFamily="34" charset="-122"/>
                  <a:sym typeface="Calibri" panose="020F0502020204030204" charset="0"/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rcRect l="7091" t="16957" r="3686" b="27409"/>
            <a:stretch>
              <a:fillRect/>
            </a:stretch>
          </p:blipFill>
          <p:spPr>
            <a:xfrm>
              <a:off x="564614" y="3610526"/>
              <a:ext cx="1939017" cy="1289778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2602789" y="3765202"/>
            <a:ext cx="1751644" cy="1744982"/>
            <a:chOff x="4421888" y="3602642"/>
            <a:chExt cx="1751644" cy="1744982"/>
          </a:xfrm>
        </p:grpSpPr>
        <p:sp>
          <p:nvSpPr>
            <p:cNvPr id="21" name="剪去对角的矩形 20"/>
            <p:cNvSpPr/>
            <p:nvPr/>
          </p:nvSpPr>
          <p:spPr>
            <a:xfrm>
              <a:off x="4421888" y="4945663"/>
              <a:ext cx="1751643" cy="401961"/>
            </a:xfrm>
            <a:prstGeom prst="snip2DiagRect">
              <a:avLst/>
            </a:prstGeom>
            <a:solidFill>
              <a:schemeClr val="accent2">
                <a:lumMod val="75000"/>
                <a:alpha val="1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00" noProof="1">
                <a:solidFill>
                  <a:srgbClr val="FFFFFF"/>
                </a:solidFill>
              </a:endParaRPr>
            </a:p>
          </p:txBody>
        </p:sp>
        <p:sp>
          <p:nvSpPr>
            <p:cNvPr id="26" name="文本框 3"/>
            <p:cNvSpPr txBox="1"/>
            <p:nvPr/>
          </p:nvSpPr>
          <p:spPr>
            <a:xfrm>
              <a:off x="4550509" y="4939298"/>
              <a:ext cx="1494399" cy="3402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1200" b="1" dirty="0">
                  <a:solidFill>
                    <a:srgbClr val="000000"/>
                  </a:solidFill>
                  <a:latin typeface="微软雅黑" pitchFamily="34" charset="-122"/>
                  <a:sym typeface="Calibri" panose="020F0502020204030204" charset="0"/>
                </a:rPr>
                <a:t>技术</a:t>
              </a:r>
              <a:r>
                <a:rPr lang="zh-CN" altLang="zh-CN" sz="1200" b="1" dirty="0" smtClean="0">
                  <a:solidFill>
                    <a:srgbClr val="000000"/>
                  </a:solidFill>
                  <a:latin typeface="微软雅黑" pitchFamily="34" charset="-122"/>
                  <a:sym typeface="Calibri" panose="020F0502020204030204" charset="0"/>
                </a:rPr>
                <a:t>研发验证</a:t>
              </a:r>
              <a:r>
                <a:rPr lang="zh-CN" altLang="zh-CN" sz="1200" b="1" dirty="0">
                  <a:solidFill>
                    <a:srgbClr val="C00000"/>
                  </a:solidFill>
                  <a:latin typeface="微软雅黑" pitchFamily="34" charset="-122"/>
                  <a:sym typeface="Calibri" panose="020F0502020204030204" charset="0"/>
                </a:rPr>
                <a:t>中心</a:t>
              </a: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715" y="3602642"/>
              <a:ext cx="1748817" cy="129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4448755" y="3770017"/>
            <a:ext cx="1921085" cy="1744982"/>
            <a:chOff x="2503630" y="3602642"/>
            <a:chExt cx="1921085" cy="1744982"/>
          </a:xfrm>
        </p:grpSpPr>
        <p:sp>
          <p:nvSpPr>
            <p:cNvPr id="25" name="剪去对角的矩形 24"/>
            <p:cNvSpPr/>
            <p:nvPr/>
          </p:nvSpPr>
          <p:spPr>
            <a:xfrm>
              <a:off x="2602108" y="4945663"/>
              <a:ext cx="1748817" cy="401961"/>
            </a:xfrm>
            <a:prstGeom prst="snip2DiagRect">
              <a:avLst/>
            </a:prstGeom>
            <a:solidFill>
              <a:srgbClr val="0078D8">
                <a:alpha val="10000"/>
              </a:srgb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00" noProof="1">
                <a:solidFill>
                  <a:srgbClr val="FFFFFF"/>
                </a:solidFill>
              </a:endParaRPr>
            </a:p>
          </p:txBody>
        </p:sp>
        <p:sp>
          <p:nvSpPr>
            <p:cNvPr id="22" name="文本框 103"/>
            <p:cNvSpPr txBox="1"/>
            <p:nvPr/>
          </p:nvSpPr>
          <p:spPr>
            <a:xfrm>
              <a:off x="2503630" y="4945663"/>
              <a:ext cx="1921085" cy="3402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1200" b="1" dirty="0">
                  <a:solidFill>
                    <a:srgbClr val="000000"/>
                  </a:solidFill>
                  <a:latin typeface="微软雅黑" pitchFamily="34" charset="-122"/>
                  <a:sym typeface="Calibri" panose="020F0502020204030204" charset="0"/>
                </a:rPr>
                <a:t>学做创</a:t>
              </a:r>
              <a:r>
                <a:rPr lang="zh-CN" altLang="zh-CN" sz="1200" b="1" dirty="0" smtClean="0">
                  <a:solidFill>
                    <a:srgbClr val="000000"/>
                  </a:solidFill>
                  <a:latin typeface="微软雅黑" pitchFamily="34" charset="-122"/>
                  <a:sym typeface="Calibri" panose="020F0502020204030204" charset="0"/>
                </a:rPr>
                <a:t>一体化创新</a:t>
              </a:r>
              <a:r>
                <a:rPr lang="zh-CN" altLang="zh-CN" sz="1200" b="1" dirty="0">
                  <a:solidFill>
                    <a:srgbClr val="C00000"/>
                  </a:solidFill>
                  <a:latin typeface="微软雅黑" pitchFamily="34" charset="-122"/>
                  <a:sym typeface="Calibri" panose="020F0502020204030204" charset="0"/>
                </a:rPr>
                <a:t>工作坊</a:t>
              </a:r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108" y="3602642"/>
              <a:ext cx="1724130" cy="129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2" name="直接箭头连接符 31"/>
          <p:cNvCxnSpPr/>
          <p:nvPr/>
        </p:nvCxnSpPr>
        <p:spPr>
          <a:xfrm flipH="1">
            <a:off x="1984829" y="3501344"/>
            <a:ext cx="948150" cy="23274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>
            <a:off x="3433246" y="3486789"/>
            <a:ext cx="3600" cy="23941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>
            <a:off x="3940635" y="3493154"/>
            <a:ext cx="1088563" cy="23305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组合 112"/>
          <p:cNvGrpSpPr/>
          <p:nvPr/>
        </p:nvGrpSpPr>
        <p:grpSpPr>
          <a:xfrm>
            <a:off x="7195786" y="1390428"/>
            <a:ext cx="4276632" cy="4862083"/>
            <a:chOff x="329201" y="1303049"/>
            <a:chExt cx="4454062" cy="5294450"/>
          </a:xfrm>
        </p:grpSpPr>
        <p:sp>
          <p:nvSpPr>
            <p:cNvPr id="114" name="矩形 113"/>
            <p:cNvSpPr/>
            <p:nvPr/>
          </p:nvSpPr>
          <p:spPr>
            <a:xfrm>
              <a:off x="329201" y="1303049"/>
              <a:ext cx="4454062" cy="529445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BA5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>
              <a:off x="1189354" y="1647825"/>
              <a:ext cx="3307195" cy="1814192"/>
            </a:xfrm>
            <a:prstGeom prst="rect">
              <a:avLst/>
            </a:prstGeom>
            <a:solidFill>
              <a:srgbClr val="EC5F74">
                <a:lumMod val="20000"/>
                <a:lumOff val="80000"/>
              </a:srgbClr>
            </a:solidFill>
            <a:ln w="12700" cap="flat" cmpd="sng" algn="ctr">
              <a:solidFill>
                <a:srgbClr val="F188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16" name="矩形: 圆角 2"/>
            <p:cNvSpPr/>
            <p:nvPr/>
          </p:nvSpPr>
          <p:spPr>
            <a:xfrm>
              <a:off x="525672" y="1512857"/>
              <a:ext cx="509904" cy="2148978"/>
            </a:xfrm>
            <a:prstGeom prst="roundRect">
              <a:avLst/>
            </a:prstGeom>
            <a:solidFill>
              <a:srgbClr val="6096E6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BA55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</a:rPr>
                <a:t>协同生产研发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BA55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117" name="矩形: 圆角 7"/>
            <p:cNvSpPr/>
            <p:nvPr/>
          </p:nvSpPr>
          <p:spPr>
            <a:xfrm>
              <a:off x="1395095" y="1866912"/>
              <a:ext cx="2919457" cy="59497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609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</a:rPr>
                <a:t>企业生产项目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118" name="矩形: 圆角 7"/>
            <p:cNvSpPr/>
            <p:nvPr/>
          </p:nvSpPr>
          <p:spPr>
            <a:xfrm>
              <a:off x="1398488" y="2660978"/>
              <a:ext cx="2916063" cy="59497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609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000" cap="none" spc="-150" normalizeH="0" baseline="0" noProof="0" dirty="0" smtClean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</a:rPr>
                <a:t>技术研发项目</a:t>
              </a:r>
            </a:p>
          </p:txBody>
        </p:sp>
        <p:sp>
          <p:nvSpPr>
            <p:cNvPr id="119" name="矩形 118"/>
            <p:cNvSpPr/>
            <p:nvPr/>
          </p:nvSpPr>
          <p:spPr>
            <a:xfrm>
              <a:off x="1189354" y="4572000"/>
              <a:ext cx="3307195" cy="1793853"/>
            </a:xfrm>
            <a:prstGeom prst="rect">
              <a:avLst/>
            </a:prstGeom>
            <a:solidFill>
              <a:srgbClr val="EC5F74">
                <a:lumMod val="20000"/>
                <a:lumOff val="80000"/>
              </a:srgbClr>
            </a:solidFill>
            <a:ln w="12700" cap="flat" cmpd="sng" algn="ctr">
              <a:solidFill>
                <a:srgbClr val="F188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20" name="矩形: 圆角 7"/>
            <p:cNvSpPr/>
            <p:nvPr/>
          </p:nvSpPr>
          <p:spPr>
            <a:xfrm>
              <a:off x="1382077" y="4746464"/>
              <a:ext cx="2932475" cy="573733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609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</a:rPr>
                <a:t>现场工程师培养试点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121" name="矩形: 圆角 7"/>
            <p:cNvSpPr/>
            <p:nvPr/>
          </p:nvSpPr>
          <p:spPr>
            <a:xfrm>
              <a:off x="1385470" y="5582440"/>
              <a:ext cx="2929082" cy="573731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609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zh-CN" altLang="en-US" b="1" kern="0" dirty="0">
                  <a:solidFill>
                    <a:srgbClr val="3333FF"/>
                  </a:solidFill>
                  <a:latin typeface="微软雅黑" panose="020B0503020204020204" charset="-122"/>
                  <a:ea typeface="微软雅黑"/>
                </a:rPr>
                <a:t>数字化精密制造人才培养</a:t>
              </a:r>
            </a:p>
          </p:txBody>
        </p:sp>
        <p:sp>
          <p:nvSpPr>
            <p:cNvPr id="122" name="矩形: 圆角 2"/>
            <p:cNvSpPr/>
            <p:nvPr/>
          </p:nvSpPr>
          <p:spPr>
            <a:xfrm>
              <a:off x="525672" y="4712176"/>
              <a:ext cx="509904" cy="1513499"/>
            </a:xfrm>
            <a:prstGeom prst="roundRect">
              <a:avLst/>
            </a:prstGeom>
            <a:solidFill>
              <a:srgbClr val="6096E6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BA55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</a:rPr>
                <a:t>协同育人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BA55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123" name="下箭头 122"/>
            <p:cNvSpPr/>
            <p:nvPr/>
          </p:nvSpPr>
          <p:spPr>
            <a:xfrm>
              <a:off x="2961900" y="3486254"/>
              <a:ext cx="941704" cy="1109278"/>
            </a:xfrm>
            <a:prstGeom prst="downArrow">
              <a:avLst>
                <a:gd name="adj1" fmla="val 50000"/>
                <a:gd name="adj2" fmla="val 36244"/>
              </a:avLst>
            </a:prstGeom>
            <a:solidFill>
              <a:srgbClr val="EC5F74">
                <a:lumMod val="75000"/>
              </a:srgbClr>
            </a:solidFill>
            <a:ln w="12700" cap="flat" cmpd="sng" algn="ctr">
              <a:solidFill>
                <a:srgbClr val="EC5F7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ea typeface="微软雅黑"/>
                </a:rPr>
                <a:t>资源转化</a:t>
              </a:r>
            </a:p>
          </p:txBody>
        </p:sp>
        <p:sp>
          <p:nvSpPr>
            <p:cNvPr id="124" name="矩形: 圆角 7"/>
            <p:cNvSpPr/>
            <p:nvPr/>
          </p:nvSpPr>
          <p:spPr>
            <a:xfrm>
              <a:off x="3641230" y="3438207"/>
              <a:ext cx="405765" cy="86964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</a:rPr>
                <a:t>引领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125" name="下箭头 124"/>
            <p:cNvSpPr/>
            <p:nvPr/>
          </p:nvSpPr>
          <p:spPr>
            <a:xfrm rot="10800000">
              <a:off x="1780218" y="3439185"/>
              <a:ext cx="945835" cy="1133982"/>
            </a:xfrm>
            <a:prstGeom prst="downArrow">
              <a:avLst>
                <a:gd name="adj1" fmla="val 50000"/>
                <a:gd name="adj2" fmla="val 41001"/>
              </a:avLst>
            </a:prstGeom>
            <a:solidFill>
              <a:srgbClr val="EC5F74">
                <a:lumMod val="75000"/>
              </a:srgbClr>
            </a:solidFill>
            <a:ln w="12700" cap="flat" cmpd="sng" algn="ctr">
              <a:solidFill>
                <a:srgbClr val="EC5F7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26" name="TextBox 2"/>
            <p:cNvSpPr txBox="1"/>
            <p:nvPr/>
          </p:nvSpPr>
          <p:spPr>
            <a:xfrm>
              <a:off x="2007035" y="3736118"/>
              <a:ext cx="510540" cy="703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ea typeface="微软雅黑"/>
                </a:rPr>
                <a:t>高水平人才</a:t>
              </a:r>
            </a:p>
          </p:txBody>
        </p:sp>
        <p:sp>
          <p:nvSpPr>
            <p:cNvPr id="127" name="矩形: 圆角 7"/>
            <p:cNvSpPr/>
            <p:nvPr/>
          </p:nvSpPr>
          <p:spPr>
            <a:xfrm>
              <a:off x="1616788" y="3745771"/>
              <a:ext cx="405765" cy="86964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</a:rPr>
                <a:t>支撑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11" name="虚尾箭头 10"/>
          <p:cNvSpPr/>
          <p:nvPr/>
        </p:nvSpPr>
        <p:spPr>
          <a:xfrm>
            <a:off x="6434493" y="3084897"/>
            <a:ext cx="500332" cy="1795858"/>
          </a:xfrm>
          <a:prstGeom prst="stripedRightArrow">
            <a:avLst/>
          </a:prstGeom>
          <a:solidFill>
            <a:srgbClr val="CF87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4826C8B-6D9D-4F59-ACF2-B3646388BAFF}"/>
              </a:ext>
            </a:extLst>
          </p:cNvPr>
          <p:cNvSpPr/>
          <p:nvPr/>
        </p:nvSpPr>
        <p:spPr>
          <a:xfrm>
            <a:off x="490056" y="95114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/>
              <a:ea typeface="等线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64614" y="5422107"/>
            <a:ext cx="5608917" cy="869775"/>
            <a:chOff x="564614" y="5422107"/>
            <a:chExt cx="5608917" cy="869775"/>
          </a:xfrm>
        </p:grpSpPr>
        <p:grpSp>
          <p:nvGrpSpPr>
            <p:cNvPr id="16" name="组合 15"/>
            <p:cNvGrpSpPr/>
            <p:nvPr/>
          </p:nvGrpSpPr>
          <p:grpSpPr>
            <a:xfrm>
              <a:off x="564614" y="5719762"/>
              <a:ext cx="5608917" cy="572120"/>
              <a:chOff x="564614" y="5524151"/>
              <a:chExt cx="5608917" cy="572120"/>
            </a:xfrm>
          </p:grpSpPr>
          <p:sp>
            <p:nvSpPr>
              <p:cNvPr id="50" name="矩形 49"/>
              <p:cNvSpPr/>
              <p:nvPr/>
            </p:nvSpPr>
            <p:spPr>
              <a:xfrm>
                <a:off x="564614" y="5524151"/>
                <a:ext cx="5608917" cy="5721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矩形: 圆角 7"/>
              <p:cNvSpPr/>
              <p:nvPr/>
            </p:nvSpPr>
            <p:spPr>
              <a:xfrm>
                <a:off x="807300" y="5664053"/>
                <a:ext cx="874334" cy="302215"/>
              </a:xfrm>
              <a:prstGeom prst="roundRect">
                <a:avLst/>
              </a:prstGeom>
              <a:ln w="190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1600" b="1" dirty="0" smtClean="0">
                    <a:solidFill>
                      <a:srgbClr val="3333FF"/>
                    </a:solidFill>
                    <a:latin typeface="微软雅黑" panose="020B0503020204020204" charset="-122"/>
                  </a:rPr>
                  <a:t>教  学</a:t>
                </a:r>
              </a:p>
            </p:txBody>
          </p:sp>
          <p:sp>
            <p:nvSpPr>
              <p:cNvPr id="93" name="矩形: 圆角 7"/>
              <p:cNvSpPr/>
              <p:nvPr/>
            </p:nvSpPr>
            <p:spPr>
              <a:xfrm>
                <a:off x="1861695" y="5664053"/>
                <a:ext cx="874334" cy="302215"/>
              </a:xfrm>
              <a:prstGeom prst="roundRect">
                <a:avLst/>
              </a:prstGeom>
              <a:ln w="190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1600" b="1" dirty="0" smtClean="0">
                    <a:solidFill>
                      <a:srgbClr val="3333FF"/>
                    </a:solidFill>
                    <a:latin typeface="微软雅黑" panose="020B0503020204020204" charset="-122"/>
                  </a:rPr>
                  <a:t>科  研</a:t>
                </a:r>
              </a:p>
            </p:txBody>
          </p:sp>
          <p:sp>
            <p:nvSpPr>
              <p:cNvPr id="94" name="矩形: 圆角 7"/>
              <p:cNvSpPr/>
              <p:nvPr/>
            </p:nvSpPr>
            <p:spPr>
              <a:xfrm>
                <a:off x="2916090" y="5665964"/>
                <a:ext cx="874334" cy="302215"/>
              </a:xfrm>
              <a:prstGeom prst="roundRect">
                <a:avLst/>
              </a:prstGeom>
              <a:ln w="190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1600" b="1" dirty="0" smtClean="0">
                    <a:solidFill>
                      <a:srgbClr val="3333FF"/>
                    </a:solidFill>
                    <a:latin typeface="微软雅黑" panose="020B0503020204020204" charset="-122"/>
                  </a:rPr>
                  <a:t>培  训</a:t>
                </a:r>
              </a:p>
            </p:txBody>
          </p:sp>
          <p:sp>
            <p:nvSpPr>
              <p:cNvPr id="95" name="矩形: 圆角 7"/>
              <p:cNvSpPr/>
              <p:nvPr/>
            </p:nvSpPr>
            <p:spPr>
              <a:xfrm>
                <a:off x="4006212" y="5664052"/>
                <a:ext cx="874334" cy="302215"/>
              </a:xfrm>
              <a:prstGeom prst="roundRect">
                <a:avLst/>
              </a:prstGeom>
              <a:ln w="190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1600" b="1" dirty="0" smtClean="0">
                    <a:solidFill>
                      <a:srgbClr val="3333FF"/>
                    </a:solidFill>
                    <a:latin typeface="微软雅黑" panose="020B0503020204020204" charset="-122"/>
                  </a:rPr>
                  <a:t>生  产</a:t>
                </a:r>
              </a:p>
            </p:txBody>
          </p:sp>
          <p:sp>
            <p:nvSpPr>
              <p:cNvPr id="96" name="矩形: 圆角 7"/>
              <p:cNvSpPr/>
              <p:nvPr/>
            </p:nvSpPr>
            <p:spPr>
              <a:xfrm>
                <a:off x="5092940" y="5664052"/>
                <a:ext cx="874334" cy="302215"/>
              </a:xfrm>
              <a:prstGeom prst="roundRect">
                <a:avLst/>
              </a:prstGeom>
              <a:ln w="190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zh-CN" altLang="en-US" sz="1600" b="1" dirty="0" smtClean="0">
                    <a:solidFill>
                      <a:srgbClr val="3333FF"/>
                    </a:solidFill>
                    <a:latin typeface="微软雅黑" panose="020B0503020204020204" charset="-122"/>
                  </a:rPr>
                  <a:t>服  务</a:t>
                </a:r>
              </a:p>
            </p:txBody>
          </p:sp>
        </p:grpSp>
        <p:sp>
          <p:nvSpPr>
            <p:cNvPr id="47" name="虚尾箭头 46"/>
            <p:cNvSpPr/>
            <p:nvPr/>
          </p:nvSpPr>
          <p:spPr>
            <a:xfrm rot="5400000">
              <a:off x="1403713" y="5226841"/>
              <a:ext cx="319747" cy="710280"/>
            </a:xfrm>
            <a:prstGeom prst="striped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虚尾箭头 47"/>
            <p:cNvSpPr/>
            <p:nvPr/>
          </p:nvSpPr>
          <p:spPr>
            <a:xfrm rot="5400000">
              <a:off x="3423224" y="5235117"/>
              <a:ext cx="319747" cy="710280"/>
            </a:xfrm>
            <a:prstGeom prst="striped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虚尾箭头 48"/>
            <p:cNvSpPr/>
            <p:nvPr/>
          </p:nvSpPr>
          <p:spPr>
            <a:xfrm rot="5400000">
              <a:off x="5158634" y="5236020"/>
              <a:ext cx="319747" cy="710280"/>
            </a:xfrm>
            <a:prstGeom prst="striped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71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581025" y="1427649"/>
            <a:ext cx="5064025" cy="417521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BA5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n"/>
              <a:defRPr/>
            </a:pPr>
            <a:endParaRPr lang="zh-CN" altLang="en-US" sz="1400" b="1" kern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1" name="文本框 57"/>
          <p:cNvSpPr txBox="1"/>
          <p:nvPr/>
        </p:nvSpPr>
        <p:spPr>
          <a:xfrm>
            <a:off x="4253476" y="5783655"/>
            <a:ext cx="3548796" cy="445596"/>
          </a:xfrm>
          <a:prstGeom prst="round1Rect">
            <a:avLst/>
          </a:prstGeom>
          <a:gradFill rotWithShape="1">
            <a:gsLst>
              <a:gs pos="0">
                <a:srgbClr val="FFBA55">
                  <a:lumMod val="110000"/>
                  <a:satMod val="105000"/>
                  <a:tint val="67000"/>
                </a:srgbClr>
              </a:gs>
              <a:gs pos="50000">
                <a:srgbClr val="FFBA55">
                  <a:lumMod val="105000"/>
                  <a:satMod val="103000"/>
                  <a:tint val="73000"/>
                </a:srgbClr>
              </a:gs>
              <a:gs pos="100000">
                <a:srgbClr val="FFBA5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BA55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marR="0" lvl="0" indent="0" algn="ctr" defTabSz="9131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9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zh-CN" sz="1800" b="1" kern="0" noProof="1">
                <a:solidFill>
                  <a:srgbClr val="FF0000"/>
                </a:solidFill>
                <a:latin typeface="微软雅黑"/>
                <a:ea typeface="微软雅黑"/>
                <a:sym typeface="宋体" panose="02010600030101010101" pitchFamily="2" charset="-122"/>
              </a:rPr>
              <a:t>  </a:t>
            </a:r>
            <a:r>
              <a:rPr lang="zh-CN" altLang="en-US" sz="1800" b="1" kern="0" noProof="1" smtClean="0">
                <a:solidFill>
                  <a:srgbClr val="FF0000"/>
                </a:solidFill>
                <a:latin typeface="微软雅黑"/>
                <a:ea typeface="微软雅黑"/>
                <a:sym typeface="宋体" panose="02010600030101010101" pitchFamily="2" charset="-122"/>
              </a:rPr>
              <a:t>成果共享</a:t>
            </a:r>
            <a:r>
              <a:rPr lang="zh-CN" altLang="en-US" sz="1800" b="1" kern="0" noProof="1">
                <a:solidFill>
                  <a:srgbClr val="FF0000"/>
                </a:solidFill>
                <a:latin typeface="微软雅黑"/>
                <a:ea typeface="微软雅黑"/>
                <a:sym typeface="宋体" panose="02010600030101010101" pitchFamily="2" charset="-122"/>
              </a:rPr>
              <a:t>、</a:t>
            </a:r>
            <a:r>
              <a:rPr lang="zh-CN" altLang="en-US" sz="1800" b="1" kern="0" noProof="1" smtClean="0">
                <a:solidFill>
                  <a:srgbClr val="FF0000"/>
                </a:solidFill>
                <a:latin typeface="微软雅黑"/>
                <a:ea typeface="微软雅黑"/>
                <a:sym typeface="宋体" panose="02010600030101010101" pitchFamily="2" charset="-122"/>
              </a:rPr>
              <a:t>利益共赢</a:t>
            </a:r>
            <a:endParaRPr lang="zh-CN" altLang="en-US" sz="1800" b="1" kern="0" noProof="1">
              <a:solidFill>
                <a:srgbClr val="FF0000"/>
              </a:solidFill>
              <a:latin typeface="微软雅黑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10" name="上下箭头 109"/>
          <p:cNvSpPr/>
          <p:nvPr/>
        </p:nvSpPr>
        <p:spPr>
          <a:xfrm rot="16200000">
            <a:off x="5859401" y="3227144"/>
            <a:ext cx="385921" cy="747665"/>
          </a:xfrm>
          <a:prstGeom prst="upDownArrow">
            <a:avLst/>
          </a:prstGeom>
          <a:solidFill>
            <a:srgbClr val="EC5F74">
              <a:lumMod val="75000"/>
            </a:srgbClr>
          </a:solidFill>
          <a:ln w="12700" cap="flat" cmpd="sng" algn="ctr">
            <a:solidFill>
              <a:srgbClr val="EC5F7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1600" b="1" kern="0" dirty="0" smtClean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4826C8B-6D9D-4F59-ACF2-B3646388BAFF}"/>
              </a:ext>
            </a:extLst>
          </p:cNvPr>
          <p:cNvSpPr/>
          <p:nvPr/>
        </p:nvSpPr>
        <p:spPr>
          <a:xfrm>
            <a:off x="490056" y="95114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建设成效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17821" y="1563486"/>
            <a:ext cx="2024288" cy="384721"/>
            <a:chOff x="832594" y="1569449"/>
            <a:chExt cx="2024288" cy="384721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F4826C8B-6D9D-4F59-ACF2-B3646388BAFF}"/>
                </a:ext>
              </a:extLst>
            </p:cNvPr>
            <p:cNvSpPr/>
            <p:nvPr/>
          </p:nvSpPr>
          <p:spPr>
            <a:xfrm>
              <a:off x="1210277" y="1569449"/>
              <a:ext cx="1646605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900" b="1" dirty="0" smtClean="0">
                  <a:solidFill>
                    <a:srgbClr val="44546A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机械工程学院</a:t>
              </a:r>
              <a:endParaRPr lang="zh-CN" altLang="en-US" sz="1900" dirty="0">
                <a:solidFill>
                  <a:prstClr val="black"/>
                </a:solidFill>
              </a:endParaRPr>
            </a:p>
          </p:txBody>
        </p:sp>
        <p:pic>
          <p:nvPicPr>
            <p:cNvPr id="24" name="Picture 6" descr="D:\校名校徽使用规范图例\校徽使用图例\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594" y="1587193"/>
              <a:ext cx="377683" cy="362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矩形 24"/>
          <p:cNvSpPr/>
          <p:nvPr/>
        </p:nvSpPr>
        <p:spPr bwMode="auto">
          <a:xfrm>
            <a:off x="733413" y="1969957"/>
            <a:ext cx="4548195" cy="317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建设国家职业教育</a:t>
            </a: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专业教学资源库</a:t>
            </a:r>
            <a:endParaRPr lang="en-US" altLang="zh-CN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参与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西</a:t>
            </a:r>
            <a:r>
              <a:rPr lang="zh-CN" altLang="en-US" sz="1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工大、中科院等技术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研发项目15项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获国家</a:t>
            </a:r>
            <a:r>
              <a:rPr lang="zh-CN" altLang="en-US" sz="1400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教学成果奖</a:t>
            </a:r>
            <a:r>
              <a:rPr lang="en-US" altLang="zh-CN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</a:t>
            </a:r>
            <a:r>
              <a:rPr lang="zh-CN" altLang="en-US" sz="1400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、国家</a:t>
            </a: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精品在线课程</a:t>
            </a:r>
            <a:r>
              <a:rPr lang="en-US" altLang="zh-CN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门</a:t>
            </a:r>
            <a:endParaRPr lang="en-US" altLang="zh-CN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开发活页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式教材</a:t>
            </a: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28</a:t>
            </a:r>
            <a:r>
              <a:rPr lang="en-US" altLang="zh-CN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协同培养</a:t>
            </a: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en-US" altLang="zh-CN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236</a:t>
            </a:r>
            <a:r>
              <a:rPr lang="zh-CN" altLang="en-US" sz="14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学生</a:t>
            </a:r>
            <a:endParaRPr lang="en-US" altLang="zh-CN" sz="1400" b="1" kern="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制定国家专业教学标准、</a:t>
            </a:r>
            <a:r>
              <a: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1+X</a:t>
            </a: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标准、国际标准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96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国家级</a:t>
            </a: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协同创新中心</a:t>
            </a: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1400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国家生产性</a:t>
            </a: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实训基地</a:t>
            </a: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工信部</a:t>
            </a: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产教融合</a:t>
            </a: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专业合作建设试点</a:t>
            </a:r>
            <a:endParaRPr lang="en-US" altLang="zh-CN" sz="1400" b="1" kern="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2022</a:t>
            </a: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年职教示范性</a:t>
            </a: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虚拟仿真实训基地</a:t>
            </a: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典型案例</a:t>
            </a:r>
            <a:endParaRPr lang="en-US" altLang="zh-CN" sz="1400" b="1" kern="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2023</a:t>
            </a: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年全国职业院校</a:t>
            </a: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教学能力</a:t>
            </a: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比赛获奖</a:t>
            </a:r>
            <a:endParaRPr lang="en-US" altLang="zh-CN" sz="1400" b="1" kern="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全国机械行指委</a:t>
            </a: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产教融合校企合作</a:t>
            </a: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“十佳案例”</a:t>
            </a:r>
            <a:endParaRPr lang="en-US" altLang="zh-CN" sz="1400" b="1" kern="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中国职教学会“百所数</a:t>
            </a: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智化标杆</a:t>
            </a:r>
            <a:r>
              <a:rPr lang="zh-CN" altLang="en-US" sz="1400" b="1" kern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实训基地”</a:t>
            </a:r>
            <a:endParaRPr lang="en-US" altLang="zh-CN" sz="1400" b="1" kern="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4826C8B-6D9D-4F59-ACF2-B3646388BAFF}"/>
              </a:ext>
            </a:extLst>
          </p:cNvPr>
          <p:cNvSpPr/>
          <p:nvPr/>
        </p:nvSpPr>
        <p:spPr>
          <a:xfrm>
            <a:off x="1263119" y="5171172"/>
            <a:ext cx="36904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国家级标志性成果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44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项、省级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105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endParaRPr lang="zh-CN" altLang="en-US" sz="1600" dirty="0">
              <a:solidFill>
                <a:prstClr val="black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445422" y="1427649"/>
            <a:ext cx="4749432" cy="4117894"/>
            <a:chOff x="6445422" y="1427649"/>
            <a:chExt cx="4749432" cy="4117894"/>
          </a:xfrm>
        </p:grpSpPr>
        <p:sp>
          <p:nvSpPr>
            <p:cNvPr id="92" name="矩形 91"/>
            <p:cNvSpPr/>
            <p:nvPr/>
          </p:nvSpPr>
          <p:spPr>
            <a:xfrm>
              <a:off x="6445422" y="1427649"/>
              <a:ext cx="4749432" cy="4117894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BA5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pic>
          <p:nvPicPr>
            <p:cNvPr id="21" name="Picture 3" descr="C:\Users\Administrator\Desktop\818887ed828e01c0160c0eb3f3f0d2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2701" y="1590764"/>
              <a:ext cx="2194590" cy="453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矩形: 圆角 7"/>
            <p:cNvSpPr/>
            <p:nvPr>
              <p:custDataLst>
                <p:tags r:id="rId1"/>
              </p:custDataLst>
            </p:nvPr>
          </p:nvSpPr>
          <p:spPr>
            <a:xfrm>
              <a:off x="6672579" y="2119816"/>
              <a:ext cx="4390755" cy="1043198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609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zh-CN" altLang="en-US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经济成效</a:t>
              </a:r>
              <a:endPara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marR="0" lvl="0" indent="-28575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n"/>
                <a:defRPr/>
              </a:pP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直接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推动市场</a:t>
              </a: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销售</a:t>
              </a:r>
              <a:r>
                <a:rPr lang="en-US" altLang="zh-CN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1200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万</a:t>
              </a:r>
              <a:r>
                <a:rPr lang="zh-CN" altLang="en-US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元</a:t>
              </a:r>
              <a:endPara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marR="0" lvl="0" indent="-285750"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n"/>
                <a:defRPr/>
              </a:pP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通过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技术打样、输送人才、介绍资源等间接参与市场销售项目约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2000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万</a:t>
              </a:r>
              <a:r>
                <a:rPr lang="zh-CN" altLang="en-US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元</a:t>
              </a:r>
              <a:endPara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" name="矩形: 圆角 7"/>
            <p:cNvSpPr/>
            <p:nvPr>
              <p:custDataLst>
                <p:tags r:id="rId2"/>
              </p:custDataLst>
            </p:nvPr>
          </p:nvSpPr>
          <p:spPr>
            <a:xfrm>
              <a:off x="6672579" y="3251200"/>
              <a:ext cx="4390755" cy="1090295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609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生态成效</a:t>
              </a:r>
              <a:endPara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n"/>
                <a:defRPr/>
              </a:pPr>
              <a:r>
                <a:rPr lang="en-US" altLang="zh-CN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每年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</a:t>
              </a:r>
              <a:r>
                <a:rPr lang="en-US" altLang="zh-CN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00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余名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富含精雕印记的</a:t>
              </a: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学生</a:t>
              </a:r>
              <a:endPara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n"/>
                <a:defRPr/>
              </a:pPr>
              <a:r>
                <a:rPr lang="en-US" altLang="zh-CN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形成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了精雕全生态产品技术的教学体系</a:t>
              </a:r>
              <a:r>
                <a:rPr lang="en-US" altLang="zh-CN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-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精雕教材、精雕课程、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精雕标准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等</a:t>
              </a:r>
            </a:p>
          </p:txBody>
        </p:sp>
        <p:sp>
          <p:nvSpPr>
            <p:cNvPr id="29" name="矩形: 圆角 7"/>
            <p:cNvSpPr/>
            <p:nvPr>
              <p:custDataLst>
                <p:tags r:id="rId3"/>
              </p:custDataLst>
            </p:nvPr>
          </p:nvSpPr>
          <p:spPr>
            <a:xfrm>
              <a:off x="6672579" y="4421162"/>
              <a:ext cx="4390755" cy="1039495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6096E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just">
                <a:lnSpc>
                  <a:spcPct val="120000"/>
                </a:lnSpc>
                <a:defRPr/>
              </a:pPr>
              <a:r>
                <a:rPr lang="zh-CN" altLang="en-US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品牌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成效</a:t>
              </a: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n"/>
                <a:defRPr/>
              </a:pP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精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雕</a:t>
              </a: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品牌被</a:t>
              </a:r>
              <a:r>
                <a:rPr lang="zh-CN" altLang="en-US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教育部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部长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、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陕西省省长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等各级政府、组织</a:t>
              </a: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领导搞得肯定</a:t>
              </a:r>
              <a:endParaRPr lang="en-US" altLang="zh-CN" sz="1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 algn="just">
                <a:lnSpc>
                  <a:spcPct val="120000"/>
                </a:lnSpc>
                <a:buFont typeface="Wingdings" panose="05000000000000000000" pitchFamily="2" charset="2"/>
                <a:buChar char="n"/>
                <a:defRPr/>
              </a:pP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精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雕品牌被</a:t>
              </a:r>
              <a:r>
                <a:rPr lang="zh-CN" altLang="en-US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航天六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院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等区域产业信任</a:t>
              </a: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识别</a:t>
              </a:r>
              <a:endPara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92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1" grpId="0" animBg="1"/>
      <p:bldP spid="110" grpId="0" animBg="1"/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圆角矩形 59"/>
          <p:cNvSpPr/>
          <p:nvPr/>
        </p:nvSpPr>
        <p:spPr>
          <a:xfrm>
            <a:off x="2468594" y="2442115"/>
            <a:ext cx="1228310" cy="24363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ED7D31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4826C8B-6D9D-4F59-ACF2-B3646388BAFF}"/>
              </a:ext>
            </a:extLst>
          </p:cNvPr>
          <p:cNvSpPr/>
          <p:nvPr/>
        </p:nvSpPr>
        <p:spPr>
          <a:xfrm>
            <a:off x="279384" y="899015"/>
            <a:ext cx="3122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 </a:t>
            </a:r>
            <a:r>
              <a:rPr lang="zh-CN" altLang="en-US" b="1" dirty="0" smtClean="0">
                <a:solidFill>
                  <a:srgbClr val="44546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材料工程学院</a:t>
            </a:r>
            <a:r>
              <a:rPr lang="zh-CN" altLang="en-US" b="1" dirty="0">
                <a:solidFill>
                  <a:srgbClr val="44546A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种机制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78721" y="3290181"/>
            <a:ext cx="1159292" cy="966708"/>
            <a:chOff x="566915" y="1587193"/>
            <a:chExt cx="1159292" cy="96670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4826C8B-6D9D-4F59-ACF2-B3646388BAFF}"/>
                </a:ext>
              </a:extLst>
            </p:cNvPr>
            <p:cNvSpPr/>
            <p:nvPr/>
          </p:nvSpPr>
          <p:spPr>
            <a:xfrm>
              <a:off x="566915" y="2169180"/>
              <a:ext cx="1159292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900" b="1" dirty="0" smtClean="0">
                  <a:solidFill>
                    <a:srgbClr val="44546A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材料学院</a:t>
              </a:r>
              <a:endParaRPr lang="zh-CN" altLang="en-US" sz="1900" dirty="0">
                <a:solidFill>
                  <a:prstClr val="black"/>
                </a:solidFill>
              </a:endParaRPr>
            </a:p>
          </p:txBody>
        </p:sp>
        <p:pic>
          <p:nvPicPr>
            <p:cNvPr id="19" name="Picture 6" descr="D:\校名校徽使用规范图例\校徽使用图例\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594" y="1587193"/>
              <a:ext cx="617728" cy="59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4527134" y="3328388"/>
            <a:ext cx="1241856" cy="743303"/>
            <a:chOff x="942976" y="4428269"/>
            <a:chExt cx="1241856" cy="74330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76" y="4428269"/>
              <a:ext cx="1241856" cy="404874"/>
            </a:xfrm>
            <a:prstGeom prst="rect">
              <a:avLst/>
            </a:prstGeom>
          </p:spPr>
        </p:pic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F4826C8B-6D9D-4F59-ACF2-B3646388BAFF}"/>
                </a:ext>
              </a:extLst>
            </p:cNvPr>
            <p:cNvSpPr/>
            <p:nvPr/>
          </p:nvSpPr>
          <p:spPr>
            <a:xfrm>
              <a:off x="984258" y="4786851"/>
              <a:ext cx="1159292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900" b="1" dirty="0" smtClean="0">
                  <a:solidFill>
                    <a:srgbClr val="44546A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共享</a:t>
              </a:r>
              <a:r>
                <a:rPr lang="zh-CN" altLang="en-US" sz="1900" b="1" dirty="0">
                  <a:solidFill>
                    <a:srgbClr val="44546A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集团</a:t>
              </a:r>
            </a:p>
          </p:txBody>
        </p:sp>
      </p:grpSp>
      <p:grpSp>
        <p:nvGrpSpPr>
          <p:cNvPr id="212" name="组合 211">
            <a:extLst>
              <a:ext uri="{FF2B5EF4-FFF2-40B4-BE49-F238E27FC236}">
                <a16:creationId xmlns:a16="http://schemas.microsoft.com/office/drawing/2014/main" id="{7B5DC435-0CDB-D6F8-D218-5724FA6FF7AF}"/>
              </a:ext>
            </a:extLst>
          </p:cNvPr>
          <p:cNvGrpSpPr/>
          <p:nvPr/>
        </p:nvGrpSpPr>
        <p:grpSpPr>
          <a:xfrm>
            <a:off x="1735192" y="2531923"/>
            <a:ext cx="2723992" cy="2259755"/>
            <a:chOff x="4261942" y="1154684"/>
            <a:chExt cx="2443385" cy="2096638"/>
          </a:xfrm>
        </p:grpSpPr>
        <p:grpSp>
          <p:nvGrpSpPr>
            <p:cNvPr id="215" name="组合 214">
              <a:extLst>
                <a:ext uri="{FF2B5EF4-FFF2-40B4-BE49-F238E27FC236}">
                  <a16:creationId xmlns:a16="http://schemas.microsoft.com/office/drawing/2014/main" id="{FA9FA8D8-0D87-B61A-D076-6224E71824BA}"/>
                </a:ext>
              </a:extLst>
            </p:cNvPr>
            <p:cNvGrpSpPr/>
            <p:nvPr/>
          </p:nvGrpSpPr>
          <p:grpSpPr>
            <a:xfrm>
              <a:off x="4634563" y="1154684"/>
              <a:ext cx="1679995" cy="314116"/>
              <a:chOff x="4538563" y="1416617"/>
              <a:chExt cx="1679995" cy="314116"/>
            </a:xfrm>
          </p:grpSpPr>
          <p:cxnSp>
            <p:nvCxnSpPr>
              <p:cNvPr id="243" name="直接连接符 242">
                <a:extLst>
                  <a:ext uri="{FF2B5EF4-FFF2-40B4-BE49-F238E27FC236}">
                    <a16:creationId xmlns:a16="http://schemas.microsoft.com/office/drawing/2014/main" id="{75D02E22-63A6-CD60-A759-0FDDEA50E5A9}"/>
                  </a:ext>
                </a:extLst>
              </p:cNvPr>
              <p:cNvCxnSpPr/>
              <p:nvPr/>
            </p:nvCxnSpPr>
            <p:spPr>
              <a:xfrm>
                <a:off x="4538563" y="1710757"/>
                <a:ext cx="167999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244" name="文本框 243">
                <a:extLst>
                  <a:ext uri="{FF2B5EF4-FFF2-40B4-BE49-F238E27FC236}">
                    <a16:creationId xmlns:a16="http://schemas.microsoft.com/office/drawing/2014/main" id="{011B444C-11B9-A68D-1AED-3983F4F84D11}"/>
                  </a:ext>
                </a:extLst>
              </p:cNvPr>
              <p:cNvSpPr txBox="1"/>
              <p:nvPr/>
            </p:nvSpPr>
            <p:spPr>
              <a:xfrm>
                <a:off x="4976216" y="1416617"/>
                <a:ext cx="1181705" cy="314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基地</a:t>
                </a: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共</a:t>
                </a: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建</a:t>
                </a:r>
              </a:p>
            </p:txBody>
          </p:sp>
        </p:grpSp>
        <p:grpSp>
          <p:nvGrpSpPr>
            <p:cNvPr id="216" name="组合 215">
              <a:extLst>
                <a:ext uri="{FF2B5EF4-FFF2-40B4-BE49-F238E27FC236}">
                  <a16:creationId xmlns:a16="http://schemas.microsoft.com/office/drawing/2014/main" id="{2FE5AB83-4E9F-61E8-FED3-2F04F2C07581}"/>
                </a:ext>
              </a:extLst>
            </p:cNvPr>
            <p:cNvGrpSpPr/>
            <p:nvPr/>
          </p:nvGrpSpPr>
          <p:grpSpPr>
            <a:xfrm>
              <a:off x="4634563" y="1514354"/>
              <a:ext cx="1679995" cy="314116"/>
              <a:chOff x="4538563" y="1416617"/>
              <a:chExt cx="1679995" cy="314116"/>
            </a:xfrm>
          </p:grpSpPr>
          <p:cxnSp>
            <p:nvCxnSpPr>
              <p:cNvPr id="241" name="直接连接符 240">
                <a:extLst>
                  <a:ext uri="{FF2B5EF4-FFF2-40B4-BE49-F238E27FC236}">
                    <a16:creationId xmlns:a16="http://schemas.microsoft.com/office/drawing/2014/main" id="{63676557-0AD2-4751-ECF6-CAF5E3624B42}"/>
                  </a:ext>
                </a:extLst>
              </p:cNvPr>
              <p:cNvCxnSpPr/>
              <p:nvPr/>
            </p:nvCxnSpPr>
            <p:spPr>
              <a:xfrm>
                <a:off x="4538563" y="1710757"/>
                <a:ext cx="167999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242" name="文本框 241">
                <a:extLst>
                  <a:ext uri="{FF2B5EF4-FFF2-40B4-BE49-F238E27FC236}">
                    <a16:creationId xmlns:a16="http://schemas.microsoft.com/office/drawing/2014/main" id="{C378A2BA-ECAA-2A0D-0B0A-BF9E189046AB}"/>
                  </a:ext>
                </a:extLst>
              </p:cNvPr>
              <p:cNvSpPr txBox="1"/>
              <p:nvPr/>
            </p:nvSpPr>
            <p:spPr>
              <a:xfrm>
                <a:off x="4976216" y="1416617"/>
                <a:ext cx="1181705" cy="314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资源</a:t>
                </a:r>
                <a:r>
                  <a:rPr lang="zh-CN" altLang="en-US" sz="16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共</a:t>
                </a: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享</a:t>
                </a:r>
              </a:p>
            </p:txBody>
          </p:sp>
        </p:grpSp>
        <p:grpSp>
          <p:nvGrpSpPr>
            <p:cNvPr id="217" name="组合 216">
              <a:extLst>
                <a:ext uri="{FF2B5EF4-FFF2-40B4-BE49-F238E27FC236}">
                  <a16:creationId xmlns:a16="http://schemas.microsoft.com/office/drawing/2014/main" id="{671C25AD-7E79-FA77-7C06-B1614B83338E}"/>
                </a:ext>
              </a:extLst>
            </p:cNvPr>
            <p:cNvGrpSpPr/>
            <p:nvPr/>
          </p:nvGrpSpPr>
          <p:grpSpPr>
            <a:xfrm>
              <a:off x="4655280" y="1871677"/>
              <a:ext cx="1679995" cy="314116"/>
              <a:chOff x="4538563" y="1416617"/>
              <a:chExt cx="1679995" cy="314116"/>
            </a:xfrm>
          </p:grpSpPr>
          <p:cxnSp>
            <p:nvCxnSpPr>
              <p:cNvPr id="239" name="直接连接符 238">
                <a:extLst>
                  <a:ext uri="{FF2B5EF4-FFF2-40B4-BE49-F238E27FC236}">
                    <a16:creationId xmlns:a16="http://schemas.microsoft.com/office/drawing/2014/main" id="{20F68DDA-55AF-0F59-836F-295F903D5CBB}"/>
                  </a:ext>
                </a:extLst>
              </p:cNvPr>
              <p:cNvCxnSpPr/>
              <p:nvPr/>
            </p:nvCxnSpPr>
            <p:spPr>
              <a:xfrm>
                <a:off x="4538563" y="1710757"/>
                <a:ext cx="167999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240" name="文本框 239">
                <a:extLst>
                  <a:ext uri="{FF2B5EF4-FFF2-40B4-BE49-F238E27FC236}">
                    <a16:creationId xmlns:a16="http://schemas.microsoft.com/office/drawing/2014/main" id="{4CC5BF07-ED30-E9C7-E508-F09F0CFEEC9D}"/>
                  </a:ext>
                </a:extLst>
              </p:cNvPr>
              <p:cNvSpPr txBox="1"/>
              <p:nvPr/>
            </p:nvSpPr>
            <p:spPr>
              <a:xfrm>
                <a:off x="4976216" y="1416617"/>
                <a:ext cx="1181705" cy="314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人才</a:t>
                </a:r>
                <a:r>
                  <a:rPr lang="zh-CN" altLang="en-US" sz="16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共</a:t>
                </a: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</a:t>
                </a:r>
              </a:p>
            </p:txBody>
          </p:sp>
        </p:grpSp>
        <p:grpSp>
          <p:nvGrpSpPr>
            <p:cNvPr id="218" name="组合 217">
              <a:extLst>
                <a:ext uri="{FF2B5EF4-FFF2-40B4-BE49-F238E27FC236}">
                  <a16:creationId xmlns:a16="http://schemas.microsoft.com/office/drawing/2014/main" id="{D67E96ED-7253-6D3F-0EA0-958CA122CA0D}"/>
                </a:ext>
              </a:extLst>
            </p:cNvPr>
            <p:cNvGrpSpPr/>
            <p:nvPr/>
          </p:nvGrpSpPr>
          <p:grpSpPr>
            <a:xfrm>
              <a:off x="4655279" y="2213417"/>
              <a:ext cx="1679995" cy="314116"/>
              <a:chOff x="4538563" y="1416617"/>
              <a:chExt cx="1679995" cy="314116"/>
            </a:xfrm>
          </p:grpSpPr>
          <p:cxnSp>
            <p:nvCxnSpPr>
              <p:cNvPr id="237" name="直接连接符 236">
                <a:extLst>
                  <a:ext uri="{FF2B5EF4-FFF2-40B4-BE49-F238E27FC236}">
                    <a16:creationId xmlns:a16="http://schemas.microsoft.com/office/drawing/2014/main" id="{242D8539-2A6F-EBFA-8113-37CA887BF2CC}"/>
                  </a:ext>
                </a:extLst>
              </p:cNvPr>
              <p:cNvCxnSpPr/>
              <p:nvPr/>
            </p:nvCxnSpPr>
            <p:spPr>
              <a:xfrm>
                <a:off x="4538563" y="1710757"/>
                <a:ext cx="167999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238" name="文本框 237">
                <a:extLst>
                  <a:ext uri="{FF2B5EF4-FFF2-40B4-BE49-F238E27FC236}">
                    <a16:creationId xmlns:a16="http://schemas.microsoft.com/office/drawing/2014/main" id="{E0D3B56E-5AEF-557A-A375-48AD4E0D8104}"/>
                  </a:ext>
                </a:extLst>
              </p:cNvPr>
              <p:cNvSpPr txBox="1"/>
              <p:nvPr/>
            </p:nvSpPr>
            <p:spPr>
              <a:xfrm>
                <a:off x="4976216" y="1416617"/>
                <a:ext cx="1181705" cy="314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标准</a:t>
                </a:r>
                <a:r>
                  <a:rPr lang="zh-CN" altLang="en-US" sz="16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共</a:t>
                </a: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研</a:t>
                </a:r>
              </a:p>
            </p:txBody>
          </p:sp>
        </p:grpSp>
        <p:grpSp>
          <p:nvGrpSpPr>
            <p:cNvPr id="219" name="组合 218">
              <a:extLst>
                <a:ext uri="{FF2B5EF4-FFF2-40B4-BE49-F238E27FC236}">
                  <a16:creationId xmlns:a16="http://schemas.microsoft.com/office/drawing/2014/main" id="{971111FA-515F-AD36-ADD1-4E138AC077E3}"/>
                </a:ext>
              </a:extLst>
            </p:cNvPr>
            <p:cNvGrpSpPr/>
            <p:nvPr/>
          </p:nvGrpSpPr>
          <p:grpSpPr>
            <a:xfrm>
              <a:off x="4635799" y="2595477"/>
              <a:ext cx="1679995" cy="314116"/>
              <a:chOff x="4538563" y="1416617"/>
              <a:chExt cx="1679995" cy="314116"/>
            </a:xfrm>
          </p:grpSpPr>
          <p:cxnSp>
            <p:nvCxnSpPr>
              <p:cNvPr id="235" name="直接连接符 234">
                <a:extLst>
                  <a:ext uri="{FF2B5EF4-FFF2-40B4-BE49-F238E27FC236}">
                    <a16:creationId xmlns:a16="http://schemas.microsoft.com/office/drawing/2014/main" id="{ED62867B-2D4B-CDAE-A610-6790B8DFCB6E}"/>
                  </a:ext>
                </a:extLst>
              </p:cNvPr>
              <p:cNvCxnSpPr/>
              <p:nvPr/>
            </p:nvCxnSpPr>
            <p:spPr>
              <a:xfrm>
                <a:off x="4538563" y="1710757"/>
                <a:ext cx="167999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236" name="文本框 235">
                <a:extLst>
                  <a:ext uri="{FF2B5EF4-FFF2-40B4-BE49-F238E27FC236}">
                    <a16:creationId xmlns:a16="http://schemas.microsoft.com/office/drawing/2014/main" id="{A8F9D393-D8D5-5CB5-8B93-E5FF3658848E}"/>
                  </a:ext>
                </a:extLst>
              </p:cNvPr>
              <p:cNvSpPr txBox="1"/>
              <p:nvPr/>
            </p:nvSpPr>
            <p:spPr>
              <a:xfrm>
                <a:off x="4976216" y="1416617"/>
                <a:ext cx="1181705" cy="314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机制</a:t>
                </a:r>
                <a:r>
                  <a:rPr lang="zh-CN" altLang="en-US" sz="16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共</a:t>
                </a: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创</a:t>
                </a:r>
              </a:p>
            </p:txBody>
          </p:sp>
        </p:grpSp>
        <p:grpSp>
          <p:nvGrpSpPr>
            <p:cNvPr id="220" name="组合 219">
              <a:extLst>
                <a:ext uri="{FF2B5EF4-FFF2-40B4-BE49-F238E27FC236}">
                  <a16:creationId xmlns:a16="http://schemas.microsoft.com/office/drawing/2014/main" id="{46635F76-1B11-2E71-CBC1-0BA5E42DE76A}"/>
                </a:ext>
              </a:extLst>
            </p:cNvPr>
            <p:cNvGrpSpPr/>
            <p:nvPr/>
          </p:nvGrpSpPr>
          <p:grpSpPr>
            <a:xfrm>
              <a:off x="4634563" y="2937206"/>
              <a:ext cx="1679995" cy="314116"/>
              <a:chOff x="4538563" y="1416617"/>
              <a:chExt cx="1679995" cy="314116"/>
            </a:xfrm>
          </p:grpSpPr>
          <p:cxnSp>
            <p:nvCxnSpPr>
              <p:cNvPr id="233" name="直接连接符 232">
                <a:extLst>
                  <a:ext uri="{FF2B5EF4-FFF2-40B4-BE49-F238E27FC236}">
                    <a16:creationId xmlns:a16="http://schemas.microsoft.com/office/drawing/2014/main" id="{8B7A762E-5126-56E4-3515-739E8D74B53C}"/>
                  </a:ext>
                </a:extLst>
              </p:cNvPr>
              <p:cNvCxnSpPr/>
              <p:nvPr/>
            </p:nvCxnSpPr>
            <p:spPr>
              <a:xfrm>
                <a:off x="4538563" y="1710757"/>
                <a:ext cx="1679995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234" name="文本框 233">
                <a:extLst>
                  <a:ext uri="{FF2B5EF4-FFF2-40B4-BE49-F238E27FC236}">
                    <a16:creationId xmlns:a16="http://schemas.microsoft.com/office/drawing/2014/main" id="{550B7229-740B-F9C4-F0B2-390DC36E5F02}"/>
                  </a:ext>
                </a:extLst>
              </p:cNvPr>
              <p:cNvSpPr txBox="1"/>
              <p:nvPr/>
            </p:nvSpPr>
            <p:spPr>
              <a:xfrm>
                <a:off x="4976216" y="1416617"/>
                <a:ext cx="1181705" cy="314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利益</a:t>
                </a:r>
                <a:r>
                  <a:rPr lang="zh-CN" altLang="en-US" sz="16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共</a:t>
                </a: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赢</a:t>
                </a:r>
              </a:p>
            </p:txBody>
          </p:sp>
        </p:grpSp>
        <p:cxnSp>
          <p:nvCxnSpPr>
            <p:cNvPr id="221" name="直接连接符 220">
              <a:extLst>
                <a:ext uri="{FF2B5EF4-FFF2-40B4-BE49-F238E27FC236}">
                  <a16:creationId xmlns:a16="http://schemas.microsoft.com/office/drawing/2014/main" id="{798D6C87-7561-5D23-9AE0-AC5E8C150C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1942" y="1448824"/>
              <a:ext cx="372621" cy="850561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222" name="直接连接符 221">
              <a:extLst>
                <a:ext uri="{FF2B5EF4-FFF2-40B4-BE49-F238E27FC236}">
                  <a16:creationId xmlns:a16="http://schemas.microsoft.com/office/drawing/2014/main" id="{085EB4C3-72DB-1FE9-7151-29E1C5B08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1942" y="1809877"/>
              <a:ext cx="370052" cy="489508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223" name="直接连接符 222">
              <a:extLst>
                <a:ext uri="{FF2B5EF4-FFF2-40B4-BE49-F238E27FC236}">
                  <a16:creationId xmlns:a16="http://schemas.microsoft.com/office/drawing/2014/main" id="{EF1D9EB7-F345-58C9-8AC2-9D1E188F3B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1942" y="2165165"/>
              <a:ext cx="417598" cy="13422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224" name="直接连接符 223">
              <a:extLst>
                <a:ext uri="{FF2B5EF4-FFF2-40B4-BE49-F238E27FC236}">
                  <a16:creationId xmlns:a16="http://schemas.microsoft.com/office/drawing/2014/main" id="{6D5AB6E4-9C4A-70C0-CA3D-0A2F4902E49A}"/>
                </a:ext>
              </a:extLst>
            </p:cNvPr>
            <p:cNvCxnSpPr>
              <a:cxnSpLocks/>
            </p:cNvCxnSpPr>
            <p:nvPr/>
          </p:nvCxnSpPr>
          <p:spPr>
            <a:xfrm>
              <a:off x="4261942" y="2299385"/>
              <a:ext cx="393336" cy="203161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225" name="直接连接符 224">
              <a:extLst>
                <a:ext uri="{FF2B5EF4-FFF2-40B4-BE49-F238E27FC236}">
                  <a16:creationId xmlns:a16="http://schemas.microsoft.com/office/drawing/2014/main" id="{E8583F99-B20E-6DDB-08EA-4A7DFBF224CC}"/>
                </a:ext>
              </a:extLst>
            </p:cNvPr>
            <p:cNvCxnSpPr>
              <a:cxnSpLocks/>
            </p:cNvCxnSpPr>
            <p:nvPr/>
          </p:nvCxnSpPr>
          <p:spPr>
            <a:xfrm>
              <a:off x="4261942" y="2299385"/>
              <a:ext cx="370052" cy="586268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226" name="直接连接符 225">
              <a:extLst>
                <a:ext uri="{FF2B5EF4-FFF2-40B4-BE49-F238E27FC236}">
                  <a16:creationId xmlns:a16="http://schemas.microsoft.com/office/drawing/2014/main" id="{2AE9719E-C062-4EBA-E675-B07CCBF05B51}"/>
                </a:ext>
              </a:extLst>
            </p:cNvPr>
            <p:cNvCxnSpPr>
              <a:cxnSpLocks/>
            </p:cNvCxnSpPr>
            <p:nvPr/>
          </p:nvCxnSpPr>
          <p:spPr>
            <a:xfrm>
              <a:off x="4261942" y="2299385"/>
              <a:ext cx="378162" cy="927996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227" name="直接连接符 226">
              <a:extLst>
                <a:ext uri="{FF2B5EF4-FFF2-40B4-BE49-F238E27FC236}">
                  <a16:creationId xmlns:a16="http://schemas.microsoft.com/office/drawing/2014/main" id="{63EE1C2A-4108-6A1E-546F-53CFFAC8FA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04588" y="1452712"/>
              <a:ext cx="400739" cy="847128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228" name="直接连接符 227">
              <a:extLst>
                <a:ext uri="{FF2B5EF4-FFF2-40B4-BE49-F238E27FC236}">
                  <a16:creationId xmlns:a16="http://schemas.microsoft.com/office/drawing/2014/main" id="{0A445BC2-91EF-6814-1D25-2CB421584D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07125" y="1814999"/>
              <a:ext cx="398202" cy="484841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229" name="直接连接符 228">
              <a:extLst>
                <a:ext uri="{FF2B5EF4-FFF2-40B4-BE49-F238E27FC236}">
                  <a16:creationId xmlns:a16="http://schemas.microsoft.com/office/drawing/2014/main" id="{AB21BF70-DB6A-D6C7-08AC-9BBC86C310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19804" y="2166470"/>
              <a:ext cx="385523" cy="133370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230" name="直接连接符 229">
              <a:extLst>
                <a:ext uri="{FF2B5EF4-FFF2-40B4-BE49-F238E27FC236}">
                  <a16:creationId xmlns:a16="http://schemas.microsoft.com/office/drawing/2014/main" id="{E76AAE45-732A-BA3A-0EE6-FB4E8D57F0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9804" y="2299840"/>
              <a:ext cx="385523" cy="212446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231" name="直接连接符 230">
              <a:extLst>
                <a:ext uri="{FF2B5EF4-FFF2-40B4-BE49-F238E27FC236}">
                  <a16:creationId xmlns:a16="http://schemas.microsoft.com/office/drawing/2014/main" id="{22F9623F-ED8C-EAAC-56A7-CBF8C9148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95332" y="2299840"/>
              <a:ext cx="409995" cy="594809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  <p:cxnSp>
          <p:nvCxnSpPr>
            <p:cNvPr id="232" name="直接连接符 231">
              <a:extLst>
                <a:ext uri="{FF2B5EF4-FFF2-40B4-BE49-F238E27FC236}">
                  <a16:creationId xmlns:a16="http://schemas.microsoft.com/office/drawing/2014/main" id="{786EC3E6-3D9F-5A13-6C60-686C43C668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1501" y="2299840"/>
              <a:ext cx="393826" cy="943848"/>
            </a:xfrm>
            <a:prstGeom prst="line">
              <a:avLst/>
            </a:prstGeom>
            <a:noFill/>
            <a:ln w="19050" cap="flat" cmpd="sng" algn="ctr">
              <a:solidFill>
                <a:srgbClr val="156082"/>
              </a:solidFill>
              <a:prstDash val="solid"/>
              <a:miter lim="800000"/>
            </a:ln>
            <a:effectLst/>
          </p:spPr>
        </p:cxnSp>
      </p:grpSp>
      <p:sp>
        <p:nvSpPr>
          <p:cNvPr id="88" name="矩形 87">
            <a:extLst>
              <a:ext uri="{FF2B5EF4-FFF2-40B4-BE49-F238E27FC236}">
                <a16:creationId xmlns:a16="http://schemas.microsoft.com/office/drawing/2014/main" id="{0F4FD974-8A2A-4896-9A1B-1EA127CDC39E}"/>
              </a:ext>
            </a:extLst>
          </p:cNvPr>
          <p:cNvSpPr/>
          <p:nvPr/>
        </p:nvSpPr>
        <p:spPr>
          <a:xfrm>
            <a:off x="3018248" y="4940384"/>
            <a:ext cx="8867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sz="8000" b="1" dirty="0"/>
          </a:p>
        </p:txBody>
      </p:sp>
      <p:sp>
        <p:nvSpPr>
          <p:cNvPr id="89" name="矩形 88"/>
          <p:cNvSpPr/>
          <p:nvPr/>
        </p:nvSpPr>
        <p:spPr bwMode="auto">
          <a:xfrm>
            <a:off x="3944763" y="5077606"/>
            <a:ext cx="2262778" cy="9787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投入设备：</a:t>
            </a: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28</a:t>
            </a:r>
            <a:r>
              <a:rPr lang="zh-CN" altLang="en-US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台套</a:t>
            </a:r>
            <a:endParaRPr lang="en-US" altLang="zh-CN" sz="1600" b="1" kern="0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驻校工程师</a:t>
            </a:r>
            <a:r>
              <a:rPr lang="zh-CN" altLang="en-US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企业投入：</a:t>
            </a: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1000</a:t>
            </a:r>
            <a:r>
              <a:rPr lang="zh-CN" altLang="en-US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endParaRPr lang="en-US" altLang="zh-CN" sz="1600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0" name="矩形 89"/>
          <p:cNvSpPr/>
          <p:nvPr/>
        </p:nvSpPr>
        <p:spPr bwMode="auto">
          <a:xfrm>
            <a:off x="730525" y="5091949"/>
            <a:ext cx="2194562" cy="978729"/>
          </a:xfrm>
          <a:prstGeom prst="rect">
            <a:avLst/>
          </a:prstGeom>
          <a:noFill/>
          <a:ln>
            <a:solidFill>
              <a:srgbClr val="004A86"/>
            </a:solidFill>
          </a:ln>
        </p:spPr>
        <p:txBody>
          <a:bodyPr wrap="square">
            <a:spAutoFit/>
          </a:bodyPr>
          <a:lstStyle/>
          <a:p>
            <a:pPr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新建厂房： </a:t>
            </a:r>
            <a:r>
              <a:rPr lang="en-US" altLang="zh-CN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3500</a:t>
            </a:r>
            <a:r>
              <a:rPr lang="zh-CN" altLang="en-US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平米</a:t>
            </a:r>
            <a:endParaRPr lang="en-US" altLang="zh-CN" sz="1600" b="1" kern="0" dirty="0" smtClean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双师型教师： </a:t>
            </a:r>
            <a:r>
              <a:rPr lang="en-US" altLang="zh-CN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18</a:t>
            </a:r>
            <a:r>
              <a:rPr lang="zh-CN" altLang="en-US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en-US" altLang="zh-CN" sz="1600" b="1" kern="0" dirty="0" smtClean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学校投入：</a:t>
            </a:r>
            <a:r>
              <a:rPr lang="zh-CN" altLang="en-US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kern="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2500</a:t>
            </a:r>
            <a:r>
              <a:rPr lang="zh-CN" altLang="en-US" sz="1600" b="1" kern="0" dirty="0" smtClean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rPr>
              <a:t>万元</a:t>
            </a:r>
            <a:endParaRPr lang="en-US" altLang="zh-CN" sz="1600" b="1" kern="0" dirty="0">
              <a:solidFill>
                <a:srgbClr val="004D8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圆角矩形 91"/>
          <p:cNvSpPr/>
          <p:nvPr/>
        </p:nvSpPr>
        <p:spPr>
          <a:xfrm>
            <a:off x="455222" y="4993480"/>
            <a:ext cx="6016331" cy="1147233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3" name="直接箭头连接符 92"/>
          <p:cNvCxnSpPr>
            <a:stCxn id="99" idx="4"/>
            <a:endCxn id="19" idx="0"/>
          </p:cNvCxnSpPr>
          <p:nvPr/>
        </p:nvCxnSpPr>
        <p:spPr>
          <a:xfrm flipH="1">
            <a:off x="1253264" y="2336848"/>
            <a:ext cx="1200688" cy="95333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箭头连接符 94"/>
          <p:cNvCxnSpPr>
            <a:stCxn id="102" idx="4"/>
            <a:endCxn id="7" idx="0"/>
          </p:cNvCxnSpPr>
          <p:nvPr/>
        </p:nvCxnSpPr>
        <p:spPr>
          <a:xfrm>
            <a:off x="3655400" y="2301697"/>
            <a:ext cx="1492662" cy="1026691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16947" y="1682977"/>
            <a:ext cx="5072726" cy="837558"/>
            <a:chOff x="716947" y="1775443"/>
            <a:chExt cx="5072726" cy="837558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13FE8312-5864-6458-71AA-C55148F5C179}"/>
                </a:ext>
              </a:extLst>
            </p:cNvPr>
            <p:cNvGrpSpPr/>
            <p:nvPr/>
          </p:nvGrpSpPr>
          <p:grpSpPr>
            <a:xfrm>
              <a:off x="716947" y="1775443"/>
              <a:ext cx="1230307" cy="795726"/>
              <a:chOff x="2073744" y="1345130"/>
              <a:chExt cx="1349543" cy="872845"/>
            </a:xfrm>
          </p:grpSpPr>
          <p:sp>
            <p:nvSpPr>
              <p:cNvPr id="106" name="六边形 105">
                <a:extLst>
                  <a:ext uri="{FF2B5EF4-FFF2-40B4-BE49-F238E27FC236}">
                    <a16:creationId xmlns:a16="http://schemas.microsoft.com/office/drawing/2014/main" id="{0D4A34CF-8127-0240-DD82-9AF4A457A6F2}"/>
                  </a:ext>
                </a:extLst>
              </p:cNvPr>
              <p:cNvSpPr/>
              <p:nvPr/>
            </p:nvSpPr>
            <p:spPr>
              <a:xfrm>
                <a:off x="2073747" y="1345130"/>
                <a:ext cx="1095641" cy="869959"/>
              </a:xfrm>
              <a:prstGeom prst="hexagon">
                <a:avLst/>
              </a:prstGeom>
              <a:noFill/>
              <a:ln w="28575" cap="flat" cmpd="sng" algn="ctr">
                <a:solidFill>
                  <a:srgbClr val="0E2841">
                    <a:lumMod val="75000"/>
                    <a:lumOff val="2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7" name="梯形 106">
                <a:extLst>
                  <a:ext uri="{FF2B5EF4-FFF2-40B4-BE49-F238E27FC236}">
                    <a16:creationId xmlns:a16="http://schemas.microsoft.com/office/drawing/2014/main" id="{BF272858-D9B6-6756-5E58-883F76B8646D}"/>
                  </a:ext>
                </a:extLst>
              </p:cNvPr>
              <p:cNvSpPr/>
              <p:nvPr/>
            </p:nvSpPr>
            <p:spPr>
              <a:xfrm rot="10800000">
                <a:off x="2073744" y="1806559"/>
                <a:ext cx="1095642" cy="391944"/>
              </a:xfrm>
              <a:prstGeom prst="trapezoid">
                <a:avLst>
                  <a:gd name="adj" fmla="val 49693"/>
                </a:avLst>
              </a:prstGeom>
              <a:solidFill>
                <a:srgbClr val="156082"/>
              </a:solidFill>
              <a:ln w="19050" cap="flat" cmpd="sng" algn="ctr">
                <a:solidFill>
                  <a:srgbClr val="0E2841">
                    <a:lumMod val="75000"/>
                    <a:lumOff val="2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7F0C55DC-D792-EE9B-C9A9-770196A73F71}"/>
                  </a:ext>
                </a:extLst>
              </p:cNvPr>
              <p:cNvSpPr txBox="1"/>
              <p:nvPr/>
            </p:nvSpPr>
            <p:spPr>
              <a:xfrm>
                <a:off x="2265534" y="1388700"/>
                <a:ext cx="888908" cy="405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b="1" kern="0" dirty="0">
                    <a:solidFill>
                      <a:srgbClr val="0E2841">
                        <a:lumMod val="90000"/>
                        <a:lumOff val="1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政府</a:t>
                </a: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D0B88206-0186-C65C-72E6-97750689B6A6}"/>
                  </a:ext>
                </a:extLst>
              </p:cNvPr>
              <p:cNvSpPr txBox="1"/>
              <p:nvPr/>
            </p:nvSpPr>
            <p:spPr>
              <a:xfrm>
                <a:off x="2206518" y="1787088"/>
                <a:ext cx="12167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陕西省</a:t>
                </a:r>
                <a:endPara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咸阳市</a:t>
                </a:r>
              </a:p>
            </p:txBody>
          </p:sp>
        </p:grpSp>
        <p:sp>
          <p:nvSpPr>
            <p:cNvPr id="91" name="addition-thick-symbol_20183">
              <a:extLst>
                <a:ext uri="{FF2B5EF4-FFF2-40B4-BE49-F238E27FC236}">
                  <a16:creationId xmlns:a16="http://schemas.microsoft.com/office/drawing/2014/main" id="{FF6C3165-02DD-ADE5-2718-84B134028E42}"/>
                </a:ext>
              </a:extLst>
            </p:cNvPr>
            <p:cNvSpPr/>
            <p:nvPr/>
          </p:nvSpPr>
          <p:spPr>
            <a:xfrm>
              <a:off x="1817127" y="2049950"/>
              <a:ext cx="243096" cy="244080"/>
            </a:xfrm>
            <a:custGeom>
              <a:avLst/>
              <a:gdLst>
                <a:gd name="T0" fmla="*/ 1803 w 3606"/>
                <a:gd name="T1" fmla="*/ 0 h 3606"/>
                <a:gd name="T2" fmla="*/ 1465 w 3606"/>
                <a:gd name="T3" fmla="*/ 338 h 3606"/>
                <a:gd name="T4" fmla="*/ 1465 w 3606"/>
                <a:gd name="T5" fmla="*/ 1465 h 3606"/>
                <a:gd name="T6" fmla="*/ 338 w 3606"/>
                <a:gd name="T7" fmla="*/ 1465 h 3606"/>
                <a:gd name="T8" fmla="*/ 0 w 3606"/>
                <a:gd name="T9" fmla="*/ 1803 h 3606"/>
                <a:gd name="T10" fmla="*/ 338 w 3606"/>
                <a:gd name="T11" fmla="*/ 2141 h 3606"/>
                <a:gd name="T12" fmla="*/ 1465 w 3606"/>
                <a:gd name="T13" fmla="*/ 2141 h 3606"/>
                <a:gd name="T14" fmla="*/ 1465 w 3606"/>
                <a:gd name="T15" fmla="*/ 3268 h 3606"/>
                <a:gd name="T16" fmla="*/ 1803 w 3606"/>
                <a:gd name="T17" fmla="*/ 3606 h 3606"/>
                <a:gd name="T18" fmla="*/ 2141 w 3606"/>
                <a:gd name="T19" fmla="*/ 3268 h 3606"/>
                <a:gd name="T20" fmla="*/ 2141 w 3606"/>
                <a:gd name="T21" fmla="*/ 2141 h 3606"/>
                <a:gd name="T22" fmla="*/ 3268 w 3606"/>
                <a:gd name="T23" fmla="*/ 2141 h 3606"/>
                <a:gd name="T24" fmla="*/ 3606 w 3606"/>
                <a:gd name="T25" fmla="*/ 1803 h 3606"/>
                <a:gd name="T26" fmla="*/ 3268 w 3606"/>
                <a:gd name="T27" fmla="*/ 1465 h 3606"/>
                <a:gd name="T28" fmla="*/ 2141 w 3606"/>
                <a:gd name="T29" fmla="*/ 1465 h 3606"/>
                <a:gd name="T30" fmla="*/ 2141 w 3606"/>
                <a:gd name="T31" fmla="*/ 338 h 3606"/>
                <a:gd name="T32" fmla="*/ 1803 w 3606"/>
                <a:gd name="T33" fmla="*/ 0 h 3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06" h="3606">
                  <a:moveTo>
                    <a:pt x="1803" y="0"/>
                  </a:moveTo>
                  <a:cubicBezTo>
                    <a:pt x="1616" y="0"/>
                    <a:pt x="1465" y="151"/>
                    <a:pt x="1465" y="338"/>
                  </a:cubicBezTo>
                  <a:lnTo>
                    <a:pt x="1465" y="1465"/>
                  </a:lnTo>
                  <a:lnTo>
                    <a:pt x="338" y="1465"/>
                  </a:lnTo>
                  <a:cubicBezTo>
                    <a:pt x="151" y="1465"/>
                    <a:pt x="0" y="1616"/>
                    <a:pt x="0" y="1803"/>
                  </a:cubicBezTo>
                  <a:cubicBezTo>
                    <a:pt x="0" y="1990"/>
                    <a:pt x="151" y="2141"/>
                    <a:pt x="338" y="2141"/>
                  </a:cubicBezTo>
                  <a:lnTo>
                    <a:pt x="1465" y="2141"/>
                  </a:lnTo>
                  <a:lnTo>
                    <a:pt x="1465" y="3268"/>
                  </a:lnTo>
                  <a:cubicBezTo>
                    <a:pt x="1465" y="3455"/>
                    <a:pt x="1616" y="3606"/>
                    <a:pt x="1803" y="3606"/>
                  </a:cubicBezTo>
                  <a:cubicBezTo>
                    <a:pt x="1990" y="3606"/>
                    <a:pt x="2141" y="3455"/>
                    <a:pt x="2141" y="3268"/>
                  </a:cubicBezTo>
                  <a:lnTo>
                    <a:pt x="2141" y="2141"/>
                  </a:lnTo>
                  <a:lnTo>
                    <a:pt x="3268" y="2141"/>
                  </a:lnTo>
                  <a:cubicBezTo>
                    <a:pt x="3455" y="2141"/>
                    <a:pt x="3606" y="1990"/>
                    <a:pt x="3606" y="1803"/>
                  </a:cubicBezTo>
                  <a:cubicBezTo>
                    <a:pt x="3606" y="1616"/>
                    <a:pt x="3455" y="1465"/>
                    <a:pt x="3268" y="1465"/>
                  </a:cubicBezTo>
                  <a:lnTo>
                    <a:pt x="2141" y="1465"/>
                  </a:lnTo>
                  <a:lnTo>
                    <a:pt x="2141" y="338"/>
                  </a:lnTo>
                  <a:cubicBezTo>
                    <a:pt x="2141" y="151"/>
                    <a:pt x="1990" y="0"/>
                    <a:pt x="1803" y="0"/>
                  </a:cubicBezTo>
                  <a:close/>
                </a:path>
              </a:pathLst>
            </a:custGeom>
            <a:solidFill>
              <a:srgbClr val="15608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+mn-ea"/>
                <a:cs typeface="+mn-cs"/>
              </a:endParaRPr>
            </a:p>
          </p:txBody>
        </p:sp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13FE8312-5864-6458-71AA-C55148F5C179}"/>
                </a:ext>
              </a:extLst>
            </p:cNvPr>
            <p:cNvGrpSpPr/>
            <p:nvPr/>
          </p:nvGrpSpPr>
          <p:grpSpPr>
            <a:xfrm>
              <a:off x="4559366" y="1779205"/>
              <a:ext cx="1230307" cy="833796"/>
              <a:chOff x="2073744" y="1345130"/>
              <a:chExt cx="1349543" cy="914605"/>
            </a:xfrm>
          </p:grpSpPr>
          <p:sp>
            <p:nvSpPr>
              <p:cNvPr id="116" name="六边形 115">
                <a:extLst>
                  <a:ext uri="{FF2B5EF4-FFF2-40B4-BE49-F238E27FC236}">
                    <a16:creationId xmlns:a16="http://schemas.microsoft.com/office/drawing/2014/main" id="{0D4A34CF-8127-0240-DD82-9AF4A457A6F2}"/>
                  </a:ext>
                </a:extLst>
              </p:cNvPr>
              <p:cNvSpPr/>
              <p:nvPr/>
            </p:nvSpPr>
            <p:spPr>
              <a:xfrm>
                <a:off x="2073747" y="1345130"/>
                <a:ext cx="1095641" cy="869959"/>
              </a:xfrm>
              <a:prstGeom prst="hexagon">
                <a:avLst/>
              </a:prstGeom>
              <a:noFill/>
              <a:ln w="28575" cap="flat" cmpd="sng" algn="ctr">
                <a:solidFill>
                  <a:srgbClr val="0E2841">
                    <a:lumMod val="75000"/>
                    <a:lumOff val="2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7" name="梯形 116">
                <a:extLst>
                  <a:ext uri="{FF2B5EF4-FFF2-40B4-BE49-F238E27FC236}">
                    <a16:creationId xmlns:a16="http://schemas.microsoft.com/office/drawing/2014/main" id="{BF272858-D9B6-6756-5E58-883F76B8646D}"/>
                  </a:ext>
                </a:extLst>
              </p:cNvPr>
              <p:cNvSpPr/>
              <p:nvPr/>
            </p:nvSpPr>
            <p:spPr>
              <a:xfrm rot="10800000">
                <a:off x="2073744" y="1806559"/>
                <a:ext cx="1095642" cy="391944"/>
              </a:xfrm>
              <a:prstGeom prst="trapezoid">
                <a:avLst>
                  <a:gd name="adj" fmla="val 49693"/>
                </a:avLst>
              </a:prstGeom>
              <a:solidFill>
                <a:srgbClr val="156082"/>
              </a:solidFill>
              <a:ln w="19050" cap="flat" cmpd="sng" algn="ctr">
                <a:solidFill>
                  <a:srgbClr val="0E2841">
                    <a:lumMod val="75000"/>
                    <a:lumOff val="2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7F0C55DC-D792-EE9B-C9A9-770196A73F71}"/>
                  </a:ext>
                </a:extLst>
              </p:cNvPr>
              <p:cNvSpPr txBox="1"/>
              <p:nvPr/>
            </p:nvSpPr>
            <p:spPr>
              <a:xfrm>
                <a:off x="2265534" y="1388700"/>
                <a:ext cx="888908" cy="405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E2841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行业</a:t>
                </a: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E2841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文本框 118">
                <a:extLst>
                  <a:ext uri="{FF2B5EF4-FFF2-40B4-BE49-F238E27FC236}">
                    <a16:creationId xmlns:a16="http://schemas.microsoft.com/office/drawing/2014/main" id="{D0B88206-0186-C65C-72E6-97750689B6A6}"/>
                  </a:ext>
                </a:extLst>
              </p:cNvPr>
              <p:cNvSpPr txBox="1"/>
              <p:nvPr/>
            </p:nvSpPr>
            <p:spPr>
              <a:xfrm>
                <a:off x="2206518" y="1787088"/>
                <a:ext cx="1216769" cy="472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:r>
                  <a:rPr kumimoji="0" lang="zh-CN" alt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中国铸</a:t>
                </a:r>
                <a:endPara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zh-CN" alt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造协会</a:t>
                </a:r>
                <a:endPara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0" name="addition-thick-symbol_20183">
              <a:extLst>
                <a:ext uri="{FF2B5EF4-FFF2-40B4-BE49-F238E27FC236}">
                  <a16:creationId xmlns:a16="http://schemas.microsoft.com/office/drawing/2014/main" id="{FF6C3165-02DD-ADE5-2718-84B134028E42}"/>
                </a:ext>
              </a:extLst>
            </p:cNvPr>
            <p:cNvSpPr/>
            <p:nvPr/>
          </p:nvSpPr>
          <p:spPr>
            <a:xfrm>
              <a:off x="2904026" y="2047383"/>
              <a:ext cx="243096" cy="244080"/>
            </a:xfrm>
            <a:custGeom>
              <a:avLst/>
              <a:gdLst>
                <a:gd name="T0" fmla="*/ 1803 w 3606"/>
                <a:gd name="T1" fmla="*/ 0 h 3606"/>
                <a:gd name="T2" fmla="*/ 1465 w 3606"/>
                <a:gd name="T3" fmla="*/ 338 h 3606"/>
                <a:gd name="T4" fmla="*/ 1465 w 3606"/>
                <a:gd name="T5" fmla="*/ 1465 h 3606"/>
                <a:gd name="T6" fmla="*/ 338 w 3606"/>
                <a:gd name="T7" fmla="*/ 1465 h 3606"/>
                <a:gd name="T8" fmla="*/ 0 w 3606"/>
                <a:gd name="T9" fmla="*/ 1803 h 3606"/>
                <a:gd name="T10" fmla="*/ 338 w 3606"/>
                <a:gd name="T11" fmla="*/ 2141 h 3606"/>
                <a:gd name="T12" fmla="*/ 1465 w 3606"/>
                <a:gd name="T13" fmla="*/ 2141 h 3606"/>
                <a:gd name="T14" fmla="*/ 1465 w 3606"/>
                <a:gd name="T15" fmla="*/ 3268 h 3606"/>
                <a:gd name="T16" fmla="*/ 1803 w 3606"/>
                <a:gd name="T17" fmla="*/ 3606 h 3606"/>
                <a:gd name="T18" fmla="*/ 2141 w 3606"/>
                <a:gd name="T19" fmla="*/ 3268 h 3606"/>
                <a:gd name="T20" fmla="*/ 2141 w 3606"/>
                <a:gd name="T21" fmla="*/ 2141 h 3606"/>
                <a:gd name="T22" fmla="*/ 3268 w 3606"/>
                <a:gd name="T23" fmla="*/ 2141 h 3606"/>
                <a:gd name="T24" fmla="*/ 3606 w 3606"/>
                <a:gd name="T25" fmla="*/ 1803 h 3606"/>
                <a:gd name="T26" fmla="*/ 3268 w 3606"/>
                <a:gd name="T27" fmla="*/ 1465 h 3606"/>
                <a:gd name="T28" fmla="*/ 2141 w 3606"/>
                <a:gd name="T29" fmla="*/ 1465 h 3606"/>
                <a:gd name="T30" fmla="*/ 2141 w 3606"/>
                <a:gd name="T31" fmla="*/ 338 h 3606"/>
                <a:gd name="T32" fmla="*/ 1803 w 3606"/>
                <a:gd name="T33" fmla="*/ 0 h 3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06" h="3606">
                  <a:moveTo>
                    <a:pt x="1803" y="0"/>
                  </a:moveTo>
                  <a:cubicBezTo>
                    <a:pt x="1616" y="0"/>
                    <a:pt x="1465" y="151"/>
                    <a:pt x="1465" y="338"/>
                  </a:cubicBezTo>
                  <a:lnTo>
                    <a:pt x="1465" y="1465"/>
                  </a:lnTo>
                  <a:lnTo>
                    <a:pt x="338" y="1465"/>
                  </a:lnTo>
                  <a:cubicBezTo>
                    <a:pt x="151" y="1465"/>
                    <a:pt x="0" y="1616"/>
                    <a:pt x="0" y="1803"/>
                  </a:cubicBezTo>
                  <a:cubicBezTo>
                    <a:pt x="0" y="1990"/>
                    <a:pt x="151" y="2141"/>
                    <a:pt x="338" y="2141"/>
                  </a:cubicBezTo>
                  <a:lnTo>
                    <a:pt x="1465" y="2141"/>
                  </a:lnTo>
                  <a:lnTo>
                    <a:pt x="1465" y="3268"/>
                  </a:lnTo>
                  <a:cubicBezTo>
                    <a:pt x="1465" y="3455"/>
                    <a:pt x="1616" y="3606"/>
                    <a:pt x="1803" y="3606"/>
                  </a:cubicBezTo>
                  <a:cubicBezTo>
                    <a:pt x="1990" y="3606"/>
                    <a:pt x="2141" y="3455"/>
                    <a:pt x="2141" y="3268"/>
                  </a:cubicBezTo>
                  <a:lnTo>
                    <a:pt x="2141" y="2141"/>
                  </a:lnTo>
                  <a:lnTo>
                    <a:pt x="3268" y="2141"/>
                  </a:lnTo>
                  <a:cubicBezTo>
                    <a:pt x="3455" y="2141"/>
                    <a:pt x="3606" y="1990"/>
                    <a:pt x="3606" y="1803"/>
                  </a:cubicBezTo>
                  <a:cubicBezTo>
                    <a:pt x="3606" y="1616"/>
                    <a:pt x="3455" y="1465"/>
                    <a:pt x="3268" y="1465"/>
                  </a:cubicBezTo>
                  <a:lnTo>
                    <a:pt x="2141" y="1465"/>
                  </a:lnTo>
                  <a:lnTo>
                    <a:pt x="2141" y="338"/>
                  </a:lnTo>
                  <a:cubicBezTo>
                    <a:pt x="2141" y="151"/>
                    <a:pt x="1990" y="0"/>
                    <a:pt x="1803" y="0"/>
                  </a:cubicBezTo>
                  <a:close/>
                </a:path>
              </a:pathLst>
            </a:custGeom>
            <a:solidFill>
              <a:srgbClr val="15608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+mn-ea"/>
                <a:cs typeface="+mn-cs"/>
              </a:endParaRPr>
            </a:p>
          </p:txBody>
        </p:sp>
        <p:sp>
          <p:nvSpPr>
            <p:cNvPr id="121" name="addition-thick-symbol_20183">
              <a:extLst>
                <a:ext uri="{FF2B5EF4-FFF2-40B4-BE49-F238E27FC236}">
                  <a16:creationId xmlns:a16="http://schemas.microsoft.com/office/drawing/2014/main" id="{FF6C3165-02DD-ADE5-2718-84B134028E42}"/>
                </a:ext>
              </a:extLst>
            </p:cNvPr>
            <p:cNvSpPr/>
            <p:nvPr/>
          </p:nvSpPr>
          <p:spPr>
            <a:xfrm>
              <a:off x="4159458" y="2044816"/>
              <a:ext cx="243096" cy="244080"/>
            </a:xfrm>
            <a:custGeom>
              <a:avLst/>
              <a:gdLst>
                <a:gd name="T0" fmla="*/ 1803 w 3606"/>
                <a:gd name="T1" fmla="*/ 0 h 3606"/>
                <a:gd name="T2" fmla="*/ 1465 w 3606"/>
                <a:gd name="T3" fmla="*/ 338 h 3606"/>
                <a:gd name="T4" fmla="*/ 1465 w 3606"/>
                <a:gd name="T5" fmla="*/ 1465 h 3606"/>
                <a:gd name="T6" fmla="*/ 338 w 3606"/>
                <a:gd name="T7" fmla="*/ 1465 h 3606"/>
                <a:gd name="T8" fmla="*/ 0 w 3606"/>
                <a:gd name="T9" fmla="*/ 1803 h 3606"/>
                <a:gd name="T10" fmla="*/ 338 w 3606"/>
                <a:gd name="T11" fmla="*/ 2141 h 3606"/>
                <a:gd name="T12" fmla="*/ 1465 w 3606"/>
                <a:gd name="T13" fmla="*/ 2141 h 3606"/>
                <a:gd name="T14" fmla="*/ 1465 w 3606"/>
                <a:gd name="T15" fmla="*/ 3268 h 3606"/>
                <a:gd name="T16" fmla="*/ 1803 w 3606"/>
                <a:gd name="T17" fmla="*/ 3606 h 3606"/>
                <a:gd name="T18" fmla="*/ 2141 w 3606"/>
                <a:gd name="T19" fmla="*/ 3268 h 3606"/>
                <a:gd name="T20" fmla="*/ 2141 w 3606"/>
                <a:gd name="T21" fmla="*/ 2141 h 3606"/>
                <a:gd name="T22" fmla="*/ 3268 w 3606"/>
                <a:gd name="T23" fmla="*/ 2141 h 3606"/>
                <a:gd name="T24" fmla="*/ 3606 w 3606"/>
                <a:gd name="T25" fmla="*/ 1803 h 3606"/>
                <a:gd name="T26" fmla="*/ 3268 w 3606"/>
                <a:gd name="T27" fmla="*/ 1465 h 3606"/>
                <a:gd name="T28" fmla="*/ 2141 w 3606"/>
                <a:gd name="T29" fmla="*/ 1465 h 3606"/>
                <a:gd name="T30" fmla="*/ 2141 w 3606"/>
                <a:gd name="T31" fmla="*/ 338 h 3606"/>
                <a:gd name="T32" fmla="*/ 1803 w 3606"/>
                <a:gd name="T33" fmla="*/ 0 h 3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06" h="3606">
                  <a:moveTo>
                    <a:pt x="1803" y="0"/>
                  </a:moveTo>
                  <a:cubicBezTo>
                    <a:pt x="1616" y="0"/>
                    <a:pt x="1465" y="151"/>
                    <a:pt x="1465" y="338"/>
                  </a:cubicBezTo>
                  <a:lnTo>
                    <a:pt x="1465" y="1465"/>
                  </a:lnTo>
                  <a:lnTo>
                    <a:pt x="338" y="1465"/>
                  </a:lnTo>
                  <a:cubicBezTo>
                    <a:pt x="151" y="1465"/>
                    <a:pt x="0" y="1616"/>
                    <a:pt x="0" y="1803"/>
                  </a:cubicBezTo>
                  <a:cubicBezTo>
                    <a:pt x="0" y="1990"/>
                    <a:pt x="151" y="2141"/>
                    <a:pt x="338" y="2141"/>
                  </a:cubicBezTo>
                  <a:lnTo>
                    <a:pt x="1465" y="2141"/>
                  </a:lnTo>
                  <a:lnTo>
                    <a:pt x="1465" y="3268"/>
                  </a:lnTo>
                  <a:cubicBezTo>
                    <a:pt x="1465" y="3455"/>
                    <a:pt x="1616" y="3606"/>
                    <a:pt x="1803" y="3606"/>
                  </a:cubicBezTo>
                  <a:cubicBezTo>
                    <a:pt x="1990" y="3606"/>
                    <a:pt x="2141" y="3455"/>
                    <a:pt x="2141" y="3268"/>
                  </a:cubicBezTo>
                  <a:lnTo>
                    <a:pt x="2141" y="2141"/>
                  </a:lnTo>
                  <a:lnTo>
                    <a:pt x="3268" y="2141"/>
                  </a:lnTo>
                  <a:cubicBezTo>
                    <a:pt x="3455" y="2141"/>
                    <a:pt x="3606" y="1990"/>
                    <a:pt x="3606" y="1803"/>
                  </a:cubicBezTo>
                  <a:cubicBezTo>
                    <a:pt x="3606" y="1616"/>
                    <a:pt x="3455" y="1465"/>
                    <a:pt x="3268" y="1465"/>
                  </a:cubicBezTo>
                  <a:lnTo>
                    <a:pt x="2141" y="1465"/>
                  </a:lnTo>
                  <a:lnTo>
                    <a:pt x="2141" y="338"/>
                  </a:lnTo>
                  <a:cubicBezTo>
                    <a:pt x="2141" y="151"/>
                    <a:pt x="1990" y="0"/>
                    <a:pt x="1803" y="0"/>
                  </a:cubicBezTo>
                  <a:close/>
                </a:path>
              </a:pathLst>
            </a:custGeom>
            <a:solidFill>
              <a:srgbClr val="15608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+mn-ea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2195668" y="1900012"/>
              <a:ext cx="516568" cy="529302"/>
              <a:chOff x="5679844" y="3114832"/>
              <a:chExt cx="516568" cy="529302"/>
            </a:xfrm>
          </p:grpSpPr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3913ABF0-7BA3-1CCF-34D1-5FCBD49DE147}"/>
                  </a:ext>
                </a:extLst>
              </p:cNvPr>
              <p:cNvSpPr/>
              <p:nvPr/>
            </p:nvSpPr>
            <p:spPr>
              <a:xfrm>
                <a:off x="5679844" y="3114832"/>
                <a:ext cx="516568" cy="529302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60747594-573E-FA9F-1610-0CF4A8B38895}"/>
                  </a:ext>
                </a:extLst>
              </p:cNvPr>
              <p:cNvSpPr txBox="1"/>
              <p:nvPr/>
            </p:nvSpPr>
            <p:spPr>
              <a:xfrm>
                <a:off x="5695138" y="3149671"/>
                <a:ext cx="3642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校</a:t>
                </a: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3405771" y="1877851"/>
              <a:ext cx="499258" cy="516312"/>
              <a:chOff x="5708283" y="3858146"/>
              <a:chExt cx="499258" cy="516312"/>
            </a:xfrm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3F23353-8910-75A4-F577-F6EF04EA7C5D}"/>
                  </a:ext>
                </a:extLst>
              </p:cNvPr>
              <p:cNvSpPr/>
              <p:nvPr/>
            </p:nvSpPr>
            <p:spPr>
              <a:xfrm>
                <a:off x="5708283" y="3858146"/>
                <a:ext cx="499258" cy="516312"/>
              </a:xfrm>
              <a:prstGeom prst="ellipse">
                <a:avLst/>
              </a:prstGeom>
              <a:solidFill>
                <a:srgbClr val="C00000"/>
              </a:solidFill>
              <a:ln w="190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2F24E00C-D8E4-7D02-31D7-C42B23E2B201}"/>
                  </a:ext>
                </a:extLst>
              </p:cNvPr>
              <p:cNvSpPr txBox="1"/>
              <p:nvPr/>
            </p:nvSpPr>
            <p:spPr>
              <a:xfrm>
                <a:off x="5714046" y="3870541"/>
                <a:ext cx="364229" cy="403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企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998294" y="4216019"/>
            <a:ext cx="563834" cy="875930"/>
            <a:chOff x="998294" y="4216019"/>
            <a:chExt cx="563834" cy="875930"/>
          </a:xfrm>
        </p:grpSpPr>
        <p:sp>
          <p:nvSpPr>
            <p:cNvPr id="111" name="右箭头 110"/>
            <p:cNvSpPr/>
            <p:nvPr/>
          </p:nvSpPr>
          <p:spPr>
            <a:xfrm rot="5400000">
              <a:off x="842246" y="4372067"/>
              <a:ext cx="875930" cy="563834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F4826C8B-6D9D-4F59-ACF2-B3646388BAFF}"/>
                </a:ext>
              </a:extLst>
            </p:cNvPr>
            <p:cNvSpPr/>
            <p:nvPr/>
          </p:nvSpPr>
          <p:spPr>
            <a:xfrm>
              <a:off x="1073532" y="4254086"/>
              <a:ext cx="24870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投入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893197" y="4071691"/>
            <a:ext cx="563834" cy="998335"/>
            <a:chOff x="4893197" y="4071691"/>
            <a:chExt cx="563834" cy="998335"/>
          </a:xfrm>
        </p:grpSpPr>
        <p:sp>
          <p:nvSpPr>
            <p:cNvPr id="113" name="右箭头 112"/>
            <p:cNvSpPr/>
            <p:nvPr/>
          </p:nvSpPr>
          <p:spPr>
            <a:xfrm rot="5400000">
              <a:off x="4675946" y="4288942"/>
              <a:ext cx="998335" cy="563834"/>
            </a:xfrm>
            <a:prstGeom prst="rightArrow">
              <a:avLst/>
            </a:prstGeom>
            <a:solidFill>
              <a:srgbClr val="CF87BC"/>
            </a:solidFill>
            <a:ln>
              <a:solidFill>
                <a:srgbClr val="CF8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F4826C8B-6D9D-4F59-ACF2-B3646388BAFF}"/>
                </a:ext>
              </a:extLst>
            </p:cNvPr>
            <p:cNvSpPr/>
            <p:nvPr/>
          </p:nvSpPr>
          <p:spPr>
            <a:xfrm>
              <a:off x="4968435" y="4232163"/>
              <a:ext cx="24870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投入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2" name="矩形 121">
            <a:extLst>
              <a:ext uri="{FF2B5EF4-FFF2-40B4-BE49-F238E27FC236}">
                <a16:creationId xmlns:a16="http://schemas.microsoft.com/office/drawing/2014/main" id="{0F4FD974-8A2A-4896-9A1B-1EA127CDC39E}"/>
              </a:ext>
            </a:extLst>
          </p:cNvPr>
          <p:cNvSpPr/>
          <p:nvPr/>
        </p:nvSpPr>
        <p:spPr>
          <a:xfrm>
            <a:off x="6675292" y="4933680"/>
            <a:ext cx="8867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endParaRPr lang="zh-CN" altLang="en-US" sz="6000" b="1" dirty="0"/>
          </a:p>
        </p:txBody>
      </p:sp>
      <p:grpSp>
        <p:nvGrpSpPr>
          <p:cNvPr id="123" name="组合 122"/>
          <p:cNvGrpSpPr/>
          <p:nvPr/>
        </p:nvGrpSpPr>
        <p:grpSpPr>
          <a:xfrm>
            <a:off x="7630756" y="5217844"/>
            <a:ext cx="3785434" cy="632000"/>
            <a:chOff x="6310418" y="1478087"/>
            <a:chExt cx="5004144" cy="657078"/>
          </a:xfrm>
        </p:grpSpPr>
        <p:sp>
          <p:nvSpPr>
            <p:cNvPr id="124" name="剪去对角的矩形 123"/>
            <p:cNvSpPr/>
            <p:nvPr/>
          </p:nvSpPr>
          <p:spPr>
            <a:xfrm>
              <a:off x="6310418" y="1478087"/>
              <a:ext cx="4893101" cy="657078"/>
            </a:xfrm>
            <a:prstGeom prst="snip2DiagRect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000" b="1" noProof="1">
                <a:solidFill>
                  <a:srgbClr val="FF0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6310418" y="1558634"/>
              <a:ext cx="5004144" cy="495983"/>
            </a:xfrm>
            <a:prstGeom prst="round1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zh-CN" altLang="en-US" sz="2500" b="1" dirty="0" smtClean="0">
                  <a:solidFill>
                    <a:schemeClr val="tx2">
                      <a:lumMod val="75000"/>
                    </a:schemeClr>
                  </a:solidFill>
                  <a:latin typeface="黑体" pitchFamily="49" charset="-122"/>
                  <a:ea typeface="黑体" pitchFamily="49" charset="-122"/>
                  <a:cs typeface="思源黑体 CN Bold" pitchFamily="34" charset="-122"/>
                </a:rPr>
                <a:t>陕</a:t>
              </a:r>
              <a:r>
                <a:rPr lang="zh-CN" altLang="en-US" sz="2500" b="1" dirty="0">
                  <a:solidFill>
                    <a:schemeClr val="tx2">
                      <a:lumMod val="75000"/>
                    </a:schemeClr>
                  </a:solidFill>
                  <a:latin typeface="黑体" pitchFamily="49" charset="-122"/>
                  <a:ea typeface="黑体" pitchFamily="49" charset="-122"/>
                  <a:cs typeface="思源黑体 CN Bold" pitchFamily="34" charset="-122"/>
                </a:rPr>
                <a:t>工</a:t>
              </a:r>
              <a:r>
                <a:rPr lang="en-US" altLang="zh-CN" sz="2500" b="1" dirty="0">
                  <a:solidFill>
                    <a:schemeClr val="tx2">
                      <a:lumMod val="75000"/>
                    </a:schemeClr>
                  </a:solidFill>
                  <a:latin typeface="黑体" pitchFamily="49" charset="-122"/>
                  <a:ea typeface="黑体" pitchFamily="49" charset="-122"/>
                  <a:cs typeface="思源黑体 CN Bold" pitchFamily="34" charset="-122"/>
                </a:rPr>
                <a:t>·</a:t>
              </a:r>
              <a:r>
                <a:rPr lang="zh-CN" altLang="en-US" sz="2500" b="1" dirty="0">
                  <a:solidFill>
                    <a:schemeClr val="tx2">
                      <a:lumMod val="75000"/>
                    </a:schemeClr>
                  </a:solidFill>
                  <a:latin typeface="黑体" pitchFamily="49" charset="-122"/>
                  <a:ea typeface="黑体" pitchFamily="49" charset="-122"/>
                  <a:cs typeface="思源黑体 CN Bold" pitchFamily="34" charset="-122"/>
                </a:rPr>
                <a:t>共享产业学院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462171" y="1182099"/>
            <a:ext cx="5425799" cy="3787008"/>
            <a:chOff x="6462171" y="1182099"/>
            <a:chExt cx="5425799" cy="378700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171" y="1182099"/>
              <a:ext cx="5425799" cy="269964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552" y="3977207"/>
              <a:ext cx="1752173" cy="96974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8923" y="3995145"/>
              <a:ext cx="1719168" cy="95041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288" y="4011579"/>
              <a:ext cx="1714682" cy="957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27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88" grpId="0"/>
      <p:bldP spid="89" grpId="0" animBg="1"/>
      <p:bldP spid="90" grpId="0" animBg="1"/>
      <p:bldP spid="92" grpId="0" animBg="1"/>
      <p:bldP spid="1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>
            <a:extLst>
              <a:ext uri="{FF2B5EF4-FFF2-40B4-BE49-F238E27FC236}">
                <a16:creationId xmlns:a16="http://schemas.microsoft.com/office/drawing/2014/main" id="{F4826C8B-6D9D-4F59-ACF2-B3646388BAFF}"/>
              </a:ext>
            </a:extLst>
          </p:cNvPr>
          <p:cNvSpPr/>
          <p:nvPr/>
        </p:nvSpPr>
        <p:spPr>
          <a:xfrm>
            <a:off x="490056" y="95114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3070" y="1458931"/>
            <a:ext cx="2211223" cy="4541178"/>
            <a:chOff x="573070" y="1458931"/>
            <a:chExt cx="2211223" cy="4541178"/>
          </a:xfrm>
        </p:grpSpPr>
        <p:sp>
          <p:nvSpPr>
            <p:cNvPr id="130" name="矩形 129"/>
            <p:cNvSpPr/>
            <p:nvPr/>
          </p:nvSpPr>
          <p:spPr>
            <a:xfrm>
              <a:off x="573070" y="1458931"/>
              <a:ext cx="2211223" cy="4541178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BA5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D7548FFF-6327-1F03-AE65-F1376A19112E}"/>
                </a:ext>
              </a:extLst>
            </p:cNvPr>
            <p:cNvGrpSpPr/>
            <p:nvPr/>
          </p:nvGrpSpPr>
          <p:grpSpPr>
            <a:xfrm>
              <a:off x="726358" y="1784351"/>
              <a:ext cx="1952307" cy="3975300"/>
              <a:chOff x="7512963" y="1574038"/>
              <a:chExt cx="1952307" cy="3975300"/>
            </a:xfrm>
          </p:grpSpPr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96446D23-4EBC-CD53-47BE-1E0DD161B606}"/>
                  </a:ext>
                </a:extLst>
              </p:cNvPr>
              <p:cNvSpPr/>
              <p:nvPr/>
            </p:nvSpPr>
            <p:spPr>
              <a:xfrm>
                <a:off x="7537208" y="1574038"/>
                <a:ext cx="1876500" cy="444393"/>
              </a:xfrm>
              <a:prstGeom prst="rect">
                <a:avLst/>
              </a:prstGeom>
              <a:solidFill>
                <a:srgbClr val="0E2841">
                  <a:lumMod val="25000"/>
                  <a:lumOff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CAB9E1FB-74AC-1456-0A00-B95EE26A4978}"/>
                  </a:ext>
                </a:extLst>
              </p:cNvPr>
              <p:cNvSpPr txBox="1"/>
              <p:nvPr/>
            </p:nvSpPr>
            <p:spPr>
              <a:xfrm>
                <a:off x="7602555" y="1641111"/>
                <a:ext cx="128607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理事会</a:t>
                </a:r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5FD1CD6A-F899-3453-EB5B-BA33D067B24B}"/>
                  </a:ext>
                </a:extLst>
              </p:cNvPr>
              <p:cNvSpPr txBox="1"/>
              <p:nvPr/>
            </p:nvSpPr>
            <p:spPr>
              <a:xfrm>
                <a:off x="7538717" y="2029551"/>
                <a:ext cx="192655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0" lang="zh-CN" altLang="en-US" sz="16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产教融合办公室</a:t>
                </a:r>
              </a:p>
            </p:txBody>
          </p: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F7CC50F0-EB4A-6DDF-8312-C0FBB1C71DBE}"/>
                  </a:ext>
                </a:extLst>
              </p:cNvPr>
              <p:cNvSpPr txBox="1"/>
              <p:nvPr/>
            </p:nvSpPr>
            <p:spPr>
              <a:xfrm>
                <a:off x="7537208" y="2306294"/>
                <a:ext cx="192655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教学指导委员会</a:t>
                </a:r>
              </a:p>
            </p:txBody>
          </p:sp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B87C553C-31EB-5E23-4FA4-AE9075E6358D}"/>
                  </a:ext>
                </a:extLst>
              </p:cNvPr>
              <p:cNvSpPr/>
              <p:nvPr/>
            </p:nvSpPr>
            <p:spPr>
              <a:xfrm>
                <a:off x="7512963" y="2622318"/>
                <a:ext cx="1876500" cy="444393"/>
              </a:xfrm>
              <a:prstGeom prst="rect">
                <a:avLst/>
              </a:prstGeom>
              <a:solidFill>
                <a:srgbClr val="0E2841">
                  <a:lumMod val="25000"/>
                  <a:lumOff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EE793A57-B772-6D36-A500-D80227CA2920}"/>
                  </a:ext>
                </a:extLst>
              </p:cNvPr>
              <p:cNvSpPr txBox="1"/>
              <p:nvPr/>
            </p:nvSpPr>
            <p:spPr>
              <a:xfrm>
                <a:off x="7578310" y="2689391"/>
                <a:ext cx="128607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真实产线</a:t>
                </a:r>
              </a:p>
            </p:txBody>
          </p:sp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03A776D5-61C1-AD5E-F317-2CA1B8A6BC7F}"/>
                  </a:ext>
                </a:extLst>
              </p:cNvPr>
              <p:cNvSpPr txBox="1"/>
              <p:nvPr/>
            </p:nvSpPr>
            <p:spPr>
              <a:xfrm>
                <a:off x="7526472" y="3082960"/>
                <a:ext cx="192655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智能成型工厂</a:t>
                </a: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0B736F89-9A8A-07BA-7564-DAB8BC68E352}"/>
                  </a:ext>
                </a:extLst>
              </p:cNvPr>
              <p:cNvSpPr/>
              <p:nvPr/>
            </p:nvSpPr>
            <p:spPr>
              <a:xfrm>
                <a:off x="7523158" y="3437677"/>
                <a:ext cx="1876500" cy="444393"/>
              </a:xfrm>
              <a:prstGeom prst="rect">
                <a:avLst/>
              </a:prstGeom>
              <a:solidFill>
                <a:srgbClr val="0E2841">
                  <a:lumMod val="25000"/>
                  <a:lumOff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A42FADD9-A659-B49A-25E5-54491B9302F5}"/>
                  </a:ext>
                </a:extLst>
              </p:cNvPr>
              <p:cNvSpPr txBox="1"/>
              <p:nvPr/>
            </p:nvSpPr>
            <p:spPr>
              <a:xfrm>
                <a:off x="7588505" y="3504750"/>
                <a:ext cx="171924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协同创新中心</a:t>
                </a:r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D07AB24B-416E-041A-8E13-0D78E6826D4E}"/>
                  </a:ext>
                </a:extLst>
              </p:cNvPr>
              <p:cNvSpPr/>
              <p:nvPr/>
            </p:nvSpPr>
            <p:spPr>
              <a:xfrm>
                <a:off x="7512963" y="3947216"/>
                <a:ext cx="1876500" cy="444393"/>
              </a:xfrm>
              <a:prstGeom prst="rect">
                <a:avLst/>
              </a:prstGeom>
              <a:solidFill>
                <a:srgbClr val="0E2841">
                  <a:lumMod val="25000"/>
                  <a:lumOff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BFC1EDB5-55DA-848C-383F-DE8C296A75B3}"/>
                  </a:ext>
                </a:extLst>
              </p:cNvPr>
              <p:cNvSpPr txBox="1"/>
              <p:nvPr/>
            </p:nvSpPr>
            <p:spPr>
              <a:xfrm>
                <a:off x="7578310" y="4014289"/>
                <a:ext cx="171924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工程研究中心</a:t>
                </a: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8214E0F5-8ABD-5DE3-B0FD-6E33315271CA}"/>
                  </a:ext>
                </a:extLst>
              </p:cNvPr>
              <p:cNvSpPr/>
              <p:nvPr/>
            </p:nvSpPr>
            <p:spPr>
              <a:xfrm>
                <a:off x="7512963" y="4453577"/>
                <a:ext cx="1876500" cy="444393"/>
              </a:xfrm>
              <a:prstGeom prst="rect">
                <a:avLst/>
              </a:prstGeom>
              <a:solidFill>
                <a:srgbClr val="0E2841">
                  <a:lumMod val="25000"/>
                  <a:lumOff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F3081D00-E815-4D48-470E-8452AF651C2E}"/>
                  </a:ext>
                </a:extLst>
              </p:cNvPr>
              <p:cNvSpPr txBox="1"/>
              <p:nvPr/>
            </p:nvSpPr>
            <p:spPr>
              <a:xfrm>
                <a:off x="7578310" y="4520650"/>
                <a:ext cx="171924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56082">
                        <a:lumMod val="50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专家工作站</a:t>
                </a:r>
              </a:p>
            </p:txBody>
          </p:sp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8B34B8B4-62B9-2B46-167F-0F991C444092}"/>
                  </a:ext>
                </a:extLst>
              </p:cNvPr>
              <p:cNvSpPr txBox="1"/>
              <p:nvPr/>
            </p:nvSpPr>
            <p:spPr>
              <a:xfrm>
                <a:off x="7526911" y="4897395"/>
                <a:ext cx="192655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院士工作室</a:t>
                </a:r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A84C42E8-DACF-E50F-3710-6D37A13BC156}"/>
                  </a:ext>
                </a:extLst>
              </p:cNvPr>
              <p:cNvSpPr txBox="1"/>
              <p:nvPr/>
            </p:nvSpPr>
            <p:spPr>
              <a:xfrm>
                <a:off x="7526911" y="5210784"/>
                <a:ext cx="192655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技能大师工作室</a:t>
                </a: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2920874" y="1458930"/>
            <a:ext cx="6438883" cy="4541178"/>
            <a:chOff x="2920874" y="1458930"/>
            <a:chExt cx="6438883" cy="4541178"/>
          </a:xfrm>
        </p:grpSpPr>
        <p:sp>
          <p:nvSpPr>
            <p:cNvPr id="11" name="虚尾箭头 10"/>
            <p:cNvSpPr/>
            <p:nvPr/>
          </p:nvSpPr>
          <p:spPr>
            <a:xfrm>
              <a:off x="2920874" y="2831590"/>
              <a:ext cx="359693" cy="1795858"/>
            </a:xfrm>
            <a:prstGeom prst="stripedRightArrow">
              <a:avLst/>
            </a:prstGeom>
            <a:solidFill>
              <a:srgbClr val="CF87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3410069" y="1458930"/>
              <a:ext cx="5949688" cy="4541178"/>
              <a:chOff x="3410069" y="1458930"/>
              <a:chExt cx="5949688" cy="4541178"/>
            </a:xfrm>
          </p:grpSpPr>
          <p:sp>
            <p:nvSpPr>
              <p:cNvPr id="147" name="矩形 146"/>
              <p:cNvSpPr/>
              <p:nvPr/>
            </p:nvSpPr>
            <p:spPr>
              <a:xfrm>
                <a:off x="3410069" y="1458930"/>
                <a:ext cx="5949688" cy="4541178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FFBA55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smtClean="0">
                  <a:solidFill>
                    <a:srgbClr val="000000"/>
                  </a:solidFill>
                  <a:latin typeface="Arial"/>
                  <a:ea typeface="微软雅黑"/>
                </a:endParaRPr>
              </a:p>
            </p:txBody>
          </p:sp>
          <p:pic>
            <p:nvPicPr>
              <p:cNvPr id="135" name="图片 134">
                <a:extLst>
                  <a:ext uri="{FF2B5EF4-FFF2-40B4-BE49-F238E27FC236}">
                    <a16:creationId xmlns:a16="http://schemas.microsoft.com/office/drawing/2014/main" id="{0AB6B6F8-4FF8-5996-0590-CBE765A44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22852" y="1669322"/>
                <a:ext cx="3717015" cy="3744629"/>
              </a:xfrm>
              <a:prstGeom prst="rect">
                <a:avLst/>
              </a:prstGeom>
            </p:spPr>
          </p:pic>
          <p:sp>
            <p:nvSpPr>
              <p:cNvPr id="145" name="文本框 144">
                <a:extLst>
                  <a:ext uri="{FF2B5EF4-FFF2-40B4-BE49-F238E27FC236}">
                    <a16:creationId xmlns:a16="http://schemas.microsoft.com/office/drawing/2014/main" id="{9D8FA481-C63D-7DF7-11B0-0CD29CAA4D61}"/>
                  </a:ext>
                </a:extLst>
              </p:cNvPr>
              <p:cNvSpPr txBox="1"/>
              <p:nvPr/>
            </p:nvSpPr>
            <p:spPr>
              <a:xfrm>
                <a:off x="5510743" y="5513850"/>
                <a:ext cx="107708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tx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四链融合</a:t>
                </a:r>
                <a:endParaRPr lang="zh-CN" altLang="en-US" sz="16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6" name="文本框 145">
                <a:extLst>
                  <a:ext uri="{FF2B5EF4-FFF2-40B4-BE49-F238E27FC236}">
                    <a16:creationId xmlns:a16="http://schemas.microsoft.com/office/drawing/2014/main" id="{6E7D24B3-F1CE-24D0-D9F9-C00F9FD8C593}"/>
                  </a:ext>
                </a:extLst>
              </p:cNvPr>
              <p:cNvSpPr txBox="1"/>
              <p:nvPr/>
            </p:nvSpPr>
            <p:spPr>
              <a:xfrm>
                <a:off x="4123015" y="5513850"/>
                <a:ext cx="107708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tx2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五位一体</a:t>
                </a:r>
                <a:endParaRPr lang="zh-CN" altLang="en-US" sz="16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31" b="10363"/>
              <a:stretch/>
            </p:blipFill>
            <p:spPr>
              <a:xfrm>
                <a:off x="7423764" y="4855264"/>
                <a:ext cx="1817583" cy="1006868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108" b="11394"/>
              <a:stretch/>
            </p:blipFill>
            <p:spPr>
              <a:xfrm>
                <a:off x="7408860" y="3807285"/>
                <a:ext cx="1817583" cy="97604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5690" y="2658556"/>
                <a:ext cx="1847391" cy="1077211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5690" y="1590429"/>
                <a:ext cx="1861723" cy="1009954"/>
              </a:xfrm>
              <a:prstGeom prst="rect">
                <a:avLst/>
              </a:prstGeom>
            </p:spPr>
          </p:pic>
        </p:grpSp>
      </p:grpSp>
      <p:grpSp>
        <p:nvGrpSpPr>
          <p:cNvPr id="20" name="组合 19"/>
          <p:cNvGrpSpPr/>
          <p:nvPr/>
        </p:nvGrpSpPr>
        <p:grpSpPr>
          <a:xfrm>
            <a:off x="9398904" y="2191299"/>
            <a:ext cx="2289906" cy="923330"/>
            <a:chOff x="9398904" y="2191299"/>
            <a:chExt cx="2289906" cy="923330"/>
          </a:xfrm>
        </p:grpSpPr>
        <p:sp>
          <p:nvSpPr>
            <p:cNvPr id="136" name="文本框 135">
              <a:extLst>
                <a:ext uri="{FF2B5EF4-FFF2-40B4-BE49-F238E27FC236}">
                  <a16:creationId xmlns:a16="http://schemas.microsoft.com/office/drawing/2014/main" id="{E21AA075-768B-2110-786D-2A071C18B05C}"/>
                </a:ext>
              </a:extLst>
            </p:cNvPr>
            <p:cNvSpPr txBox="1"/>
            <p:nvPr/>
          </p:nvSpPr>
          <p:spPr>
            <a:xfrm>
              <a:off x="9708117" y="2191299"/>
              <a:ext cx="198069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2000" dirty="0">
                  <a:solidFill>
                    <a:schemeClr val="tx2">
                      <a:lumMod val="75000"/>
                    </a:schemeClr>
                  </a:solidFill>
                </a:rPr>
                <a:t>企业化</a:t>
              </a:r>
              <a:r>
                <a:rPr lang="zh-CN" altLang="en-US" sz="2000" dirty="0" smtClean="0">
                  <a:solidFill>
                    <a:schemeClr val="tx2">
                      <a:lumMod val="75000"/>
                    </a:schemeClr>
                  </a:solidFill>
                </a:rPr>
                <a:t>运营</a:t>
              </a:r>
              <a:endParaRPr lang="en-US" altLang="zh-CN" sz="2000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600" dirty="0" smtClean="0">
                  <a:solidFill>
                    <a:srgbClr val="C00000"/>
                  </a:solidFill>
                </a:rPr>
                <a:t>生产盈利投入教学</a:t>
              </a:r>
              <a:endParaRPr lang="en-US" altLang="zh-CN" sz="1600" dirty="0">
                <a:solidFill>
                  <a:srgbClr val="C00000"/>
                </a:solidFill>
              </a:endParaRPr>
            </a:p>
          </p:txBody>
        </p:sp>
        <p:cxnSp>
          <p:nvCxnSpPr>
            <p:cNvPr id="143" name="直接连接符 142">
              <a:extLst>
                <a:ext uri="{FF2B5EF4-FFF2-40B4-BE49-F238E27FC236}">
                  <a16:creationId xmlns:a16="http://schemas.microsoft.com/office/drawing/2014/main" id="{2CE59F3C-2EC3-5874-BCC3-7EA665729927}"/>
                </a:ext>
              </a:extLst>
            </p:cNvPr>
            <p:cNvCxnSpPr/>
            <p:nvPr/>
          </p:nvCxnSpPr>
          <p:spPr>
            <a:xfrm>
              <a:off x="9798370" y="2704256"/>
              <a:ext cx="1620000" cy="0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虚尾箭头 149"/>
            <p:cNvSpPr/>
            <p:nvPr/>
          </p:nvSpPr>
          <p:spPr>
            <a:xfrm>
              <a:off x="9398904" y="2339735"/>
              <a:ext cx="359693" cy="710280"/>
            </a:xfrm>
            <a:prstGeom prst="striped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384926" y="3253271"/>
            <a:ext cx="2303883" cy="923330"/>
            <a:chOff x="9384926" y="3253271"/>
            <a:chExt cx="2303883" cy="923330"/>
          </a:xfrm>
        </p:grpSpPr>
        <p:cxnSp>
          <p:nvCxnSpPr>
            <p:cNvPr id="148" name="直接连接符 147">
              <a:extLst>
                <a:ext uri="{FF2B5EF4-FFF2-40B4-BE49-F238E27FC236}">
                  <a16:creationId xmlns:a16="http://schemas.microsoft.com/office/drawing/2014/main" id="{2CE59F3C-2EC3-5874-BCC3-7EA665729927}"/>
                </a:ext>
              </a:extLst>
            </p:cNvPr>
            <p:cNvCxnSpPr/>
            <p:nvPr/>
          </p:nvCxnSpPr>
          <p:spPr>
            <a:xfrm>
              <a:off x="9798370" y="3766874"/>
              <a:ext cx="1620000" cy="0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虚尾箭头 150"/>
            <p:cNvSpPr/>
            <p:nvPr/>
          </p:nvSpPr>
          <p:spPr>
            <a:xfrm>
              <a:off x="9384926" y="3422008"/>
              <a:ext cx="359693" cy="710280"/>
            </a:xfrm>
            <a:prstGeom prst="striped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E21AA075-768B-2110-786D-2A071C18B05C}"/>
                </a:ext>
              </a:extLst>
            </p:cNvPr>
            <p:cNvSpPr txBox="1"/>
            <p:nvPr/>
          </p:nvSpPr>
          <p:spPr>
            <a:xfrm>
              <a:off x="9708116" y="3253271"/>
              <a:ext cx="198069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2000" dirty="0" smtClean="0">
                  <a:solidFill>
                    <a:schemeClr val="tx2">
                      <a:lumMod val="75000"/>
                    </a:schemeClr>
                  </a:solidFill>
                </a:rPr>
                <a:t>项目</a:t>
              </a:r>
              <a:r>
                <a:rPr lang="zh-CN" altLang="en-US" sz="2000" dirty="0">
                  <a:solidFill>
                    <a:schemeClr val="tx2">
                      <a:lumMod val="75000"/>
                    </a:schemeClr>
                  </a:solidFill>
                </a:rPr>
                <a:t>化推动</a:t>
              </a:r>
              <a:endParaRPr lang="en-US" altLang="zh-CN" sz="200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600" dirty="0" smtClean="0">
                  <a:solidFill>
                    <a:srgbClr val="C00000"/>
                  </a:solidFill>
                </a:rPr>
                <a:t>科研成果</a:t>
              </a:r>
              <a:r>
                <a:rPr lang="zh-CN" altLang="en-US" sz="1600" dirty="0">
                  <a:solidFill>
                    <a:srgbClr val="C00000"/>
                  </a:solidFill>
                </a:rPr>
                <a:t>转化</a:t>
              </a:r>
              <a:r>
                <a:rPr lang="zh-CN" altLang="en-US" sz="1600" dirty="0" smtClean="0">
                  <a:solidFill>
                    <a:srgbClr val="C00000"/>
                  </a:solidFill>
                </a:rPr>
                <a:t>生产</a:t>
              </a:r>
              <a:endParaRPr lang="en-US" altLang="zh-CN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384926" y="4329647"/>
            <a:ext cx="2303883" cy="923330"/>
            <a:chOff x="9384926" y="4329647"/>
            <a:chExt cx="2303883" cy="923330"/>
          </a:xfrm>
        </p:grpSpPr>
        <p:cxnSp>
          <p:nvCxnSpPr>
            <p:cNvPr id="149" name="直接连接符 148">
              <a:extLst>
                <a:ext uri="{FF2B5EF4-FFF2-40B4-BE49-F238E27FC236}">
                  <a16:creationId xmlns:a16="http://schemas.microsoft.com/office/drawing/2014/main" id="{2CE59F3C-2EC3-5874-BCC3-7EA665729927}"/>
                </a:ext>
              </a:extLst>
            </p:cNvPr>
            <p:cNvCxnSpPr/>
            <p:nvPr/>
          </p:nvCxnSpPr>
          <p:spPr>
            <a:xfrm>
              <a:off x="9798370" y="4843977"/>
              <a:ext cx="1620000" cy="0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虚尾箭头 151"/>
            <p:cNvSpPr/>
            <p:nvPr/>
          </p:nvSpPr>
          <p:spPr>
            <a:xfrm>
              <a:off x="9384926" y="4488837"/>
              <a:ext cx="359693" cy="710280"/>
            </a:xfrm>
            <a:prstGeom prst="striped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4" name="文本框 153">
              <a:extLst>
                <a:ext uri="{FF2B5EF4-FFF2-40B4-BE49-F238E27FC236}">
                  <a16:creationId xmlns:a16="http://schemas.microsoft.com/office/drawing/2014/main" id="{E21AA075-768B-2110-786D-2A071C18B05C}"/>
                </a:ext>
              </a:extLst>
            </p:cNvPr>
            <p:cNvSpPr txBox="1"/>
            <p:nvPr/>
          </p:nvSpPr>
          <p:spPr>
            <a:xfrm>
              <a:off x="9708116" y="4329647"/>
              <a:ext cx="198069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2000" dirty="0" smtClean="0">
                  <a:solidFill>
                    <a:schemeClr val="tx2">
                      <a:lumMod val="75000"/>
                    </a:schemeClr>
                  </a:solidFill>
                </a:rPr>
                <a:t>订单</a:t>
              </a:r>
              <a:r>
                <a:rPr lang="zh-CN" altLang="en-US" sz="2000" dirty="0">
                  <a:solidFill>
                    <a:schemeClr val="tx2">
                      <a:lumMod val="75000"/>
                    </a:schemeClr>
                  </a:solidFill>
                </a:rPr>
                <a:t>化培养</a:t>
              </a:r>
              <a:endParaRPr lang="en-US" altLang="zh-CN" sz="200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zh-CN" altLang="en-US" sz="1600" dirty="0" smtClean="0">
                  <a:solidFill>
                    <a:srgbClr val="C00000"/>
                  </a:solidFill>
                </a:rPr>
                <a:t>技能</a:t>
              </a:r>
              <a:r>
                <a:rPr lang="zh-CN" altLang="en-US" sz="1600" dirty="0">
                  <a:solidFill>
                    <a:srgbClr val="C00000"/>
                  </a:solidFill>
                </a:rPr>
                <a:t>人才定向输送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2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57"/>
          <p:cNvSpPr txBox="1"/>
          <p:nvPr/>
        </p:nvSpPr>
        <p:spPr>
          <a:xfrm>
            <a:off x="4349003" y="5718174"/>
            <a:ext cx="3548796" cy="445596"/>
          </a:xfrm>
          <a:prstGeom prst="round1Rect">
            <a:avLst/>
          </a:prstGeom>
          <a:gradFill rotWithShape="1">
            <a:gsLst>
              <a:gs pos="0">
                <a:srgbClr val="FFBA55">
                  <a:lumMod val="110000"/>
                  <a:satMod val="105000"/>
                  <a:tint val="67000"/>
                </a:srgbClr>
              </a:gs>
              <a:gs pos="50000">
                <a:srgbClr val="FFBA55">
                  <a:lumMod val="105000"/>
                  <a:satMod val="103000"/>
                  <a:tint val="73000"/>
                </a:srgbClr>
              </a:gs>
              <a:gs pos="100000">
                <a:srgbClr val="FFBA5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BA55"/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marR="0" lvl="0" indent="0" algn="ctr" defTabSz="9131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90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zh-CN" sz="1800" b="1" kern="0" noProof="1">
                <a:solidFill>
                  <a:srgbClr val="FF0000"/>
                </a:solidFill>
                <a:latin typeface="微软雅黑"/>
                <a:ea typeface="微软雅黑"/>
                <a:sym typeface="宋体" panose="02010600030101010101" pitchFamily="2" charset="-122"/>
              </a:rPr>
              <a:t>  </a:t>
            </a:r>
            <a:r>
              <a:rPr lang="zh-CN" altLang="en-US" sz="1800" b="1" kern="0" noProof="1" smtClean="0">
                <a:solidFill>
                  <a:srgbClr val="FF0000"/>
                </a:solidFill>
                <a:latin typeface="微软雅黑"/>
                <a:ea typeface="微软雅黑"/>
                <a:sym typeface="宋体" panose="02010600030101010101" pitchFamily="2" charset="-122"/>
              </a:rPr>
              <a:t>成果共享</a:t>
            </a:r>
            <a:r>
              <a:rPr lang="zh-CN" altLang="en-US" sz="1800" b="1" kern="0" noProof="1">
                <a:solidFill>
                  <a:srgbClr val="FF0000"/>
                </a:solidFill>
                <a:latin typeface="微软雅黑"/>
                <a:ea typeface="微软雅黑"/>
                <a:sym typeface="宋体" panose="02010600030101010101" pitchFamily="2" charset="-122"/>
              </a:rPr>
              <a:t>、</a:t>
            </a:r>
            <a:r>
              <a:rPr lang="zh-CN" altLang="en-US" sz="1800" b="1" kern="0" noProof="1" smtClean="0">
                <a:solidFill>
                  <a:srgbClr val="FF0000"/>
                </a:solidFill>
                <a:latin typeface="微软雅黑"/>
                <a:ea typeface="微软雅黑"/>
                <a:sym typeface="宋体" panose="02010600030101010101" pitchFamily="2" charset="-122"/>
              </a:rPr>
              <a:t>利益共赢</a:t>
            </a:r>
            <a:endParaRPr lang="zh-CN" altLang="en-US" sz="1800" b="1" kern="0" noProof="1">
              <a:solidFill>
                <a:srgbClr val="FF0000"/>
              </a:solidFill>
              <a:latin typeface="微软雅黑"/>
              <a:ea typeface="微软雅黑"/>
              <a:sym typeface="宋体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4826C8B-6D9D-4F59-ACF2-B3646388BAFF}"/>
              </a:ext>
            </a:extLst>
          </p:cNvPr>
          <p:cNvSpPr/>
          <p:nvPr/>
        </p:nvSpPr>
        <p:spPr>
          <a:xfrm>
            <a:off x="490056" y="95114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建设成效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66700" y="1427649"/>
            <a:ext cx="5443682" cy="4117894"/>
            <a:chOff x="566700" y="1427649"/>
            <a:chExt cx="5443682" cy="4117894"/>
          </a:xfrm>
        </p:grpSpPr>
        <p:sp>
          <p:nvSpPr>
            <p:cNvPr id="20" name="矩形 19"/>
            <p:cNvSpPr/>
            <p:nvPr/>
          </p:nvSpPr>
          <p:spPr>
            <a:xfrm>
              <a:off x="566700" y="1427649"/>
              <a:ext cx="5443682" cy="4117894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BA5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285750" indent="-285750" algn="just">
                <a:buFont typeface="Wingdings" panose="05000000000000000000" pitchFamily="2" charset="2"/>
                <a:buChar char="n"/>
                <a:defRPr/>
              </a:pPr>
              <a:endParaRPr lang="zh-CN" altLang="en-US" sz="1400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741473" y="1582536"/>
              <a:ext cx="2024288" cy="384721"/>
              <a:chOff x="832594" y="1569449"/>
              <a:chExt cx="2024288" cy="384721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F4826C8B-6D9D-4F59-ACF2-B3646388BAFF}"/>
                  </a:ext>
                </a:extLst>
              </p:cNvPr>
              <p:cNvSpPr/>
              <p:nvPr/>
            </p:nvSpPr>
            <p:spPr>
              <a:xfrm>
                <a:off x="1210277" y="1569449"/>
                <a:ext cx="1646605" cy="384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1900" b="1" dirty="0">
                    <a:solidFill>
                      <a:srgbClr val="44546A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材料</a:t>
                </a:r>
                <a:r>
                  <a:rPr lang="zh-CN" altLang="en-US" sz="1900" b="1" dirty="0" smtClean="0">
                    <a:solidFill>
                      <a:srgbClr val="44546A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工程学院</a:t>
                </a:r>
                <a:endParaRPr lang="zh-CN" altLang="en-US" sz="19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4" name="Picture 6" descr="D:\校名校徽使用规范图例\校徽使用图例\1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594" y="1587193"/>
                <a:ext cx="377683" cy="362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5" name="矩形 24"/>
            <p:cNvSpPr/>
            <p:nvPr/>
          </p:nvSpPr>
          <p:spPr bwMode="auto">
            <a:xfrm>
              <a:off x="656018" y="2046297"/>
              <a:ext cx="5253317" cy="3000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rgbClr val="C00000"/>
                </a:buClr>
                <a:buFont typeface="Wingdings" panose="05000000000000000000" pitchFamily="2" charset="2"/>
                <a:buChar char="p"/>
                <a:defRPr/>
              </a:pP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开发实践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教学项目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22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项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、</a:t>
              </a: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修定实践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课程教学标准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40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项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、制定了实训教学评价标准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套</a:t>
              </a:r>
              <a:endPara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C00000"/>
                </a:buClr>
                <a:buFont typeface="Wingdings" panose="05000000000000000000" pitchFamily="2" charset="2"/>
                <a:buChar char="p"/>
                <a:defRPr/>
              </a:pP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牵头成立全国材料智能成型</a:t>
              </a: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与生产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行业产教融合共同体</a:t>
              </a:r>
              <a:endPara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C00000"/>
                </a:buClr>
                <a:buFont typeface="Wingdings" panose="05000000000000000000" pitchFamily="2" charset="2"/>
                <a:buChar char="p"/>
                <a:defRPr/>
              </a:pP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学生获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互联网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+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创新创业大赛获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国赛金奖</a:t>
              </a: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，实现陕西零的突破</a:t>
              </a:r>
              <a:endPara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C00000"/>
                </a:buClr>
                <a:buFont typeface="Wingdings" panose="05000000000000000000" pitchFamily="2" charset="2"/>
                <a:buChar char="p"/>
                <a:defRPr/>
              </a:pP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承担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国家自然科学基金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项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，数量居西北高职院校</a:t>
              </a: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首位</a:t>
              </a:r>
              <a:endPara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C00000"/>
                </a:buClr>
                <a:buFont typeface="Wingdings" panose="05000000000000000000" pitchFamily="2" charset="2"/>
                <a:buChar char="p"/>
                <a:defRPr/>
              </a:pP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承担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横向科研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41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项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，为中小微企业解决技术难题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33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项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，合同额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1618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余万元</a:t>
              </a: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。</a:t>
              </a:r>
              <a:endPara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C00000"/>
                </a:buClr>
                <a:buFont typeface="Wingdings" panose="05000000000000000000" pitchFamily="2" charset="2"/>
                <a:buChar char="p"/>
                <a:defRPr/>
              </a:pP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企业培训累计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16473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人日</a:t>
              </a:r>
              <a:r>
                <a:rPr lang="zh-CN" altLang="en-US" sz="1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，承担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职业院校师资培训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9563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人日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以及西安交通大学等院校学生生产性实训任务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项</a:t>
              </a:r>
              <a:r>
                <a:rPr lang="zh-CN" altLang="en-US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。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4826C8B-6D9D-4F59-ACF2-B3646388BAFF}"/>
                </a:ext>
              </a:extLst>
            </p:cNvPr>
            <p:cNvSpPr/>
            <p:nvPr/>
          </p:nvSpPr>
          <p:spPr>
            <a:xfrm>
              <a:off x="1435314" y="5066934"/>
              <a:ext cx="36904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获</a:t>
              </a:r>
              <a:r>
                <a:rPr lang="zh-CN" altLang="en-US" sz="16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国家级标志性成果</a:t>
              </a:r>
              <a:r>
                <a:rPr lang="en-US" altLang="zh-CN" sz="16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64</a:t>
              </a:r>
              <a:r>
                <a:rPr lang="zh-CN" altLang="en-US" sz="16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项、省级</a:t>
              </a:r>
              <a:r>
                <a:rPr lang="en-US" altLang="zh-CN" sz="16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105</a:t>
              </a:r>
              <a:r>
                <a:rPr lang="zh-CN" altLang="en-US" sz="16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</a:t>
              </a:r>
              <a:endParaRPr lang="zh-CN" alt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191965" y="1427649"/>
            <a:ext cx="5482875" cy="4117894"/>
            <a:chOff x="6191965" y="1427649"/>
            <a:chExt cx="5482875" cy="4117894"/>
          </a:xfrm>
        </p:grpSpPr>
        <p:sp>
          <p:nvSpPr>
            <p:cNvPr id="92" name="矩形 91"/>
            <p:cNvSpPr/>
            <p:nvPr/>
          </p:nvSpPr>
          <p:spPr>
            <a:xfrm>
              <a:off x="6191965" y="1427649"/>
              <a:ext cx="5482875" cy="4117894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BA5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287018" y="1535611"/>
              <a:ext cx="2760751" cy="449390"/>
              <a:chOff x="942976" y="4428269"/>
              <a:chExt cx="2760751" cy="449390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976" y="4428269"/>
                <a:ext cx="1241856" cy="404874"/>
              </a:xfrm>
              <a:prstGeom prst="rect">
                <a:avLst/>
              </a:prstGeom>
            </p:spPr>
          </p:pic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F4826C8B-6D9D-4F59-ACF2-B3646388BAFF}"/>
                  </a:ext>
                </a:extLst>
              </p:cNvPr>
              <p:cNvSpPr/>
              <p:nvPr/>
            </p:nvSpPr>
            <p:spPr>
              <a:xfrm>
                <a:off x="2057122" y="4492938"/>
                <a:ext cx="1646605" cy="384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1900" b="1" dirty="0" smtClean="0">
                    <a:solidFill>
                      <a:srgbClr val="44546A">
                        <a:lumMod val="50000"/>
                      </a:srgb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宁夏共享集团</a:t>
                </a:r>
                <a:endParaRPr lang="zh-CN" altLang="en-US" sz="1900" b="1" dirty="0">
                  <a:solidFill>
                    <a:srgbClr val="44546A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aphicFrame>
          <p:nvGraphicFramePr>
            <p:cNvPr id="36" name="图表 35">
              <a:extLst>
                <a:ext uri="{FF2B5EF4-FFF2-40B4-BE49-F238E27FC236}">
                  <a16:creationId xmlns:a16="http://schemas.microsoft.com/office/drawing/2014/main" id="{D91447B8-A5DF-5736-506A-C7DD3E8E7CC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65775552"/>
                </p:ext>
              </p:extLst>
            </p:nvPr>
          </p:nvGraphicFramePr>
          <p:xfrm>
            <a:off x="6287018" y="3660576"/>
            <a:ext cx="2646385" cy="17449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B8D8ACC7-546C-4E7D-C809-7773D21D9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28456" y="3660577"/>
              <a:ext cx="2538474" cy="174491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35F5D7B5-47D2-05DC-4D18-394EEC6F3BD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alphaModFix amt="89000"/>
            </a:blip>
            <a:stretch>
              <a:fillRect/>
            </a:stretch>
          </p:blipFill>
          <p:spPr>
            <a:xfrm>
              <a:off x="8178229" y="2069161"/>
              <a:ext cx="1751441" cy="1231917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C6885641-F532-B36B-4144-77F2086DFD3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alphaModFix amt="85000"/>
            </a:blip>
            <a:stretch>
              <a:fillRect/>
            </a:stretch>
          </p:blipFill>
          <p:spPr>
            <a:xfrm>
              <a:off x="10019662" y="2065166"/>
              <a:ext cx="1547268" cy="1235912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69EFDF52-4EEC-133A-DF30-9006BF32F89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alphaModFix amt="93000"/>
            </a:blip>
            <a:stretch>
              <a:fillRect/>
            </a:stretch>
          </p:blipFill>
          <p:spPr>
            <a:xfrm>
              <a:off x="6351479" y="2065166"/>
              <a:ext cx="1745730" cy="1235912"/>
            </a:xfrm>
            <a:prstGeom prst="rect">
              <a:avLst/>
            </a:prstGeom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F4826C8B-6D9D-4F59-ACF2-B3646388BAFF}"/>
                </a:ext>
              </a:extLst>
            </p:cNvPr>
            <p:cNvSpPr/>
            <p:nvPr/>
          </p:nvSpPr>
          <p:spPr>
            <a:xfrm>
              <a:off x="6809844" y="3401322"/>
              <a:ext cx="17556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年生产砂型</a:t>
              </a:r>
              <a:r>
                <a:rPr lang="en-US" altLang="zh-CN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238.2</a:t>
              </a:r>
              <a:r>
                <a:rPr lang="zh-CN" altLang="en-US" sz="1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吨</a:t>
              </a:r>
              <a:endParaRPr lang="zh-CN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F4826C8B-6D9D-4F59-ACF2-B3646388BAFF}"/>
                </a:ext>
              </a:extLst>
            </p:cNvPr>
            <p:cNvSpPr/>
            <p:nvPr/>
          </p:nvSpPr>
          <p:spPr>
            <a:xfrm>
              <a:off x="9080853" y="3379587"/>
              <a:ext cx="24336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制定团体标准、行业标准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34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组合 73">
            <a:extLst>
              <a:ext uri="{FF2B5EF4-FFF2-40B4-BE49-F238E27FC236}">
                <a16:creationId xmlns:a16="http://schemas.microsoft.com/office/drawing/2014/main" id="{44324F88-7DD5-49C4-9B8E-CCFE1ACB0831}"/>
              </a:ext>
            </a:extLst>
          </p:cNvPr>
          <p:cNvGrpSpPr/>
          <p:nvPr/>
        </p:nvGrpSpPr>
        <p:grpSpPr>
          <a:xfrm>
            <a:off x="9267825" y="1457325"/>
            <a:ext cx="2352675" cy="3940032"/>
            <a:chOff x="6177168" y="1390650"/>
            <a:chExt cx="2352675" cy="3940032"/>
          </a:xfrm>
        </p:grpSpPr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43A7D59A-A7B7-43E5-9EF2-BDAC15069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8549" y="1508912"/>
              <a:ext cx="1597692" cy="495059"/>
            </a:xfrm>
            <a:prstGeom prst="rect">
              <a:avLst/>
            </a:prstGeom>
          </p:spPr>
        </p:pic>
        <p:sp>
          <p:nvSpPr>
            <p:cNvPr id="66" name="圆角矩形 29">
              <a:extLst>
                <a:ext uri="{FF2B5EF4-FFF2-40B4-BE49-F238E27FC236}">
                  <a16:creationId xmlns:a16="http://schemas.microsoft.com/office/drawing/2014/main" id="{AFA9572B-EFAD-46D6-93E7-A1BC8061BE72}"/>
                </a:ext>
              </a:extLst>
            </p:cNvPr>
            <p:cNvSpPr/>
            <p:nvPr/>
          </p:nvSpPr>
          <p:spPr>
            <a:xfrm>
              <a:off x="6390490" y="2111156"/>
              <a:ext cx="2019048" cy="1691019"/>
            </a:xfrm>
            <a:prstGeom prst="roundRect">
              <a:avLst>
                <a:gd name="adj" fmla="val 7262"/>
              </a:avLst>
            </a:prstGeom>
            <a:noFill/>
            <a:ln>
              <a:solidFill>
                <a:srgbClr val="0D40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6EE1CB8E-1FAD-4237-84F0-A8CA537F8A5C}"/>
                </a:ext>
              </a:extLst>
            </p:cNvPr>
            <p:cNvSpPr/>
            <p:nvPr/>
          </p:nvSpPr>
          <p:spPr>
            <a:xfrm>
              <a:off x="6480599" y="2185646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400" b="1" dirty="0">
                  <a:solidFill>
                    <a:srgbClr val="0D409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优势：</a:t>
              </a:r>
              <a:endPara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0AE5D18B-F7C5-4F5F-9712-6D437E7E0945}"/>
                </a:ext>
              </a:extLst>
            </p:cNvPr>
            <p:cNvSpPr/>
            <p:nvPr/>
          </p:nvSpPr>
          <p:spPr>
            <a:xfrm>
              <a:off x="6830190" y="2465805"/>
              <a:ext cx="1242648" cy="10411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lnSpc>
                  <a:spcPts val="15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数字平台先进</a:t>
              </a:r>
              <a:endParaRPr lang="en-US" altLang="zh-CN" sz="115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ts val="15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培训人员卓越</a:t>
              </a:r>
              <a:endParaRPr lang="en-US" altLang="zh-CN" sz="115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ts val="15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行业经验丰富</a:t>
              </a:r>
              <a:endParaRPr lang="en-US" altLang="zh-CN" sz="115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ts val="15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技术技能尖端</a:t>
              </a:r>
              <a:endParaRPr lang="en-US" altLang="zh-CN" sz="115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500"/>
                </a:lnSpc>
                <a:defRPr/>
              </a:pPr>
              <a:r>
                <a:rPr lang="en-US" altLang="zh-CN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…  …</a:t>
              </a:r>
              <a:endPara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圆角矩形 29">
              <a:extLst>
                <a:ext uri="{FF2B5EF4-FFF2-40B4-BE49-F238E27FC236}">
                  <a16:creationId xmlns:a16="http://schemas.microsoft.com/office/drawing/2014/main" id="{D47D64A7-661A-4AA4-86D8-AE08524013F9}"/>
                </a:ext>
              </a:extLst>
            </p:cNvPr>
            <p:cNvSpPr/>
            <p:nvPr/>
          </p:nvSpPr>
          <p:spPr>
            <a:xfrm>
              <a:off x="6390490" y="3890887"/>
              <a:ext cx="2019048" cy="1202895"/>
            </a:xfrm>
            <a:prstGeom prst="roundRect">
              <a:avLst>
                <a:gd name="adj" fmla="val 7262"/>
              </a:avLst>
            </a:prstGeom>
            <a:noFill/>
            <a:ln>
              <a:solidFill>
                <a:srgbClr val="0D40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4C514F6A-C453-47B6-8CBF-9ADEC11FFD8B}"/>
                </a:ext>
              </a:extLst>
            </p:cNvPr>
            <p:cNvSpPr/>
            <p:nvPr/>
          </p:nvSpPr>
          <p:spPr>
            <a:xfrm>
              <a:off x="6480599" y="3965377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400" b="1" dirty="0">
                  <a:solidFill>
                    <a:srgbClr val="0D409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需求：</a:t>
              </a:r>
              <a:endPara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E09BE02A-0006-47DD-B5AB-2F656A19B1D4}"/>
                </a:ext>
              </a:extLst>
            </p:cNvPr>
            <p:cNvSpPr/>
            <p:nvPr/>
          </p:nvSpPr>
          <p:spPr>
            <a:xfrm>
              <a:off x="6801439" y="4282623"/>
              <a:ext cx="1104135" cy="464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  <a:defRPr/>
              </a:pPr>
              <a:r>
                <a:rPr lang="zh-CN" altLang="en-US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下游生态企业人才储备需求</a:t>
              </a:r>
              <a:endParaRPr lang="en-US" altLang="zh-CN" sz="115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圆角矩形 38">
              <a:extLst>
                <a:ext uri="{FF2B5EF4-FFF2-40B4-BE49-F238E27FC236}">
                  <a16:creationId xmlns:a16="http://schemas.microsoft.com/office/drawing/2014/main" id="{46C22126-FA63-4D40-B007-11072AB55BC5}"/>
                </a:ext>
              </a:extLst>
            </p:cNvPr>
            <p:cNvSpPr/>
            <p:nvPr/>
          </p:nvSpPr>
          <p:spPr>
            <a:xfrm>
              <a:off x="6177168" y="1390650"/>
              <a:ext cx="2352675" cy="3940032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64165484-0E2C-40BD-A354-E1782AEFED8A}"/>
              </a:ext>
            </a:extLst>
          </p:cNvPr>
          <p:cNvGrpSpPr/>
          <p:nvPr/>
        </p:nvGrpSpPr>
        <p:grpSpPr>
          <a:xfrm>
            <a:off x="571500" y="1457325"/>
            <a:ext cx="2352675" cy="3940032"/>
            <a:chOff x="571500" y="1390650"/>
            <a:chExt cx="2352675" cy="3940032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80EB9D23-FDBF-4303-99F7-09F5B5FE8EB9}"/>
                </a:ext>
              </a:extLst>
            </p:cNvPr>
            <p:cNvSpPr txBox="1"/>
            <p:nvPr/>
          </p:nvSpPr>
          <p:spPr>
            <a:xfrm>
              <a:off x="1359189" y="1679468"/>
              <a:ext cx="13659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信息工程学院</a:t>
              </a:r>
            </a:p>
          </p:txBody>
        </p:sp>
        <p:sp>
          <p:nvSpPr>
            <p:cNvPr id="54" name="圆角矩形 29">
              <a:extLst>
                <a:ext uri="{FF2B5EF4-FFF2-40B4-BE49-F238E27FC236}">
                  <a16:creationId xmlns:a16="http://schemas.microsoft.com/office/drawing/2014/main" id="{B907625E-31A2-4A01-B120-FF2C4934FEF2}"/>
                </a:ext>
              </a:extLst>
            </p:cNvPr>
            <p:cNvSpPr/>
            <p:nvPr/>
          </p:nvSpPr>
          <p:spPr>
            <a:xfrm>
              <a:off x="733700" y="2161314"/>
              <a:ext cx="2019048" cy="1691019"/>
            </a:xfrm>
            <a:prstGeom prst="roundRect">
              <a:avLst>
                <a:gd name="adj" fmla="val 7262"/>
              </a:avLst>
            </a:prstGeom>
            <a:noFill/>
            <a:ln>
              <a:solidFill>
                <a:srgbClr val="0D40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BF7119D1-D8B2-4E2E-89E3-2F3A1B4CB770}"/>
                </a:ext>
              </a:extLst>
            </p:cNvPr>
            <p:cNvSpPr/>
            <p:nvPr/>
          </p:nvSpPr>
          <p:spPr>
            <a:xfrm>
              <a:off x="823809" y="2235804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400" b="1" dirty="0">
                  <a:solidFill>
                    <a:srgbClr val="0D409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专业：</a:t>
              </a:r>
              <a:endPara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0EDC2462-4EF0-419A-97CE-7117C9AE54D6}"/>
                </a:ext>
              </a:extLst>
            </p:cNvPr>
            <p:cNvSpPr/>
            <p:nvPr/>
          </p:nvSpPr>
          <p:spPr>
            <a:xfrm>
              <a:off x="1054865" y="2515963"/>
              <a:ext cx="1390124" cy="12464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lnSpc>
                  <a:spcPts val="15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计算机应用技术</a:t>
              </a:r>
              <a:endParaRPr lang="en-US" altLang="zh-CN" sz="115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ts val="15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软件技术</a:t>
              </a:r>
              <a:endParaRPr lang="en-US" altLang="zh-CN" sz="115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ts val="15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计算机网络技术</a:t>
              </a:r>
              <a:endParaRPr lang="en-US" altLang="zh-CN" sz="115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ts val="15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11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人工智能技术</a:t>
              </a:r>
            </a:p>
            <a:p>
              <a:pPr marL="171450" indent="-171450">
                <a:lnSpc>
                  <a:spcPts val="15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11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大数据技术</a:t>
              </a:r>
              <a:endParaRPr lang="en-US" altLang="zh-CN" sz="11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ts val="1500"/>
                </a:lnSpc>
                <a:defRPr/>
              </a:pPr>
              <a:r>
                <a:rPr lang="en-US" altLang="zh-CN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…  …</a:t>
              </a:r>
              <a:endPara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01C7D458-4A10-4104-90C0-B28FAFDE6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68" y="1527318"/>
              <a:ext cx="603284" cy="597715"/>
            </a:xfrm>
            <a:prstGeom prst="rect">
              <a:avLst/>
            </a:prstGeom>
          </p:spPr>
        </p:pic>
        <p:sp>
          <p:nvSpPr>
            <p:cNvPr id="60" name="圆角矩形 29">
              <a:extLst>
                <a:ext uri="{FF2B5EF4-FFF2-40B4-BE49-F238E27FC236}">
                  <a16:creationId xmlns:a16="http://schemas.microsoft.com/office/drawing/2014/main" id="{66D01A46-C544-49D5-BEFA-4EF74C352A52}"/>
                </a:ext>
              </a:extLst>
            </p:cNvPr>
            <p:cNvSpPr/>
            <p:nvPr/>
          </p:nvSpPr>
          <p:spPr>
            <a:xfrm>
              <a:off x="733700" y="3941045"/>
              <a:ext cx="2019048" cy="1202895"/>
            </a:xfrm>
            <a:prstGeom prst="roundRect">
              <a:avLst>
                <a:gd name="adj" fmla="val 7262"/>
              </a:avLst>
            </a:prstGeom>
            <a:noFill/>
            <a:ln>
              <a:solidFill>
                <a:srgbClr val="0D40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48204A39-8684-45B6-B4C8-F403E0D70560}"/>
                </a:ext>
              </a:extLst>
            </p:cNvPr>
            <p:cNvSpPr/>
            <p:nvPr/>
          </p:nvSpPr>
          <p:spPr>
            <a:xfrm>
              <a:off x="823809" y="4015535"/>
              <a:ext cx="7232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400" b="1" dirty="0">
                  <a:solidFill>
                    <a:srgbClr val="0D409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问题：</a:t>
              </a:r>
              <a:endPara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EFB70C85-85F5-4054-B08D-7735AB5A9FC7}"/>
                </a:ext>
              </a:extLst>
            </p:cNvPr>
            <p:cNvSpPr/>
            <p:nvPr/>
          </p:nvSpPr>
          <p:spPr>
            <a:xfrm>
              <a:off x="1037930" y="4332781"/>
              <a:ext cx="1242648" cy="669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lnSpc>
                  <a:spcPts val="15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核心专业不明</a:t>
              </a:r>
              <a:endParaRPr lang="en-US" altLang="zh-CN" sz="115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ts val="15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培养</a:t>
              </a:r>
              <a:r>
                <a:rPr lang="zh-CN" altLang="en-US" sz="1150" b="1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定位</a:t>
              </a:r>
              <a:r>
                <a:rPr lang="zh-CN" altLang="en-US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不清</a:t>
              </a:r>
              <a:endParaRPr lang="en-US" altLang="zh-CN" sz="115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ts val="1500"/>
                </a:lnSpc>
                <a:buFont typeface="Wingdings" panose="05000000000000000000" pitchFamily="2" charset="2"/>
                <a:buChar char="l"/>
                <a:defRPr/>
              </a:pPr>
              <a:r>
                <a:rPr lang="zh-CN" altLang="en-US" sz="115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就业质量不高</a:t>
              </a:r>
              <a:endPara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圆角矩形 53">
              <a:extLst>
                <a:ext uri="{FF2B5EF4-FFF2-40B4-BE49-F238E27FC236}">
                  <a16:creationId xmlns:a16="http://schemas.microsoft.com/office/drawing/2014/main" id="{E7FDAE4F-9B6B-472A-BA62-AF4EBDC92D3B}"/>
                </a:ext>
              </a:extLst>
            </p:cNvPr>
            <p:cNvSpPr/>
            <p:nvPr/>
          </p:nvSpPr>
          <p:spPr>
            <a:xfrm>
              <a:off x="571500" y="1390650"/>
              <a:ext cx="2352675" cy="3940032"/>
            </a:xfrm>
            <a:prstGeom prst="roundRect">
              <a:avLst/>
            </a:pr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1" name="圆角矩形 13">
            <a:extLst>
              <a:ext uri="{FF2B5EF4-FFF2-40B4-BE49-F238E27FC236}">
                <a16:creationId xmlns:a16="http://schemas.microsoft.com/office/drawing/2014/main" id="{5C998433-12DD-4F9F-A21C-163308A6383C}"/>
              </a:ext>
            </a:extLst>
          </p:cNvPr>
          <p:cNvSpPr/>
          <p:nvPr/>
        </p:nvSpPr>
        <p:spPr>
          <a:xfrm>
            <a:off x="837923" y="5598353"/>
            <a:ext cx="1642661" cy="331976"/>
          </a:xfrm>
          <a:prstGeom prst="roundRect">
            <a:avLst>
              <a:gd name="adj" fmla="val 17930"/>
            </a:avLst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问题导向</a:t>
            </a:r>
          </a:p>
        </p:txBody>
      </p:sp>
      <p:sp>
        <p:nvSpPr>
          <p:cNvPr id="82" name="圆角矩形 13">
            <a:extLst>
              <a:ext uri="{FF2B5EF4-FFF2-40B4-BE49-F238E27FC236}">
                <a16:creationId xmlns:a16="http://schemas.microsoft.com/office/drawing/2014/main" id="{5BF8BA37-F5E0-4247-9AC0-1C4ED668D5A9}"/>
              </a:ext>
            </a:extLst>
          </p:cNvPr>
          <p:cNvSpPr/>
          <p:nvPr/>
        </p:nvSpPr>
        <p:spPr>
          <a:xfrm>
            <a:off x="9634237" y="5598353"/>
            <a:ext cx="1642661" cy="331976"/>
          </a:xfrm>
          <a:prstGeom prst="roundRect">
            <a:avLst>
              <a:gd name="adj" fmla="val 17930"/>
            </a:avLst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需求导向</a:t>
            </a:r>
          </a:p>
        </p:txBody>
      </p: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16AFCB5E-B610-4BB4-B128-8E6A55845FBB}"/>
              </a:ext>
            </a:extLst>
          </p:cNvPr>
          <p:cNvGrpSpPr/>
          <p:nvPr/>
        </p:nvGrpSpPr>
        <p:grpSpPr>
          <a:xfrm>
            <a:off x="2841471" y="1578579"/>
            <a:ext cx="2824475" cy="1016454"/>
            <a:chOff x="2841471" y="1578579"/>
            <a:chExt cx="2824475" cy="1016454"/>
          </a:xfrm>
        </p:grpSpPr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52A8F004-4C39-461C-AD51-96AE6D78F881}"/>
                </a:ext>
              </a:extLst>
            </p:cNvPr>
            <p:cNvGrpSpPr/>
            <p:nvPr/>
          </p:nvGrpSpPr>
          <p:grpSpPr>
            <a:xfrm>
              <a:off x="2841471" y="1578579"/>
              <a:ext cx="646331" cy="1016454"/>
              <a:chOff x="2841471" y="1578579"/>
              <a:chExt cx="646331" cy="1016454"/>
            </a:xfrm>
          </p:grpSpPr>
          <p:sp>
            <p:nvSpPr>
              <p:cNvPr id="76" name="右箭头 42">
                <a:extLst>
                  <a:ext uri="{FF2B5EF4-FFF2-40B4-BE49-F238E27FC236}">
                    <a16:creationId xmlns:a16="http://schemas.microsoft.com/office/drawing/2014/main" id="{CA118793-D3C2-4436-88F0-1D1DA24B467E}"/>
                  </a:ext>
                </a:extLst>
              </p:cNvPr>
              <p:cNvSpPr/>
              <p:nvPr/>
            </p:nvSpPr>
            <p:spPr>
              <a:xfrm>
                <a:off x="2914948" y="1578579"/>
                <a:ext cx="507453" cy="1016454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5756937E-49E5-422F-B5A3-4382CBC225F1}"/>
                  </a:ext>
                </a:extLst>
              </p:cNvPr>
              <p:cNvSpPr/>
              <p:nvPr/>
            </p:nvSpPr>
            <p:spPr>
              <a:xfrm>
                <a:off x="2841471" y="1872097"/>
                <a:ext cx="6463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投入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7F3763BB-A56B-40D4-95DF-71136FA6A622}"/>
                </a:ext>
              </a:extLst>
            </p:cNvPr>
            <p:cNvSpPr/>
            <p:nvPr/>
          </p:nvSpPr>
          <p:spPr bwMode="auto">
            <a:xfrm>
              <a:off x="3487802" y="1612266"/>
              <a:ext cx="2178144" cy="953723"/>
            </a:xfrm>
            <a:prstGeom prst="rect">
              <a:avLst/>
            </a:prstGeom>
            <a:noFill/>
            <a:ln>
              <a:solidFill>
                <a:srgbClr val="004A86"/>
              </a:solidFill>
            </a:ln>
          </p:spPr>
          <p:txBody>
            <a:bodyPr wrap="square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7030A0"/>
                </a:buClr>
                <a:defRPr/>
              </a:pPr>
              <a:r>
                <a:rPr lang="zh-CN" altLang="en-US" sz="1600" b="1" kern="0" dirty="0">
                  <a:solidFill>
                    <a:srgbClr val="004D86"/>
                  </a:solidFill>
                  <a:latin typeface="微软雅黑" pitchFamily="34" charset="-122"/>
                  <a:ea typeface="微软雅黑" pitchFamily="34" charset="-122"/>
                </a:rPr>
                <a:t>实训基地： </a:t>
              </a:r>
              <a:r>
                <a:rPr lang="en-US" altLang="zh-CN" sz="1600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460</a:t>
              </a:r>
              <a:r>
                <a:rPr lang="zh-CN" altLang="en-US" sz="1600" b="1" kern="0" dirty="0">
                  <a:solidFill>
                    <a:srgbClr val="004D86"/>
                  </a:solidFill>
                  <a:latin typeface="微软雅黑" pitchFamily="34" charset="-122"/>
                  <a:ea typeface="微软雅黑" pitchFamily="34" charset="-122"/>
                </a:rPr>
                <a:t> 平米</a:t>
              </a:r>
              <a:endParaRPr lang="en-US" altLang="zh-CN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defTabSz="1219170">
                <a:lnSpc>
                  <a:spcPct val="120000"/>
                </a:lnSpc>
                <a:buClr>
                  <a:srgbClr val="7030A0"/>
                </a:buClr>
                <a:defRPr/>
              </a:pPr>
              <a:r>
                <a:rPr lang="zh-CN" altLang="en-US" sz="1600" b="1" kern="0" dirty="0">
                  <a:solidFill>
                    <a:srgbClr val="004D86"/>
                  </a:solidFill>
                  <a:latin typeface="微软雅黑" pitchFamily="34" charset="-122"/>
                  <a:ea typeface="微软雅黑" pitchFamily="34" charset="-122"/>
                </a:rPr>
                <a:t>双师教师： </a:t>
              </a:r>
              <a:r>
                <a:rPr lang="en-US" altLang="zh-CN" sz="1600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12</a:t>
              </a:r>
              <a:r>
                <a:rPr lang="zh-CN" altLang="en-US" sz="1600" b="1" kern="0" dirty="0">
                  <a:solidFill>
                    <a:srgbClr val="004D86"/>
                  </a:solidFill>
                  <a:latin typeface="微软雅黑" pitchFamily="34" charset="-122"/>
                  <a:ea typeface="微软雅黑" pitchFamily="34" charset="-122"/>
                </a:rPr>
                <a:t> 人</a:t>
              </a:r>
              <a:endParaRPr lang="en-US" altLang="zh-CN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defTabSz="1219170">
                <a:lnSpc>
                  <a:spcPct val="120000"/>
                </a:lnSpc>
                <a:buClr>
                  <a:srgbClr val="7030A0"/>
                </a:buClr>
                <a:defRPr/>
              </a:pPr>
              <a:r>
                <a:rPr lang="zh-CN" altLang="en-US" sz="1600" b="1" kern="0" dirty="0">
                  <a:solidFill>
                    <a:srgbClr val="004D86"/>
                  </a:solidFill>
                  <a:latin typeface="微软雅黑" pitchFamily="34" charset="-122"/>
                  <a:ea typeface="微软雅黑" pitchFamily="34" charset="-122"/>
                </a:rPr>
                <a:t>投入资金： </a:t>
              </a:r>
              <a:r>
                <a:rPr lang="en-US" altLang="zh-CN" sz="1600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760</a:t>
              </a:r>
              <a:r>
                <a:rPr lang="zh-CN" altLang="en-US" sz="1600" b="1" kern="0" dirty="0">
                  <a:solidFill>
                    <a:srgbClr val="004D86"/>
                  </a:solidFill>
                  <a:latin typeface="微软雅黑" pitchFamily="34" charset="-122"/>
                  <a:ea typeface="微软雅黑" pitchFamily="34" charset="-122"/>
                </a:rPr>
                <a:t>万元</a:t>
              </a:r>
              <a:endParaRPr lang="en-US" altLang="zh-CN" sz="1600" b="1" kern="0" dirty="0">
                <a:solidFill>
                  <a:srgbClr val="004D86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2B162D31-9FB5-43F3-B2DE-381572E4ABDB}"/>
              </a:ext>
            </a:extLst>
          </p:cNvPr>
          <p:cNvGrpSpPr/>
          <p:nvPr/>
        </p:nvGrpSpPr>
        <p:grpSpPr>
          <a:xfrm>
            <a:off x="6357499" y="1612266"/>
            <a:ext cx="3003343" cy="1032276"/>
            <a:chOff x="6386812" y="1612266"/>
            <a:chExt cx="2974030" cy="1032276"/>
          </a:xfrm>
        </p:grpSpPr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86665AD7-F79B-412E-A6FF-B8FECC2645A8}"/>
                </a:ext>
              </a:extLst>
            </p:cNvPr>
            <p:cNvGrpSpPr/>
            <p:nvPr/>
          </p:nvGrpSpPr>
          <p:grpSpPr>
            <a:xfrm>
              <a:off x="8712070" y="1632083"/>
              <a:ext cx="648772" cy="1012459"/>
              <a:chOff x="8712070" y="1632083"/>
              <a:chExt cx="648772" cy="1012459"/>
            </a:xfrm>
          </p:grpSpPr>
          <p:sp>
            <p:nvSpPr>
              <p:cNvPr id="78" name="右箭头 44">
                <a:extLst>
                  <a:ext uri="{FF2B5EF4-FFF2-40B4-BE49-F238E27FC236}">
                    <a16:creationId xmlns:a16="http://schemas.microsoft.com/office/drawing/2014/main" id="{7EA98838-0E19-48C0-ABBE-EB91B82E9B41}"/>
                  </a:ext>
                </a:extLst>
              </p:cNvPr>
              <p:cNvSpPr/>
              <p:nvPr/>
            </p:nvSpPr>
            <p:spPr>
              <a:xfrm rot="10800000">
                <a:off x="8744906" y="1632083"/>
                <a:ext cx="541009" cy="1012459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6C8196DA-089E-40F2-B2CC-D7C8F1EE9418}"/>
                  </a:ext>
                </a:extLst>
              </p:cNvPr>
              <p:cNvSpPr/>
              <p:nvPr/>
            </p:nvSpPr>
            <p:spPr>
              <a:xfrm>
                <a:off x="8712070" y="1926311"/>
                <a:ext cx="64877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投入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362B33BE-FD82-4076-B439-C7F2F4612945}"/>
                </a:ext>
              </a:extLst>
            </p:cNvPr>
            <p:cNvSpPr/>
            <p:nvPr/>
          </p:nvSpPr>
          <p:spPr bwMode="auto">
            <a:xfrm>
              <a:off x="6386812" y="1612266"/>
              <a:ext cx="2268106" cy="97872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7030A0"/>
                </a:buClr>
                <a:defRPr/>
              </a:pPr>
              <a:r>
                <a:rPr lang="zh-CN" altLang="en-US" sz="1600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仪器设备：</a:t>
              </a:r>
              <a:r>
                <a:rPr lang="en-US" altLang="zh-CN" sz="1600" b="1" kern="0" dirty="0">
                  <a:solidFill>
                    <a:srgbClr val="5B9BD5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108</a:t>
              </a:r>
              <a:r>
                <a:rPr lang="zh-CN" altLang="en-US" sz="1600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台套</a:t>
              </a:r>
              <a:endParaRPr lang="en-US" altLang="zh-CN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defTabSz="1219170">
                <a:lnSpc>
                  <a:spcPct val="120000"/>
                </a:lnSpc>
                <a:buClr>
                  <a:srgbClr val="7030A0"/>
                </a:buClr>
                <a:defRPr/>
              </a:pPr>
              <a:r>
                <a:rPr lang="en-US" altLang="zh-CN" sz="1600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   </a:t>
              </a:r>
              <a:r>
                <a:rPr lang="zh-CN" altLang="en-US" sz="1600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驻校工程师：</a:t>
              </a:r>
              <a:r>
                <a:rPr lang="en-US" altLang="zh-CN" sz="1600" b="1" kern="0" dirty="0">
                  <a:solidFill>
                    <a:srgbClr val="5B9BD5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8</a:t>
              </a:r>
              <a:r>
                <a:rPr lang="zh-CN" altLang="en-US" sz="1600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人</a:t>
              </a:r>
              <a:endParaRPr lang="en-US" altLang="zh-CN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defTabSz="1219170">
                <a:lnSpc>
                  <a:spcPct val="120000"/>
                </a:lnSpc>
                <a:buClr>
                  <a:srgbClr val="7030A0"/>
                </a:buClr>
                <a:defRPr/>
              </a:pPr>
              <a:r>
                <a:rPr lang="zh-CN" altLang="en-US" sz="1600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投入资金：</a:t>
              </a:r>
              <a:r>
                <a:rPr lang="en-US" altLang="zh-CN" sz="1600" b="1" kern="0" dirty="0">
                  <a:solidFill>
                    <a:srgbClr val="5B9BD5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685</a:t>
              </a:r>
              <a:r>
                <a:rPr lang="zh-CN" altLang="en-US" sz="1600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万元</a:t>
              </a:r>
              <a:endParaRPr lang="en-US" altLang="zh-CN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88" name="矩形 87">
            <a:extLst>
              <a:ext uri="{FF2B5EF4-FFF2-40B4-BE49-F238E27FC236}">
                <a16:creationId xmlns:a16="http://schemas.microsoft.com/office/drawing/2014/main" id="{0B1DEFA4-AD97-4768-A452-2943EE9D80E0}"/>
              </a:ext>
            </a:extLst>
          </p:cNvPr>
          <p:cNvSpPr/>
          <p:nvPr/>
        </p:nvSpPr>
        <p:spPr>
          <a:xfrm>
            <a:off x="5572306" y="1482420"/>
            <a:ext cx="8867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sz="8000" b="1" dirty="0">
              <a:solidFill>
                <a:prstClr val="black"/>
              </a:solidFill>
            </a:endParaRPr>
          </a:p>
        </p:txBody>
      </p:sp>
      <p:sp>
        <p:nvSpPr>
          <p:cNvPr id="89" name="虚尾箭头 10">
            <a:extLst>
              <a:ext uri="{FF2B5EF4-FFF2-40B4-BE49-F238E27FC236}">
                <a16:creationId xmlns:a16="http://schemas.microsoft.com/office/drawing/2014/main" id="{0E1457A7-E6A8-4B7B-8057-4B2DA3E45AD3}"/>
              </a:ext>
            </a:extLst>
          </p:cNvPr>
          <p:cNvSpPr/>
          <p:nvPr/>
        </p:nvSpPr>
        <p:spPr>
          <a:xfrm rot="5400000">
            <a:off x="5633450" y="2002086"/>
            <a:ext cx="500332" cy="1795858"/>
          </a:xfrm>
          <a:prstGeom prst="striped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163A44FA-86A9-4F67-9F0D-EDCF357ADC3C}"/>
              </a:ext>
            </a:extLst>
          </p:cNvPr>
          <p:cNvGrpSpPr/>
          <p:nvPr/>
        </p:nvGrpSpPr>
        <p:grpSpPr>
          <a:xfrm>
            <a:off x="3035080" y="3170936"/>
            <a:ext cx="6121840" cy="2795100"/>
            <a:chOff x="3035080" y="3170936"/>
            <a:chExt cx="6121840" cy="2795100"/>
          </a:xfrm>
        </p:grpSpPr>
        <p:sp>
          <p:nvSpPr>
            <p:cNvPr id="92" name="矩形: 圆角 91">
              <a:extLst>
                <a:ext uri="{FF2B5EF4-FFF2-40B4-BE49-F238E27FC236}">
                  <a16:creationId xmlns:a16="http://schemas.microsoft.com/office/drawing/2014/main" id="{1C8747D2-992B-425D-8685-F24BB04EB0C3}"/>
                </a:ext>
              </a:extLst>
            </p:cNvPr>
            <p:cNvSpPr/>
            <p:nvPr/>
          </p:nvSpPr>
          <p:spPr>
            <a:xfrm>
              <a:off x="4483441" y="3170936"/>
              <a:ext cx="2800350" cy="40266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数智工程产业学院</a:t>
              </a:r>
            </a:p>
          </p:txBody>
        </p:sp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DCAAC210-3AF6-4EE7-A8C9-2DF91335F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8" r="19894"/>
            <a:stretch>
              <a:fillRect/>
            </a:stretch>
          </p:blipFill>
          <p:spPr>
            <a:xfrm>
              <a:off x="3035080" y="3783721"/>
              <a:ext cx="1836771" cy="2182315"/>
            </a:xfrm>
            <a:prstGeom prst="rect">
              <a:avLst/>
            </a:prstGeom>
          </p:spPr>
        </p:pic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A77BFFF5-A619-44E3-8330-87FCA4855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5" r="14740"/>
            <a:stretch>
              <a:fillRect/>
            </a:stretch>
          </p:blipFill>
          <p:spPr>
            <a:xfrm>
              <a:off x="7320149" y="3783721"/>
              <a:ext cx="1836771" cy="2182315"/>
            </a:xfrm>
            <a:prstGeom prst="rect">
              <a:avLst/>
            </a:prstGeom>
          </p:spPr>
        </p:pic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89D1869F-1222-4D79-A0B9-1F2274E5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963" y="3884534"/>
              <a:ext cx="2604092" cy="1980687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9" name="圆角矩形 53">
            <a:extLst>
              <a:ext uri="{FF2B5EF4-FFF2-40B4-BE49-F238E27FC236}">
                <a16:creationId xmlns:a16="http://schemas.microsoft.com/office/drawing/2014/main" id="{3433B04B-27D4-4FE5-B730-2AED0537A922}"/>
              </a:ext>
            </a:extLst>
          </p:cNvPr>
          <p:cNvSpPr/>
          <p:nvPr/>
        </p:nvSpPr>
        <p:spPr>
          <a:xfrm>
            <a:off x="3427962" y="1491945"/>
            <a:ext cx="5316944" cy="11621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4826C8B-6D9D-4F59-ACF2-B3646388BAFF}"/>
              </a:ext>
            </a:extLst>
          </p:cNvPr>
          <p:cNvSpPr/>
          <p:nvPr/>
        </p:nvSpPr>
        <p:spPr>
          <a:xfrm>
            <a:off x="279384" y="899015"/>
            <a:ext cx="3122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 </a:t>
            </a:r>
            <a:r>
              <a:rPr lang="zh-CN" altLang="en-US" b="1" dirty="0" smtClean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信息工程学院</a:t>
            </a:r>
            <a:r>
              <a:rPr lang="zh-CN" altLang="en-US" b="1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一套方案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3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8" grpId="0"/>
      <p:bldP spid="89" grpId="0" animBg="1"/>
      <p:bldP spid="10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3C19D7FD-FC98-4211-82D3-869902D8F9AC}"/>
              </a:ext>
            </a:extLst>
          </p:cNvPr>
          <p:cNvGrpSpPr/>
          <p:nvPr/>
        </p:nvGrpSpPr>
        <p:grpSpPr>
          <a:xfrm>
            <a:off x="3727528" y="2215192"/>
            <a:ext cx="5757334" cy="2439870"/>
            <a:chOff x="338666" y="1700330"/>
            <a:chExt cx="5757334" cy="2439870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36DC5648-71C8-4423-92E4-58A27EC9DB56}"/>
                </a:ext>
              </a:extLst>
            </p:cNvPr>
            <p:cNvGrpSpPr/>
            <p:nvPr/>
          </p:nvGrpSpPr>
          <p:grpSpPr>
            <a:xfrm>
              <a:off x="1340084" y="1700330"/>
              <a:ext cx="3550858" cy="317114"/>
              <a:chOff x="944943" y="1655032"/>
              <a:chExt cx="3550858" cy="317114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4A56A36-A92E-4C32-A05A-14B1E788776E}"/>
                  </a:ext>
                </a:extLst>
              </p:cNvPr>
              <p:cNvSpPr txBox="1"/>
              <p:nvPr/>
            </p:nvSpPr>
            <p:spPr>
              <a:xfrm>
                <a:off x="944943" y="1655032"/>
                <a:ext cx="3550858" cy="30777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indent="457200" algn="just">
                  <a:lnSpc>
                    <a:spcPct val="150000"/>
                  </a:lnSpc>
                  <a:defRPr sz="2000" b="1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algn="l"/>
                <a:endParaRPr lang="zh-CN" altLang="en-US" sz="1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C1F793B7-83B1-4A4C-8CA5-F53A6BF4C98C}"/>
                  </a:ext>
                </a:extLst>
              </p:cNvPr>
              <p:cNvSpPr txBox="1"/>
              <p:nvPr/>
            </p:nvSpPr>
            <p:spPr>
              <a:xfrm>
                <a:off x="944943" y="1664369"/>
                <a:ext cx="35508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构建</a:t>
                </a:r>
                <a:r>
                  <a:rPr lang="en-US" altLang="zh-CN" sz="1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r>
                  <a:rPr lang="zh-CN" altLang="en-US" sz="1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中心</a:t>
                </a:r>
                <a:r>
                  <a:rPr lang="en-US" altLang="zh-CN" sz="1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r>
                  <a:rPr lang="zh-CN" altLang="en-US" sz="1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园区</a:t>
                </a:r>
                <a:r>
                  <a:rPr lang="en-US" altLang="zh-CN" sz="1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r>
                  <a:rPr lang="zh-CN" altLang="en-US" sz="1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平台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的产业学院建设框架</a:t>
                </a:r>
                <a:endParaRPr lang="zh-CN" altLang="en-US" sz="14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ABA17DB-3F2B-462C-B038-B43D106E8325}"/>
                </a:ext>
              </a:extLst>
            </p:cNvPr>
            <p:cNvGrpSpPr/>
            <p:nvPr/>
          </p:nvGrpSpPr>
          <p:grpSpPr>
            <a:xfrm>
              <a:off x="338666" y="2116667"/>
              <a:ext cx="5757334" cy="2023533"/>
              <a:chOff x="1871133" y="2514600"/>
              <a:chExt cx="5757334" cy="2023533"/>
            </a:xfrm>
          </p:grpSpPr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D4E5435F-A43C-4F13-9267-FF8E20A5637D}"/>
                  </a:ext>
                </a:extLst>
              </p:cNvPr>
              <p:cNvSpPr/>
              <p:nvPr/>
            </p:nvSpPr>
            <p:spPr>
              <a:xfrm>
                <a:off x="4556990" y="4140328"/>
                <a:ext cx="1507456" cy="306883"/>
              </a:xfrm>
              <a:prstGeom prst="roundRect">
                <a:avLst/>
              </a:prstGeom>
              <a:solidFill>
                <a:srgbClr val="00B0F0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项目式工程坊</a:t>
                </a: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1B5C6045-0CFE-4C68-883B-714B2B41A5B4}"/>
                  </a:ext>
                </a:extLst>
              </p:cNvPr>
              <p:cNvSpPr/>
              <p:nvPr/>
            </p:nvSpPr>
            <p:spPr>
              <a:xfrm>
                <a:off x="6224643" y="4140328"/>
                <a:ext cx="1296538" cy="306884"/>
              </a:xfrm>
              <a:prstGeom prst="roundRect">
                <a:avLst/>
              </a:prstGeom>
              <a:solidFill>
                <a:srgbClr val="00B0F0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校中企入驻空间</a:t>
                </a: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A718A39-495E-4623-86F5-4FC4A8BED834}"/>
                  </a:ext>
                </a:extLst>
              </p:cNvPr>
              <p:cNvSpPr/>
              <p:nvPr/>
            </p:nvSpPr>
            <p:spPr>
              <a:xfrm>
                <a:off x="2784904" y="2620861"/>
                <a:ext cx="1097772" cy="500168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产教融合型</a:t>
                </a:r>
                <a:endParaRPr lang="en-US" altLang="zh-CN" sz="1200" b="1" kern="0" dirty="0">
                  <a:solidFill>
                    <a:prstClr val="white"/>
                  </a:solidFill>
                  <a:latin typeface="Arial" panose="020B0604020202090204" pitchFamily="34" charset="0"/>
                  <a:ea typeface="微软雅黑" panose="020B0503020204020204" pitchFamily="34" charset="-122"/>
                </a:endParaRPr>
              </a:p>
              <a:p>
                <a:pPr algn="ctr"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人才培养中心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6D219799-B62F-480A-91EA-2B4482FABC57}"/>
                  </a:ext>
                </a:extLst>
              </p:cNvPr>
              <p:cNvSpPr/>
              <p:nvPr/>
            </p:nvSpPr>
            <p:spPr>
              <a:xfrm>
                <a:off x="4008104" y="2620861"/>
                <a:ext cx="1097772" cy="500168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r>
                  <a:rPr lang="en-US" altLang="zh-CN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ICT</a:t>
                </a:r>
                <a:r>
                  <a:rPr lang="zh-CN" altLang="en-US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课程联合</a:t>
                </a:r>
                <a:endParaRPr lang="en-US" altLang="zh-CN" sz="1200" b="1" kern="0" dirty="0">
                  <a:solidFill>
                    <a:prstClr val="white"/>
                  </a:solidFill>
                  <a:latin typeface="Arial" panose="020B0604020202090204" pitchFamily="34" charset="0"/>
                  <a:ea typeface="微软雅黑" panose="020B0503020204020204" pitchFamily="34" charset="-122"/>
                </a:endParaRPr>
              </a:p>
              <a:p>
                <a:pPr algn="ctr"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创新中心</a:t>
                </a: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A186750-FC75-4305-A33E-23BAA136C608}"/>
                  </a:ext>
                </a:extLst>
              </p:cNvPr>
              <p:cNvSpPr/>
              <p:nvPr/>
            </p:nvSpPr>
            <p:spPr>
              <a:xfrm>
                <a:off x="5222836" y="2620861"/>
                <a:ext cx="1097772" cy="500168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r>
                  <a:rPr lang="en-US" altLang="zh-CN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ICT</a:t>
                </a:r>
                <a:r>
                  <a:rPr lang="zh-CN" altLang="en-US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教师</a:t>
                </a:r>
                <a:endParaRPr lang="en-US" altLang="zh-CN" sz="1200" b="1" kern="0" dirty="0">
                  <a:solidFill>
                    <a:prstClr val="white"/>
                  </a:solidFill>
                  <a:latin typeface="Arial" panose="020B0604020202090204" pitchFamily="34" charset="0"/>
                  <a:ea typeface="微软雅黑" panose="020B0503020204020204" pitchFamily="34" charset="-122"/>
                </a:endParaRPr>
              </a:p>
              <a:p>
                <a:pPr algn="ctr"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发展中心</a:t>
                </a: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6F852D31-8FB0-4962-9F7D-FCC09683E7E0}"/>
                  </a:ext>
                </a:extLst>
              </p:cNvPr>
              <p:cNvSpPr/>
              <p:nvPr/>
            </p:nvSpPr>
            <p:spPr>
              <a:xfrm>
                <a:off x="6423409" y="2620862"/>
                <a:ext cx="1097772" cy="500168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产业聚合发展中心</a:t>
                </a: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0A9A110D-D429-4700-A74C-916A099DD7D5}"/>
                  </a:ext>
                </a:extLst>
              </p:cNvPr>
              <p:cNvSpPr/>
              <p:nvPr/>
            </p:nvSpPr>
            <p:spPr>
              <a:xfrm>
                <a:off x="2784904" y="3188764"/>
                <a:ext cx="4736277" cy="565961"/>
              </a:xfrm>
              <a:prstGeom prst="rect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r>
                  <a:rPr lang="zh-CN" altLang="en-US" sz="16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产教融合数字化综合运营平台</a:t>
                </a:r>
                <a:endParaRPr lang="en-US" altLang="zh-CN" sz="1600" b="1" kern="0" dirty="0">
                  <a:solidFill>
                    <a:prstClr val="white"/>
                  </a:solidFill>
                  <a:latin typeface="Arial" panose="020B060402020209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48BC45F7-2DA5-4B1B-96BD-4407FC43D412}"/>
                  </a:ext>
                </a:extLst>
              </p:cNvPr>
              <p:cNvSpPr/>
              <p:nvPr/>
            </p:nvSpPr>
            <p:spPr>
              <a:xfrm>
                <a:off x="2784904" y="4140328"/>
                <a:ext cx="1611889" cy="306884"/>
              </a:xfrm>
              <a:prstGeom prst="roundRect">
                <a:avLst/>
              </a:prstGeom>
              <a:solidFill>
                <a:srgbClr val="00B0F0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r>
                  <a:rPr lang="en-US" altLang="zh-CN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ICT</a:t>
                </a:r>
                <a:r>
                  <a:rPr lang="zh-CN" altLang="en-US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实训室群</a:t>
                </a:r>
              </a:p>
            </p:txBody>
          </p:sp>
          <p:sp>
            <p:nvSpPr>
              <p:cNvPr id="28" name="任意多边形 9">
                <a:extLst>
                  <a:ext uri="{FF2B5EF4-FFF2-40B4-BE49-F238E27FC236}">
                    <a16:creationId xmlns:a16="http://schemas.microsoft.com/office/drawing/2014/main" id="{A1DF917C-7DA7-4F39-9144-0F59C1F53842}"/>
                  </a:ext>
                </a:extLst>
              </p:cNvPr>
              <p:cNvSpPr/>
              <p:nvPr/>
            </p:nvSpPr>
            <p:spPr>
              <a:xfrm>
                <a:off x="1983574" y="2578526"/>
                <a:ext cx="718237" cy="561812"/>
              </a:xfrm>
              <a:custGeom>
                <a:avLst/>
                <a:gdLst>
                  <a:gd name="connsiteX0" fmla="*/ 0 w 781915"/>
                  <a:gd name="connsiteY0" fmla="*/ 390958 h 781915"/>
                  <a:gd name="connsiteX1" fmla="*/ 390958 w 781915"/>
                  <a:gd name="connsiteY1" fmla="*/ 0 h 781915"/>
                  <a:gd name="connsiteX2" fmla="*/ 781916 w 781915"/>
                  <a:gd name="connsiteY2" fmla="*/ 390958 h 781915"/>
                  <a:gd name="connsiteX3" fmla="*/ 390958 w 781915"/>
                  <a:gd name="connsiteY3" fmla="*/ 781916 h 781915"/>
                  <a:gd name="connsiteX4" fmla="*/ 0 w 781915"/>
                  <a:gd name="connsiteY4" fmla="*/ 390958 h 78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915" h="781915">
                    <a:moveTo>
                      <a:pt x="0" y="390958"/>
                    </a:moveTo>
                    <a:cubicBezTo>
                      <a:pt x="0" y="175038"/>
                      <a:pt x="175038" y="0"/>
                      <a:pt x="390958" y="0"/>
                    </a:cubicBezTo>
                    <a:cubicBezTo>
                      <a:pt x="606878" y="0"/>
                      <a:pt x="781916" y="175038"/>
                      <a:pt x="781916" y="390958"/>
                    </a:cubicBezTo>
                    <a:cubicBezTo>
                      <a:pt x="781916" y="606878"/>
                      <a:pt x="606878" y="781916"/>
                      <a:pt x="390958" y="781916"/>
                    </a:cubicBezTo>
                    <a:cubicBezTo>
                      <a:pt x="175038" y="781916"/>
                      <a:pt x="0" y="606878"/>
                      <a:pt x="0" y="390958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4852" tIns="184852" rIns="184852" bIns="184852" numCol="1" spcCol="1270" anchor="ctr" anchorCtr="0">
                <a:noAutofit/>
              </a:bodyPr>
              <a:lstStyle/>
              <a:p>
                <a:pPr algn="ctr" defTabSz="1126039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8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虚拟</a:t>
                </a:r>
                <a:endParaRPr lang="en-US" altLang="zh-CN" sz="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1126039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CN" sz="8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r>
                  <a:rPr lang="zh-CN" altLang="en-US" sz="8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中心</a:t>
                </a:r>
                <a:endParaRPr lang="zh-CN" altLang="en-US" sz="1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任意多边形 9">
                <a:extLst>
                  <a:ext uri="{FF2B5EF4-FFF2-40B4-BE49-F238E27FC236}">
                    <a16:creationId xmlns:a16="http://schemas.microsoft.com/office/drawing/2014/main" id="{3DE3E98E-5B15-40AF-9247-8BF09C0CBE58}"/>
                  </a:ext>
                </a:extLst>
              </p:cNvPr>
              <p:cNvSpPr/>
              <p:nvPr/>
            </p:nvSpPr>
            <p:spPr>
              <a:xfrm>
                <a:off x="1972137" y="3195719"/>
                <a:ext cx="718237" cy="561812"/>
              </a:xfrm>
              <a:custGeom>
                <a:avLst/>
                <a:gdLst>
                  <a:gd name="connsiteX0" fmla="*/ 0 w 781915"/>
                  <a:gd name="connsiteY0" fmla="*/ 390958 h 781915"/>
                  <a:gd name="connsiteX1" fmla="*/ 390958 w 781915"/>
                  <a:gd name="connsiteY1" fmla="*/ 0 h 781915"/>
                  <a:gd name="connsiteX2" fmla="*/ 781916 w 781915"/>
                  <a:gd name="connsiteY2" fmla="*/ 390958 h 781915"/>
                  <a:gd name="connsiteX3" fmla="*/ 390958 w 781915"/>
                  <a:gd name="connsiteY3" fmla="*/ 781916 h 781915"/>
                  <a:gd name="connsiteX4" fmla="*/ 0 w 781915"/>
                  <a:gd name="connsiteY4" fmla="*/ 390958 h 78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915" h="781915">
                    <a:moveTo>
                      <a:pt x="0" y="390958"/>
                    </a:moveTo>
                    <a:cubicBezTo>
                      <a:pt x="0" y="175038"/>
                      <a:pt x="175038" y="0"/>
                      <a:pt x="390958" y="0"/>
                    </a:cubicBezTo>
                    <a:cubicBezTo>
                      <a:pt x="606878" y="0"/>
                      <a:pt x="781916" y="175038"/>
                      <a:pt x="781916" y="390958"/>
                    </a:cubicBezTo>
                    <a:cubicBezTo>
                      <a:pt x="781916" y="606878"/>
                      <a:pt x="606878" y="781916"/>
                      <a:pt x="390958" y="781916"/>
                    </a:cubicBezTo>
                    <a:cubicBezTo>
                      <a:pt x="175038" y="781916"/>
                      <a:pt x="0" y="606878"/>
                      <a:pt x="0" y="39095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4852" tIns="184852" rIns="184852" bIns="184852" numCol="1" spcCol="1270" anchor="ctr" anchorCtr="0">
                <a:noAutofit/>
              </a:bodyPr>
              <a:lstStyle/>
              <a:p>
                <a:pPr algn="ctr" defTabSz="1126039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8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数字</a:t>
                </a:r>
                <a:endParaRPr lang="en-US" altLang="zh-CN" sz="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1126039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CN" sz="8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r>
                  <a:rPr lang="zh-CN" altLang="en-US" sz="8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平台</a:t>
                </a:r>
                <a:endParaRPr lang="zh-CN" altLang="en-US" sz="1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任意多边形 9">
                <a:extLst>
                  <a:ext uri="{FF2B5EF4-FFF2-40B4-BE49-F238E27FC236}">
                    <a16:creationId xmlns:a16="http://schemas.microsoft.com/office/drawing/2014/main" id="{52DD8DAE-F540-4E1C-A02C-0DC18B2D4D45}"/>
                  </a:ext>
                </a:extLst>
              </p:cNvPr>
              <p:cNvSpPr/>
              <p:nvPr/>
            </p:nvSpPr>
            <p:spPr>
              <a:xfrm>
                <a:off x="1983574" y="3842491"/>
                <a:ext cx="718237" cy="561812"/>
              </a:xfrm>
              <a:custGeom>
                <a:avLst/>
                <a:gdLst>
                  <a:gd name="connsiteX0" fmla="*/ 0 w 781915"/>
                  <a:gd name="connsiteY0" fmla="*/ 390958 h 781915"/>
                  <a:gd name="connsiteX1" fmla="*/ 390958 w 781915"/>
                  <a:gd name="connsiteY1" fmla="*/ 0 h 781915"/>
                  <a:gd name="connsiteX2" fmla="*/ 781916 w 781915"/>
                  <a:gd name="connsiteY2" fmla="*/ 390958 h 781915"/>
                  <a:gd name="connsiteX3" fmla="*/ 390958 w 781915"/>
                  <a:gd name="connsiteY3" fmla="*/ 781916 h 781915"/>
                  <a:gd name="connsiteX4" fmla="*/ 0 w 781915"/>
                  <a:gd name="connsiteY4" fmla="*/ 390958 h 78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915" h="781915">
                    <a:moveTo>
                      <a:pt x="0" y="390958"/>
                    </a:moveTo>
                    <a:cubicBezTo>
                      <a:pt x="0" y="175038"/>
                      <a:pt x="175038" y="0"/>
                      <a:pt x="390958" y="0"/>
                    </a:cubicBezTo>
                    <a:cubicBezTo>
                      <a:pt x="606878" y="0"/>
                      <a:pt x="781916" y="175038"/>
                      <a:pt x="781916" y="390958"/>
                    </a:cubicBezTo>
                    <a:cubicBezTo>
                      <a:pt x="781916" y="606878"/>
                      <a:pt x="606878" y="781916"/>
                      <a:pt x="390958" y="781916"/>
                    </a:cubicBezTo>
                    <a:cubicBezTo>
                      <a:pt x="175038" y="781916"/>
                      <a:pt x="0" y="606878"/>
                      <a:pt x="0" y="390958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4852" tIns="184852" rIns="184852" bIns="184852" numCol="1" spcCol="1270" anchor="ctr" anchorCtr="0">
                <a:noAutofit/>
              </a:bodyPr>
              <a:lstStyle/>
              <a:p>
                <a:pPr algn="ctr" defTabSz="1126039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8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实体</a:t>
                </a:r>
                <a:endParaRPr lang="en-US" altLang="zh-CN" sz="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1126039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CN" sz="8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r>
                  <a:rPr lang="zh-CN" altLang="en-US" sz="80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园区</a:t>
                </a:r>
                <a:endParaRPr lang="zh-CN" altLang="en-US" sz="1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矩形: 圆角 30">
                <a:extLst>
                  <a:ext uri="{FF2B5EF4-FFF2-40B4-BE49-F238E27FC236}">
                    <a16:creationId xmlns:a16="http://schemas.microsoft.com/office/drawing/2014/main" id="{6C8EF688-FD4D-4D65-AC3A-D7C403EDB521}"/>
                  </a:ext>
                </a:extLst>
              </p:cNvPr>
              <p:cNvSpPr/>
              <p:nvPr/>
            </p:nvSpPr>
            <p:spPr>
              <a:xfrm>
                <a:off x="4106926" y="3794084"/>
                <a:ext cx="2231820" cy="306884"/>
              </a:xfrm>
              <a:prstGeom prst="roundRect">
                <a:avLst/>
              </a:prstGeom>
              <a:solidFill>
                <a:srgbClr val="00B0F0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r>
                  <a:rPr lang="zh-CN" altLang="en-US" sz="1200" b="1" kern="0" dirty="0">
                    <a:solidFill>
                      <a:prstClr val="white"/>
                    </a:solidFill>
                    <a:latin typeface="Arial" panose="020B0604020202090204" pitchFamily="34" charset="0"/>
                    <a:ea typeface="微软雅黑" panose="020B0503020204020204" pitchFamily="34" charset="-122"/>
                  </a:rPr>
                  <a:t>数智产教创新园区</a:t>
                </a: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1E3E88F0-CD8A-4384-B571-244125CA0015}"/>
                  </a:ext>
                </a:extLst>
              </p:cNvPr>
              <p:cNvSpPr/>
              <p:nvPr/>
            </p:nvSpPr>
            <p:spPr>
              <a:xfrm>
                <a:off x="1871133" y="2514600"/>
                <a:ext cx="5757334" cy="2023533"/>
              </a:xfrm>
              <a:prstGeom prst="rect">
                <a:avLst/>
              </a:prstGeom>
              <a:noFill/>
              <a:ln w="19050" cap="flat" cmpd="sng" algn="ctr">
                <a:solidFill>
                  <a:srgbClr val="004D86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</p:grpSp>
      <p:pic>
        <p:nvPicPr>
          <p:cNvPr id="37" name="图片 36" descr="透气06-兰心媚">
            <a:extLst>
              <a:ext uri="{FF2B5EF4-FFF2-40B4-BE49-F238E27FC236}">
                <a16:creationId xmlns:a16="http://schemas.microsoft.com/office/drawing/2014/main" id="{AA8E8C6C-9C94-488E-A760-8D5B9B47E8D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4F4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2049780" y="3295745"/>
            <a:ext cx="2504440" cy="719551"/>
          </a:xfrm>
          <a:prstGeom prst="rect">
            <a:avLst/>
          </a:prstGeom>
        </p:spPr>
      </p:pic>
      <p:sp>
        <p:nvSpPr>
          <p:cNvPr id="40" name="圆角矩形 13">
            <a:extLst>
              <a:ext uri="{FF2B5EF4-FFF2-40B4-BE49-F238E27FC236}">
                <a16:creationId xmlns:a16="http://schemas.microsoft.com/office/drawing/2014/main" id="{D790D072-1ABB-42C1-8F0B-8AEC03B3518D}"/>
              </a:ext>
            </a:extLst>
          </p:cNvPr>
          <p:cNvSpPr/>
          <p:nvPr/>
        </p:nvSpPr>
        <p:spPr>
          <a:xfrm>
            <a:off x="736725" y="3972727"/>
            <a:ext cx="1828208" cy="331976"/>
          </a:xfrm>
          <a:prstGeom prst="roundRect">
            <a:avLst>
              <a:gd name="adj" fmla="val 17930"/>
            </a:avLst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“训践战”三阶培养</a:t>
            </a:r>
          </a:p>
        </p:txBody>
      </p:sp>
      <p:sp>
        <p:nvSpPr>
          <p:cNvPr id="41" name="圆角矩形 13">
            <a:extLst>
              <a:ext uri="{FF2B5EF4-FFF2-40B4-BE49-F238E27FC236}">
                <a16:creationId xmlns:a16="http://schemas.microsoft.com/office/drawing/2014/main" id="{CA346D8C-7AB4-4865-9874-FA5A132A327C}"/>
              </a:ext>
            </a:extLst>
          </p:cNvPr>
          <p:cNvSpPr/>
          <p:nvPr/>
        </p:nvSpPr>
        <p:spPr>
          <a:xfrm>
            <a:off x="4196918" y="3967927"/>
            <a:ext cx="1642661" cy="331976"/>
          </a:xfrm>
          <a:prstGeom prst="roundRect">
            <a:avLst>
              <a:gd name="adj" fmla="val 17930"/>
            </a:avLst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技修双模智能评价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61A139CD-BADF-47D9-BCB5-698235C53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2" y="4399328"/>
            <a:ext cx="3115735" cy="191082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C9D6C07-95F5-45B6-B832-57418BB13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667" y="4394528"/>
            <a:ext cx="3115735" cy="191082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47" name="圆角矩形 26">
            <a:extLst>
              <a:ext uri="{FF2B5EF4-FFF2-40B4-BE49-F238E27FC236}">
                <a16:creationId xmlns:a16="http://schemas.microsoft.com/office/drawing/2014/main" id="{ED400B6F-F51F-4FF4-85AE-7AEDB19D60EB}"/>
              </a:ext>
            </a:extLst>
          </p:cNvPr>
          <p:cNvSpPr/>
          <p:nvPr/>
        </p:nvSpPr>
        <p:spPr>
          <a:xfrm>
            <a:off x="67734" y="3894666"/>
            <a:ext cx="6434666" cy="2573867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箭头: 五边形 1">
            <a:extLst>
              <a:ext uri="{FF2B5EF4-FFF2-40B4-BE49-F238E27FC236}">
                <a16:creationId xmlns:a16="http://schemas.microsoft.com/office/drawing/2014/main" id="{CC7039F1-93A8-4708-AE16-538F24D63A4B}"/>
              </a:ext>
            </a:extLst>
          </p:cNvPr>
          <p:cNvSpPr/>
          <p:nvPr/>
        </p:nvSpPr>
        <p:spPr>
          <a:xfrm>
            <a:off x="2614019" y="4012449"/>
            <a:ext cx="1547316" cy="269097"/>
          </a:xfrm>
          <a:prstGeom prst="homePlate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1100" b="1" kern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人才培养全周期跟踪</a:t>
            </a:r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562600F5-5DB5-4894-A1C5-7A9C1AD259D3}"/>
              </a:ext>
            </a:extLst>
          </p:cNvPr>
          <p:cNvCxnSpPr>
            <a:cxnSpLocks/>
          </p:cNvCxnSpPr>
          <p:nvPr/>
        </p:nvCxnSpPr>
        <p:spPr>
          <a:xfrm>
            <a:off x="2631797" y="4261511"/>
            <a:ext cx="150413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连接符: 肘形 51">
            <a:extLst>
              <a:ext uri="{FF2B5EF4-FFF2-40B4-BE49-F238E27FC236}">
                <a16:creationId xmlns:a16="http://schemas.microsoft.com/office/drawing/2014/main" id="{871A75D8-8D60-4E30-A34D-D6D98739BE30}"/>
              </a:ext>
            </a:extLst>
          </p:cNvPr>
          <p:cNvCxnSpPr>
            <a:cxnSpLocks/>
            <a:stCxn id="47" idx="3"/>
            <a:endCxn id="54" idx="1"/>
          </p:cNvCxnSpPr>
          <p:nvPr/>
        </p:nvCxnSpPr>
        <p:spPr>
          <a:xfrm flipV="1">
            <a:off x="6502400" y="1147747"/>
            <a:ext cx="1069215" cy="4033853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48DBC346-C096-499D-96CA-F93BE52F23D5}"/>
              </a:ext>
            </a:extLst>
          </p:cNvPr>
          <p:cNvGrpSpPr/>
          <p:nvPr/>
        </p:nvGrpSpPr>
        <p:grpSpPr>
          <a:xfrm>
            <a:off x="7571615" y="963081"/>
            <a:ext cx="4403379" cy="2408769"/>
            <a:chOff x="7571615" y="963081"/>
            <a:chExt cx="4403379" cy="2408769"/>
          </a:xfrm>
        </p:grpSpPr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C87A158F-0A7E-465F-81C0-D5CB516D31AB}"/>
                </a:ext>
              </a:extLst>
            </p:cNvPr>
            <p:cNvSpPr txBox="1"/>
            <p:nvPr/>
          </p:nvSpPr>
          <p:spPr>
            <a:xfrm>
              <a:off x="7571615" y="963081"/>
              <a:ext cx="4403379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对接华为</a:t>
              </a: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800</a:t>
              </a: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余</a:t>
              </a:r>
              <a:r>
                <a:rPr lang="zh-CN" altLang="en-US" sz="1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家下游生态企业</a:t>
              </a: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大岗位群</a:t>
              </a:r>
              <a:r>
                <a:rPr lang="en-US" altLang="zh-CN" sz="1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zh-CN" altLang="en-US" sz="1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个岗位</a:t>
              </a:r>
              <a:endParaRPr lang="zh-CN" alt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8A82CFDE-EA55-426E-B50D-01FD71D77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2207" y="1479391"/>
              <a:ext cx="3424412" cy="1067229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FA35A51E-FF76-4EA7-80BD-25F57F9EB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2206" y="2511814"/>
              <a:ext cx="3424413" cy="860036"/>
            </a:xfrm>
            <a:prstGeom prst="rect">
              <a:avLst/>
            </a:prstGeom>
          </p:spPr>
        </p:pic>
      </p:grp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FA11A6A6-034A-429D-B90E-0B81B22DE26E}"/>
              </a:ext>
            </a:extLst>
          </p:cNvPr>
          <p:cNvSpPr/>
          <p:nvPr/>
        </p:nvSpPr>
        <p:spPr>
          <a:xfrm>
            <a:off x="7252762" y="4642808"/>
            <a:ext cx="2105025" cy="457139"/>
          </a:xfrm>
          <a:prstGeom prst="roundRect">
            <a:avLst>
              <a:gd name="adj" fmla="val 35419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智能评价数据分析结果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66" name="加号 65">
            <a:extLst>
              <a:ext uri="{FF2B5EF4-FFF2-40B4-BE49-F238E27FC236}">
                <a16:creationId xmlns:a16="http://schemas.microsoft.com/office/drawing/2014/main" id="{5FDCD063-5792-4186-AC8D-980F673149E6}"/>
              </a:ext>
            </a:extLst>
          </p:cNvPr>
          <p:cNvSpPr/>
          <p:nvPr/>
        </p:nvSpPr>
        <p:spPr>
          <a:xfrm>
            <a:off x="9376835" y="4687691"/>
            <a:ext cx="379942" cy="367372"/>
          </a:xfrm>
          <a:prstGeom prst="mathPlu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42EF2A63-73FE-4ACB-8ADE-9A3218FD0BEB}"/>
              </a:ext>
            </a:extLst>
          </p:cNvPr>
          <p:cNvSpPr/>
          <p:nvPr/>
        </p:nvSpPr>
        <p:spPr>
          <a:xfrm>
            <a:off x="9809691" y="4642808"/>
            <a:ext cx="2105025" cy="457139"/>
          </a:xfrm>
          <a:prstGeom prst="roundRect">
            <a:avLst>
              <a:gd name="adj" fmla="val 35419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企生双选意愿</a:t>
            </a: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4A5201E3-C3ED-4D3C-B798-D0B25FB1CF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4" r="8214" b="16414"/>
          <a:stretch>
            <a:fillRect/>
          </a:stretch>
        </p:blipFill>
        <p:spPr>
          <a:xfrm>
            <a:off x="9711311" y="5257039"/>
            <a:ext cx="2301784" cy="1123751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770DFDCB-9048-49DD-A96C-F676FEA1D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4335" y="5257038"/>
            <a:ext cx="2300527" cy="1123751"/>
          </a:xfrm>
          <a:prstGeom prst="rect">
            <a:avLst/>
          </a:prstGeom>
        </p:spPr>
      </p:pic>
      <p:pic>
        <p:nvPicPr>
          <p:cNvPr id="74" name="图片 73" descr="透气06-兰心媚">
            <a:extLst>
              <a:ext uri="{FF2B5EF4-FFF2-40B4-BE49-F238E27FC236}">
                <a16:creationId xmlns:a16="http://schemas.microsoft.com/office/drawing/2014/main" id="{82A9821D-5BF9-416E-B39A-BCF37FE91E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4F4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14586" y="3465735"/>
            <a:ext cx="2504440" cy="1123751"/>
          </a:xfrm>
          <a:prstGeom prst="rect">
            <a:avLst/>
          </a:prstGeom>
        </p:spPr>
      </p:pic>
      <p:sp>
        <p:nvSpPr>
          <p:cNvPr id="75" name="íṩḻidê">
            <a:extLst>
              <a:ext uri="{FF2B5EF4-FFF2-40B4-BE49-F238E27FC236}">
                <a16:creationId xmlns:a16="http://schemas.microsoft.com/office/drawing/2014/main" id="{6213EDDD-488E-43A3-9209-76DBBB86616F}"/>
              </a:ext>
            </a:extLst>
          </p:cNvPr>
          <p:cNvSpPr/>
          <p:nvPr/>
        </p:nvSpPr>
        <p:spPr>
          <a:xfrm>
            <a:off x="7358855" y="3735489"/>
            <a:ext cx="1640744" cy="4115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57150" cap="rnd" cmpd="sng" algn="ctr">
            <a:noFill/>
            <a:prstDash val="solid"/>
            <a:round/>
          </a:ln>
          <a:effectLst>
            <a:outerShdw blurRad="50800" dist="50800" dir="5400000" algn="ctr" rotWithShape="0">
              <a:srgbClr val="F84D4D">
                <a:alpha val="20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精准化输送岗位人才</a:t>
            </a:r>
          </a:p>
        </p:txBody>
      </p:sp>
      <p:sp>
        <p:nvSpPr>
          <p:cNvPr id="77" name="星形: 十角 76">
            <a:extLst>
              <a:ext uri="{FF2B5EF4-FFF2-40B4-BE49-F238E27FC236}">
                <a16:creationId xmlns:a16="http://schemas.microsoft.com/office/drawing/2014/main" id="{4013A0FC-2A70-4FE1-B4B4-AC59E3A93D91}"/>
              </a:ext>
            </a:extLst>
          </p:cNvPr>
          <p:cNvSpPr/>
          <p:nvPr/>
        </p:nvSpPr>
        <p:spPr>
          <a:xfrm>
            <a:off x="10068785" y="3486151"/>
            <a:ext cx="1845931" cy="1065100"/>
          </a:xfrm>
          <a:prstGeom prst="star10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引得进</a:t>
            </a:r>
            <a:endParaRPr lang="en-US" altLang="zh-CN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留得下</a:t>
            </a:r>
            <a:endParaRPr lang="en-US" altLang="zh-CN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干得好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4826C8B-6D9D-4F59-ACF2-B3646388BAFF}"/>
              </a:ext>
            </a:extLst>
          </p:cNvPr>
          <p:cNvSpPr/>
          <p:nvPr/>
        </p:nvSpPr>
        <p:spPr>
          <a:xfrm>
            <a:off x="390903" y="95114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501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58 -0.18773 L -0.15521 -0.18773 C -0.10352 -0.18773 -0.03972 -0.12152 -0.03972 -0.06759 L -0.03972 0.05278 " pathEditMode="relative" rAng="0" ptsTypes="AAAA">
                                      <p:cBhvr>
                                        <p:cTn id="11" dur="2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7" grpId="0" animBg="1"/>
      <p:bldP spid="48" grpId="0"/>
      <p:bldP spid="65" grpId="0" animBg="1"/>
      <p:bldP spid="66" grpId="0" animBg="1"/>
      <p:bldP spid="67" grpId="0" animBg="1"/>
      <p:bldP spid="75" grpId="0" animBg="1"/>
      <p:bldP spid="77" grpId="0" animBg="1"/>
      <p:bldP spid="7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24C5E430-2960-45B5-BF55-227F202DA1E1}"/>
              </a:ext>
            </a:extLst>
          </p:cNvPr>
          <p:cNvSpPr txBox="1"/>
          <p:nvPr/>
        </p:nvSpPr>
        <p:spPr>
          <a:xfrm>
            <a:off x="1727200" y="1518285"/>
            <a:ext cx="204323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400" b="1" kern="100" dirty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703060505090304" pitchFamily="18" charset="0"/>
              </a:rPr>
              <a:t>打造一流校企合作平台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F166C26-1D1B-48D3-8C9D-88F547F5A231}"/>
              </a:ext>
            </a:extLst>
          </p:cNvPr>
          <p:cNvSpPr txBox="1"/>
          <p:nvPr/>
        </p:nvSpPr>
        <p:spPr>
          <a:xfrm>
            <a:off x="774736" y="1562772"/>
            <a:ext cx="5458832" cy="189507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indent="457200" algn="just">
              <a:lnSpc>
                <a:spcPct val="150000"/>
              </a:lnSpc>
              <a:defRPr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zh-CN" altLang="en-US" sz="1600" kern="0" dirty="0">
                <a:solidFill>
                  <a:prstClr val="black"/>
                </a:solidFill>
                <a:latin typeface="Arial" panose="020B0604020202090204" pitchFamily="34" charset="0"/>
              </a:rPr>
              <a:t>职业教育校企合作典型生产实践项目</a:t>
            </a:r>
            <a:endParaRPr lang="en-US" altLang="zh-CN" sz="1600" kern="0" dirty="0">
              <a:solidFill>
                <a:prstClr val="black"/>
              </a:solidFill>
              <a:latin typeface="Arial" panose="020B060402020209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zh-CN" altLang="en-US" sz="1600" kern="0" dirty="0">
                <a:solidFill>
                  <a:prstClr val="black"/>
                </a:solidFill>
                <a:latin typeface="Arial" panose="020B0604020202090204" pitchFamily="34" charset="0"/>
              </a:rPr>
              <a:t>开放型区域产教融合实践中心</a:t>
            </a:r>
            <a:endParaRPr lang="en-US" altLang="zh-CN" sz="1600" kern="0" dirty="0">
              <a:solidFill>
                <a:prstClr val="black"/>
              </a:solidFill>
              <a:latin typeface="Arial" panose="020B060402020209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zh-CN" altLang="en-US" sz="1600" kern="0" dirty="0">
                <a:solidFill>
                  <a:prstClr val="black"/>
                </a:solidFill>
                <a:latin typeface="Arial" panose="020B0604020202090204" pitchFamily="34" charset="0"/>
              </a:rPr>
              <a:t>国家级“根技术联合创新人才产教融合基地”</a:t>
            </a:r>
            <a:endParaRPr lang="en-US" altLang="zh-CN" sz="1600" kern="0" dirty="0">
              <a:solidFill>
                <a:prstClr val="black"/>
              </a:solidFill>
              <a:latin typeface="Arial" panose="020B060402020209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zh-CN" altLang="en-US" sz="1600" kern="0" dirty="0">
                <a:solidFill>
                  <a:prstClr val="black"/>
                </a:solidFill>
                <a:latin typeface="Arial" panose="020B0604020202090204" pitchFamily="34" charset="0"/>
              </a:rPr>
              <a:t>完成横向课题（技术服务委托）</a:t>
            </a:r>
            <a:r>
              <a:rPr lang="en-US" altLang="zh-CN" sz="1600" kern="0" dirty="0">
                <a:solidFill>
                  <a:prstClr val="black"/>
                </a:solidFill>
                <a:latin typeface="Arial" panose="020B0604020202090204" pitchFamily="34" charset="0"/>
              </a:rPr>
              <a:t>1</a:t>
            </a:r>
            <a:r>
              <a:rPr lang="zh-CN" altLang="en-US" sz="1600" kern="0" dirty="0">
                <a:solidFill>
                  <a:prstClr val="black"/>
                </a:solidFill>
                <a:latin typeface="Arial" panose="020B0604020202090204" pitchFamily="34" charset="0"/>
              </a:rPr>
              <a:t>项，合同金额</a:t>
            </a:r>
            <a:r>
              <a:rPr lang="en-US" altLang="zh-CN" sz="1600" kern="0" dirty="0">
                <a:solidFill>
                  <a:srgbClr val="FF0000"/>
                </a:solidFill>
                <a:latin typeface="Arial" panose="020B0604020202090204" pitchFamily="34" charset="0"/>
              </a:rPr>
              <a:t>68</a:t>
            </a:r>
            <a:r>
              <a:rPr lang="zh-CN" altLang="en-US" sz="1600" kern="0" dirty="0">
                <a:solidFill>
                  <a:srgbClr val="FF0000"/>
                </a:solidFill>
                <a:latin typeface="Arial" panose="020B0604020202090204" pitchFamily="34" charset="0"/>
              </a:rPr>
              <a:t>万元</a:t>
            </a:r>
            <a:r>
              <a:rPr lang="zh-CN" altLang="en-US" sz="1600" kern="0" dirty="0">
                <a:solidFill>
                  <a:prstClr val="black"/>
                </a:solidFill>
                <a:latin typeface="Arial" panose="020B0604020202090204" pitchFamily="34" charset="0"/>
              </a:rPr>
              <a:t>，社会经济效益</a:t>
            </a:r>
            <a:r>
              <a:rPr lang="en-US" altLang="zh-CN" sz="1600" kern="0" dirty="0">
                <a:solidFill>
                  <a:srgbClr val="FF0000"/>
                </a:solidFill>
                <a:latin typeface="Arial" panose="020B0604020202090204" pitchFamily="34" charset="0"/>
              </a:rPr>
              <a:t>2200</a:t>
            </a:r>
            <a:r>
              <a:rPr lang="zh-CN" altLang="en-US" sz="1600" kern="0" dirty="0">
                <a:solidFill>
                  <a:srgbClr val="FF0000"/>
                </a:solidFill>
                <a:latin typeface="Arial" panose="020B0604020202090204" pitchFamily="34" charset="0"/>
              </a:rPr>
              <a:t>万元</a:t>
            </a:r>
            <a:endParaRPr lang="en-US" altLang="zh-CN" sz="1600" kern="0" dirty="0">
              <a:solidFill>
                <a:srgbClr val="FF0000"/>
              </a:solidFill>
              <a:latin typeface="Arial" panose="020B0604020202090204" pitchFamily="34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9648414-2C68-4176-B347-EE11C60CE08C}"/>
              </a:ext>
            </a:extLst>
          </p:cNvPr>
          <p:cNvGrpSpPr/>
          <p:nvPr/>
        </p:nvGrpSpPr>
        <p:grpSpPr>
          <a:xfrm>
            <a:off x="3759510" y="3605796"/>
            <a:ext cx="2202573" cy="1693749"/>
            <a:chOff x="4290800" y="2558909"/>
            <a:chExt cx="5039783" cy="4002275"/>
          </a:xfrm>
        </p:grpSpPr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A4A12913-83AA-4879-9A26-0CA7CFFC5B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800" y="2558909"/>
              <a:ext cx="3029783" cy="39928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19AA6DB-C5A2-4249-9E0A-201AE5B30251}"/>
                </a:ext>
              </a:extLst>
            </p:cNvPr>
            <p:cNvSpPr/>
            <p:nvPr/>
          </p:nvSpPr>
          <p:spPr>
            <a:xfrm>
              <a:off x="6759051" y="5047055"/>
              <a:ext cx="2113280" cy="17272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941A2B4A-B4FF-4D6E-980B-0FF4888217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800" y="2568304"/>
              <a:ext cx="2961386" cy="39928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A1B168C-6DA5-4A06-9CC3-A57A10C3EDB8}"/>
              </a:ext>
            </a:extLst>
          </p:cNvPr>
          <p:cNvGrpSpPr/>
          <p:nvPr/>
        </p:nvGrpSpPr>
        <p:grpSpPr>
          <a:xfrm>
            <a:off x="913737" y="3609771"/>
            <a:ext cx="2578065" cy="1689774"/>
            <a:chOff x="6823626" y="2288575"/>
            <a:chExt cx="4960298" cy="3645925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AC050F6-4D1B-42A3-B869-196428C06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3626" y="2288575"/>
              <a:ext cx="2585380" cy="3645925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98EF9365-1F76-4C8E-A275-7B2BEC534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4058" y="2288575"/>
              <a:ext cx="2589866" cy="3645925"/>
            </a:xfrm>
            <a:prstGeom prst="rect">
              <a:avLst/>
            </a:prstGeom>
          </p:spPr>
        </p:pic>
      </p:grpSp>
      <p:sp>
        <p:nvSpPr>
          <p:cNvPr id="37" name="矩形: 圆角 2">
            <a:extLst>
              <a:ext uri="{FF2B5EF4-FFF2-40B4-BE49-F238E27FC236}">
                <a16:creationId xmlns:a16="http://schemas.microsoft.com/office/drawing/2014/main" id="{86A56CFB-9924-47EB-B721-90E081BC8DA5}"/>
              </a:ext>
            </a:extLst>
          </p:cNvPr>
          <p:cNvSpPr/>
          <p:nvPr/>
        </p:nvSpPr>
        <p:spPr>
          <a:xfrm>
            <a:off x="2242547" y="890535"/>
            <a:ext cx="2682357" cy="538480"/>
          </a:xfrm>
          <a:prstGeom prst="roundRect">
            <a:avLst/>
          </a:prstGeom>
          <a:solidFill>
            <a:srgbClr val="6096E6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2000" b="1" kern="0" dirty="0">
                <a:solidFill>
                  <a:srgbClr val="FFBA55"/>
                </a:solidFill>
                <a:latin typeface="微软雅黑" panose="020B0503020204020204" charset="-122"/>
                <a:ea typeface="微软雅黑"/>
              </a:rPr>
              <a:t>学校</a:t>
            </a:r>
          </a:p>
        </p:txBody>
      </p:sp>
      <p:sp>
        <p:nvSpPr>
          <p:cNvPr id="38" name="圆角矩形 53">
            <a:extLst>
              <a:ext uri="{FF2B5EF4-FFF2-40B4-BE49-F238E27FC236}">
                <a16:creationId xmlns:a16="http://schemas.microsoft.com/office/drawing/2014/main" id="{C0CCA3A6-95D8-44F5-9FB7-FE2124A78AA9}"/>
              </a:ext>
            </a:extLst>
          </p:cNvPr>
          <p:cNvSpPr/>
          <p:nvPr/>
        </p:nvSpPr>
        <p:spPr>
          <a:xfrm>
            <a:off x="497840" y="1518285"/>
            <a:ext cx="6055360" cy="4008755"/>
          </a:xfrm>
          <a:prstGeom prst="roundRect">
            <a:avLst>
              <a:gd name="adj" fmla="val 2173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396AF1A-F384-45A4-8A0D-EF1308CBB122}"/>
              </a:ext>
            </a:extLst>
          </p:cNvPr>
          <p:cNvSpPr txBox="1"/>
          <p:nvPr/>
        </p:nvSpPr>
        <p:spPr>
          <a:xfrm>
            <a:off x="7572475" y="1477645"/>
            <a:ext cx="204323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400" b="1" kern="100" dirty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703060505090304" pitchFamily="18" charset="0"/>
              </a:rPr>
              <a:t>打造一流校企合作平台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F12F160-CABE-47F6-BC92-BB158A528A18}"/>
              </a:ext>
            </a:extLst>
          </p:cNvPr>
          <p:cNvSpPr txBox="1"/>
          <p:nvPr/>
        </p:nvSpPr>
        <p:spPr>
          <a:xfrm>
            <a:off x="7214720" y="1548186"/>
            <a:ext cx="4312149" cy="19389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indent="457200" algn="just">
              <a:lnSpc>
                <a:spcPct val="150000"/>
              </a:lnSpc>
              <a:defRPr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zh-CN" altLang="en-US" sz="1600" kern="0" dirty="0">
                <a:solidFill>
                  <a:prstClr val="black"/>
                </a:solidFill>
                <a:latin typeface="Arial" panose="020B0604020202090204" pitchFamily="34" charset="0"/>
              </a:rPr>
              <a:t>形成人才储备池</a:t>
            </a:r>
            <a:endParaRPr lang="en-US" altLang="zh-CN" sz="1600" kern="0" dirty="0">
              <a:solidFill>
                <a:prstClr val="black"/>
              </a:solidFill>
              <a:latin typeface="Arial" panose="020B060402020209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zh-CN" altLang="en-US" sz="1600" kern="0" dirty="0">
                <a:solidFill>
                  <a:prstClr val="black"/>
                </a:solidFill>
                <a:latin typeface="Arial" panose="020B0604020202090204" pitchFamily="34" charset="0"/>
              </a:rPr>
              <a:t>降低企业人才培养成本</a:t>
            </a:r>
            <a:endParaRPr lang="en-US" altLang="zh-CN" sz="1600" kern="0" dirty="0">
              <a:solidFill>
                <a:prstClr val="black"/>
              </a:solidFill>
              <a:latin typeface="Arial" panose="020B060402020209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zh-CN" altLang="en-US" sz="1600" kern="0" dirty="0">
                <a:solidFill>
                  <a:prstClr val="black"/>
                </a:solidFill>
                <a:latin typeface="Arial" panose="020B0604020202090204" pitchFamily="34" charset="0"/>
              </a:rPr>
              <a:t>推广前沿技术</a:t>
            </a:r>
            <a:endParaRPr lang="en-US" altLang="zh-CN" sz="1600" kern="0" dirty="0">
              <a:solidFill>
                <a:prstClr val="black"/>
              </a:solidFill>
              <a:latin typeface="Arial" panose="020B060402020209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zh-CN" altLang="en-US" sz="1600" kern="0" dirty="0">
                <a:solidFill>
                  <a:prstClr val="black"/>
                </a:solidFill>
                <a:latin typeface="Arial" panose="020B0604020202090204" pitchFamily="34" charset="0"/>
              </a:rPr>
              <a:t>培养</a:t>
            </a:r>
            <a:r>
              <a:rPr lang="zh-CN" altLang="en-US" sz="1600" kern="0" dirty="0" smtClean="0">
                <a:solidFill>
                  <a:prstClr val="black"/>
                </a:solidFill>
                <a:latin typeface="Arial" panose="020B0604020202090204" pitchFamily="34" charset="0"/>
              </a:rPr>
              <a:t>爱国</a:t>
            </a:r>
            <a:r>
              <a:rPr lang="zh-CN" altLang="en-US" sz="1600" kern="0" dirty="0">
                <a:solidFill>
                  <a:prstClr val="black"/>
                </a:solidFill>
                <a:latin typeface="Arial" panose="020B0604020202090204" pitchFamily="34" charset="0"/>
              </a:rPr>
              <a:t>情怀</a:t>
            </a:r>
            <a:endParaRPr lang="en-US" altLang="zh-CN" sz="1600" kern="0" dirty="0">
              <a:solidFill>
                <a:prstClr val="black"/>
              </a:solidFill>
              <a:latin typeface="Arial" panose="020B060402020209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p"/>
            </a:pPr>
            <a:endParaRPr lang="en-US" altLang="zh-CN" sz="1600" kern="0" dirty="0">
              <a:solidFill>
                <a:prstClr val="black"/>
              </a:solidFill>
              <a:latin typeface="Arial" panose="020B0604020202090204" pitchFamily="34" charset="0"/>
            </a:endParaRPr>
          </a:p>
        </p:txBody>
      </p:sp>
      <p:sp>
        <p:nvSpPr>
          <p:cNvPr id="48" name="矩形: 圆角 2">
            <a:extLst>
              <a:ext uri="{FF2B5EF4-FFF2-40B4-BE49-F238E27FC236}">
                <a16:creationId xmlns:a16="http://schemas.microsoft.com/office/drawing/2014/main" id="{378307A2-2C93-4D31-A52E-56C956D60F6F}"/>
              </a:ext>
            </a:extLst>
          </p:cNvPr>
          <p:cNvSpPr/>
          <p:nvPr/>
        </p:nvSpPr>
        <p:spPr>
          <a:xfrm>
            <a:off x="8087822" y="890535"/>
            <a:ext cx="2682357" cy="538480"/>
          </a:xfrm>
          <a:prstGeom prst="roundRect">
            <a:avLst/>
          </a:prstGeom>
          <a:solidFill>
            <a:srgbClr val="6096E6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2000" b="1" kern="0" dirty="0">
                <a:solidFill>
                  <a:srgbClr val="FFBA55"/>
                </a:solidFill>
                <a:latin typeface="微软雅黑" panose="020B0503020204020204" charset="-122"/>
                <a:ea typeface="微软雅黑"/>
              </a:rPr>
              <a:t>企业</a:t>
            </a:r>
          </a:p>
        </p:txBody>
      </p:sp>
      <p:sp>
        <p:nvSpPr>
          <p:cNvPr id="49" name="圆角矩形 53">
            <a:extLst>
              <a:ext uri="{FF2B5EF4-FFF2-40B4-BE49-F238E27FC236}">
                <a16:creationId xmlns:a16="http://schemas.microsoft.com/office/drawing/2014/main" id="{864CEB1C-1C01-4A8A-8226-D6AB90CD8BD0}"/>
              </a:ext>
            </a:extLst>
          </p:cNvPr>
          <p:cNvSpPr/>
          <p:nvPr/>
        </p:nvSpPr>
        <p:spPr>
          <a:xfrm>
            <a:off x="6963894" y="1477645"/>
            <a:ext cx="4709946" cy="4049395"/>
          </a:xfrm>
          <a:prstGeom prst="roundRect">
            <a:avLst>
              <a:gd name="adj" fmla="val 2173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2" name="Picture 2" descr="图片">
            <a:extLst>
              <a:ext uri="{FF2B5EF4-FFF2-40B4-BE49-F238E27FC236}">
                <a16:creationId xmlns:a16="http://schemas.microsoft.com/office/drawing/2014/main" id="{F899CE06-A0DF-43AE-973D-74B283B3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941" y="3631667"/>
            <a:ext cx="2127979" cy="166390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9ABDA967-5D7E-4141-AF66-F10B05CF14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8" t="47259" r="3583" b="6759"/>
          <a:stretch/>
        </p:blipFill>
        <p:spPr>
          <a:xfrm>
            <a:off x="9356477" y="3631666"/>
            <a:ext cx="2218536" cy="166390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56" name="圆角矩形 13">
            <a:extLst>
              <a:ext uri="{FF2B5EF4-FFF2-40B4-BE49-F238E27FC236}">
                <a16:creationId xmlns:a16="http://schemas.microsoft.com/office/drawing/2014/main" id="{415CA965-85FE-4E7F-A774-A15C69DD355E}"/>
              </a:ext>
            </a:extLst>
          </p:cNvPr>
          <p:cNvSpPr/>
          <p:nvPr/>
        </p:nvSpPr>
        <p:spPr>
          <a:xfrm>
            <a:off x="3771671" y="5729738"/>
            <a:ext cx="1824994" cy="543091"/>
          </a:xfrm>
          <a:prstGeom prst="roundRect">
            <a:avLst>
              <a:gd name="adj" fmla="val 17930"/>
            </a:avLst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Aa阳关曲" panose="00020600040101010101" pitchFamily="18" charset="-122"/>
                <a:ea typeface="Aa阳关曲" panose="00020600040101010101" pitchFamily="18" charset="-122"/>
                <a:sym typeface="+mn-ea"/>
              </a:rPr>
              <a:t>互利</a:t>
            </a:r>
          </a:p>
        </p:txBody>
      </p:sp>
      <p:sp>
        <p:nvSpPr>
          <p:cNvPr id="73" name="圆角矩形 13">
            <a:extLst>
              <a:ext uri="{FF2B5EF4-FFF2-40B4-BE49-F238E27FC236}">
                <a16:creationId xmlns:a16="http://schemas.microsoft.com/office/drawing/2014/main" id="{137C7CE6-A8F2-4A50-968B-971ED03390E4}"/>
              </a:ext>
            </a:extLst>
          </p:cNvPr>
          <p:cNvSpPr/>
          <p:nvPr/>
        </p:nvSpPr>
        <p:spPr>
          <a:xfrm>
            <a:off x="1161131" y="5729989"/>
            <a:ext cx="1824994" cy="543091"/>
          </a:xfrm>
          <a:prstGeom prst="roundRect">
            <a:avLst>
              <a:gd name="adj" fmla="val 17930"/>
            </a:avLst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Aa阳关曲" panose="00020600040101010101" pitchFamily="18" charset="-122"/>
                <a:ea typeface="Aa阳关曲" panose="00020600040101010101" pitchFamily="18" charset="-122"/>
                <a:sym typeface="+mn-ea"/>
              </a:rPr>
              <a:t>互惠</a:t>
            </a:r>
          </a:p>
        </p:txBody>
      </p:sp>
      <p:sp>
        <p:nvSpPr>
          <p:cNvPr id="74" name="圆角矩形 13">
            <a:extLst>
              <a:ext uri="{FF2B5EF4-FFF2-40B4-BE49-F238E27FC236}">
                <a16:creationId xmlns:a16="http://schemas.microsoft.com/office/drawing/2014/main" id="{EA2759B1-9F85-4A5B-BA85-76FD20241A05}"/>
              </a:ext>
            </a:extLst>
          </p:cNvPr>
          <p:cNvSpPr/>
          <p:nvPr/>
        </p:nvSpPr>
        <p:spPr>
          <a:xfrm>
            <a:off x="6382209" y="5729989"/>
            <a:ext cx="1824994" cy="543091"/>
          </a:xfrm>
          <a:prstGeom prst="roundRect">
            <a:avLst>
              <a:gd name="adj" fmla="val 17930"/>
            </a:avLst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Aa阳关曲" panose="00020600040101010101" pitchFamily="18" charset="-122"/>
                <a:ea typeface="Aa阳关曲" panose="00020600040101010101" pitchFamily="18" charset="-122"/>
                <a:sym typeface="+mn-ea"/>
              </a:rPr>
              <a:t>合作</a:t>
            </a:r>
          </a:p>
        </p:txBody>
      </p:sp>
      <p:sp>
        <p:nvSpPr>
          <p:cNvPr id="75" name="圆角矩形 13">
            <a:extLst>
              <a:ext uri="{FF2B5EF4-FFF2-40B4-BE49-F238E27FC236}">
                <a16:creationId xmlns:a16="http://schemas.microsoft.com/office/drawing/2014/main" id="{B8B298E4-E018-4A11-9901-866C8D48EA77}"/>
              </a:ext>
            </a:extLst>
          </p:cNvPr>
          <p:cNvSpPr/>
          <p:nvPr/>
        </p:nvSpPr>
        <p:spPr>
          <a:xfrm>
            <a:off x="8992747" y="5729989"/>
            <a:ext cx="1824994" cy="543091"/>
          </a:xfrm>
          <a:prstGeom prst="roundRect">
            <a:avLst>
              <a:gd name="adj" fmla="val 17930"/>
            </a:avLst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prstClr val="white"/>
                </a:solidFill>
                <a:latin typeface="Aa阳关曲" panose="00020600040101010101" pitchFamily="18" charset="-122"/>
                <a:ea typeface="Aa阳关曲" panose="00020600040101010101" pitchFamily="18" charset="-122"/>
                <a:sym typeface="+mn-ea"/>
              </a:rPr>
              <a:t>共赢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4826C8B-6D9D-4F59-ACF2-B3646388BAFF}"/>
              </a:ext>
            </a:extLst>
          </p:cNvPr>
          <p:cNvSpPr/>
          <p:nvPr/>
        </p:nvSpPr>
        <p:spPr>
          <a:xfrm>
            <a:off x="490056" y="95114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建设成效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37" grpId="0" animBg="1"/>
      <p:bldP spid="38" grpId="0" animBg="1"/>
      <p:bldP spid="39" grpId="0"/>
      <p:bldP spid="40" grpId="0" animBg="1"/>
      <p:bldP spid="48" grpId="0" animBg="1"/>
      <p:bldP spid="49" grpId="0" animBg="1"/>
      <p:bldP spid="56" grpId="0" animBg="1"/>
      <p:bldP spid="73" grpId="0" animBg="1"/>
      <p:bldP spid="74" grpId="0" animBg="1"/>
      <p:bldP spid="7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1189846" y="940452"/>
            <a:ext cx="10398904" cy="73866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日，教育部怀进鹏部长到学校考察产教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融合工作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287547" y="894286"/>
            <a:ext cx="800219" cy="830997"/>
          </a:xfrm>
          <a:prstGeom prst="rect">
            <a:avLst/>
          </a:prstGeom>
          <a:noFill/>
          <a:ln w="28575">
            <a:solidFill>
              <a:srgbClr val="F8353D"/>
            </a:solidFill>
            <a:prstDash val="sysDot"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分享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0" y="1794294"/>
            <a:ext cx="11789434" cy="47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/>
          <a:stretch>
            <a:fillRect/>
          </a:stretch>
        </p:blipFill>
        <p:spPr bwMode="auto">
          <a:xfrm>
            <a:off x="-2540" y="3412782"/>
            <a:ext cx="12192000" cy="344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矩形 1"/>
          <p:cNvSpPr>
            <a:spLocks noChangeArrowheads="1"/>
          </p:cNvSpPr>
          <p:nvPr/>
        </p:nvSpPr>
        <p:spPr bwMode="auto">
          <a:xfrm>
            <a:off x="1258344" y="1607212"/>
            <a:ext cx="97361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612775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54"/>
          <p:cNvGrpSpPr>
            <a:grpSpLocks/>
          </p:cNvGrpSpPr>
          <p:nvPr/>
        </p:nvGrpSpPr>
        <p:grpSpPr bwMode="auto">
          <a:xfrm>
            <a:off x="888559" y="499443"/>
            <a:ext cx="2121807" cy="584775"/>
            <a:chOff x="370761" y="386324"/>
            <a:chExt cx="2121675" cy="585739"/>
          </a:xfrm>
        </p:grpSpPr>
        <p:sp>
          <p:nvSpPr>
            <p:cNvPr id="5" name="矩形 55"/>
            <p:cNvSpPr>
              <a:spLocks noChangeArrowheads="1"/>
            </p:cNvSpPr>
            <p:nvPr/>
          </p:nvSpPr>
          <p:spPr bwMode="auto">
            <a:xfrm>
              <a:off x="1076752" y="386324"/>
              <a:ext cx="1415684" cy="585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结束语</a:t>
              </a:r>
            </a:p>
          </p:txBody>
        </p:sp>
        <p:pic>
          <p:nvPicPr>
            <p:cNvPr id="6" name="图片 5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61" y="386324"/>
              <a:ext cx="573796" cy="573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直接连接符 7"/>
          <p:cNvCxnSpPr/>
          <p:nvPr/>
        </p:nvCxnSpPr>
        <p:spPr bwMode="auto">
          <a:xfrm>
            <a:off x="924514" y="1079409"/>
            <a:ext cx="2402445" cy="0"/>
          </a:xfrm>
          <a:prstGeom prst="line">
            <a:avLst/>
          </a:prstGeom>
          <a:ln w="15875">
            <a:gradFill>
              <a:gsLst>
                <a:gs pos="100000">
                  <a:srgbClr val="3D5679">
                    <a:alpha val="0"/>
                  </a:srgbClr>
                </a:gs>
                <a:gs pos="0">
                  <a:srgbClr val="3D5679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1020055" y="1239378"/>
            <a:ext cx="10587789" cy="1816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867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面对产教融合的新任务</a:t>
            </a:r>
            <a:r>
              <a:rPr lang="zh-CN" altLang="zh-CN" sz="1867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867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职教人将以区域产业发展急需为牵引，面向行业，内联外引，深化内涵，凸显特色，打造一批融人才培养、科学研究、技术创新、企业服务、学生创业等功能于一体的示范性产教融合人才培养模式和实体，</a:t>
            </a:r>
            <a:r>
              <a:rPr lang="zh-CN" altLang="zh-CN" sz="1867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践行“</a:t>
            </a:r>
            <a:r>
              <a:rPr lang="zh-CN" altLang="zh-CN" sz="1867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支撑产业发展，服务国家战略</a:t>
            </a:r>
            <a:r>
              <a:rPr lang="zh-CN" altLang="zh-CN" sz="1867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”的职教新使命，携手行业企业同呼吸共命运，</a:t>
            </a:r>
            <a:r>
              <a:rPr lang="zh-CN" altLang="en-US" sz="1867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为持续深化产教融合、推进类型教育高质量发展做出积极贡献。</a:t>
            </a:r>
            <a:endParaRPr lang="zh-CN" altLang="zh-CN" sz="1867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64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图片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9" r="990" b="8887"/>
          <a:stretch>
            <a:fillRect/>
          </a:stretch>
        </p:blipFill>
        <p:spPr bwMode="auto">
          <a:xfrm>
            <a:off x="0" y="-479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组合 54"/>
          <p:cNvGrpSpPr>
            <a:grpSpLocks/>
          </p:cNvGrpSpPr>
          <p:nvPr/>
        </p:nvGrpSpPr>
        <p:grpSpPr bwMode="auto">
          <a:xfrm>
            <a:off x="370418" y="387351"/>
            <a:ext cx="2400043" cy="609905"/>
            <a:chOff x="370761" y="386324"/>
            <a:chExt cx="2399605" cy="609946"/>
          </a:xfrm>
        </p:grpSpPr>
        <p:sp>
          <p:nvSpPr>
            <p:cNvPr id="22537" name="矩形 55"/>
            <p:cNvSpPr>
              <a:spLocks noChangeArrowheads="1"/>
            </p:cNvSpPr>
            <p:nvPr/>
          </p:nvSpPr>
          <p:spPr bwMode="auto">
            <a:xfrm>
              <a:off x="944558" y="411456"/>
              <a:ext cx="1825808" cy="584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汇报提纲</a:t>
              </a:r>
            </a:p>
          </p:txBody>
        </p:sp>
        <p:pic>
          <p:nvPicPr>
            <p:cNvPr id="22538" name="图片 5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61" y="386324"/>
              <a:ext cx="573796" cy="573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7" name="直接连接符 7"/>
          <p:cNvCxnSpPr/>
          <p:nvPr/>
        </p:nvCxnSpPr>
        <p:spPr bwMode="auto">
          <a:xfrm>
            <a:off x="429655" y="990600"/>
            <a:ext cx="2402445" cy="0"/>
          </a:xfrm>
          <a:prstGeom prst="line">
            <a:avLst/>
          </a:prstGeom>
          <a:ln w="15875">
            <a:gradFill>
              <a:gsLst>
                <a:gs pos="100000">
                  <a:srgbClr val="3D5679">
                    <a:alpha val="0"/>
                  </a:srgbClr>
                </a:gs>
                <a:gs pos="0">
                  <a:srgbClr val="3D5679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3485306" y="3103674"/>
            <a:ext cx="641351" cy="639233"/>
          </a:xfrm>
          <a:prstGeom prst="rect">
            <a:avLst/>
          </a:prstGeom>
          <a:solidFill>
            <a:srgbClr val="004D86"/>
          </a:solidFill>
          <a:ln w="12700" cap="flat" cmpd="sng" algn="ctr">
            <a:solidFill>
              <a:srgbClr val="004D86"/>
            </a:solidFill>
            <a:prstDash val="solid"/>
          </a:ln>
          <a:effectLst/>
        </p:spPr>
        <p:txBody>
          <a:bodyPr lIns="91440" tIns="45720" rIns="91440" bIns="45720" anchor="ctr"/>
          <a:lstStyle/>
          <a:p>
            <a:pPr algn="ctr" defTabSz="914377">
              <a:lnSpc>
                <a:spcPct val="150000"/>
              </a:lnSpc>
              <a:defRPr/>
            </a:pPr>
            <a:r>
              <a:rPr lang="zh-CN" altLang="en-US" sz="32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贰</a:t>
            </a:r>
          </a:p>
        </p:txBody>
      </p:sp>
      <p:sp>
        <p:nvSpPr>
          <p:cNvPr id="31" name="矩形 30"/>
          <p:cNvSpPr/>
          <p:nvPr/>
        </p:nvSpPr>
        <p:spPr>
          <a:xfrm>
            <a:off x="3479555" y="4113412"/>
            <a:ext cx="641351" cy="639233"/>
          </a:xfrm>
          <a:prstGeom prst="rect">
            <a:avLst/>
          </a:prstGeom>
          <a:solidFill>
            <a:srgbClr val="004D86"/>
          </a:solidFill>
          <a:ln w="12700" cap="flat" cmpd="sng" algn="ctr">
            <a:solidFill>
              <a:srgbClr val="004D86"/>
            </a:solidFill>
            <a:prstDash val="solid"/>
          </a:ln>
          <a:effectLst/>
        </p:spPr>
        <p:txBody>
          <a:bodyPr lIns="91440" tIns="45720" rIns="91440" bIns="45720" anchor="ctr"/>
          <a:lstStyle/>
          <a:p>
            <a:pPr algn="ctr" defTabSz="914377">
              <a:lnSpc>
                <a:spcPct val="150000"/>
              </a:lnSpc>
              <a:defRPr/>
            </a:pPr>
            <a:r>
              <a:rPr lang="zh-CN" altLang="en-US" sz="32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叁</a:t>
            </a:r>
          </a:p>
        </p:txBody>
      </p:sp>
      <p:sp>
        <p:nvSpPr>
          <p:cNvPr id="22535" name="文本框 17"/>
          <p:cNvSpPr txBox="1">
            <a:spLocks noChangeAspect="1" noChangeArrowheads="1"/>
          </p:cNvSpPr>
          <p:nvPr/>
        </p:nvSpPr>
        <p:spPr bwMode="auto">
          <a:xfrm>
            <a:off x="4390698" y="3972448"/>
            <a:ext cx="76115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一校一策</a:t>
            </a:r>
            <a:r>
              <a:rPr lang="zh-CN" altLang="en-US" b="1" dirty="0">
                <a:solidFill>
                  <a:srgbClr val="004D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是最优方案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6" name="文本框 23"/>
          <p:cNvSpPr txBox="1">
            <a:spLocks noChangeAspect="1" noChangeArrowheads="1"/>
          </p:cNvSpPr>
          <p:nvPr/>
        </p:nvSpPr>
        <p:spPr bwMode="auto">
          <a:xfrm>
            <a:off x="4396448" y="2962508"/>
            <a:ext cx="76115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产教融合</a:t>
            </a:r>
            <a:r>
              <a:rPr lang="zh-CN" altLang="en-US" b="1" dirty="0">
                <a:solidFill>
                  <a:srgbClr val="004D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是路径选择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498584" y="2130344"/>
            <a:ext cx="641351" cy="639233"/>
          </a:xfrm>
          <a:prstGeom prst="rect">
            <a:avLst/>
          </a:prstGeom>
          <a:solidFill>
            <a:srgbClr val="004D86"/>
          </a:solidFill>
          <a:ln w="12700" cap="flat" cmpd="sng" algn="ctr">
            <a:solidFill>
              <a:srgbClr val="004D86"/>
            </a:solidFill>
            <a:prstDash val="solid"/>
          </a:ln>
          <a:effectLst/>
        </p:spPr>
        <p:txBody>
          <a:bodyPr lIns="91440" tIns="45720" rIns="91440" bIns="45720" anchor="ctr"/>
          <a:lstStyle/>
          <a:p>
            <a:pPr algn="ctr" defTabSz="914377">
              <a:lnSpc>
                <a:spcPct val="150000"/>
              </a:lnSpc>
              <a:defRPr/>
            </a:pPr>
            <a:r>
              <a:rPr lang="zh-CN" altLang="en-US" sz="32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壹</a:t>
            </a:r>
          </a:p>
        </p:txBody>
      </p:sp>
      <p:sp>
        <p:nvSpPr>
          <p:cNvPr id="18" name="文本框 23"/>
          <p:cNvSpPr txBox="1">
            <a:spLocks noChangeAspect="1" noChangeArrowheads="1"/>
          </p:cNvSpPr>
          <p:nvPr/>
        </p:nvSpPr>
        <p:spPr bwMode="auto">
          <a:xfrm>
            <a:off x="4396950" y="2042039"/>
            <a:ext cx="76052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高质量</a:t>
            </a:r>
            <a:r>
              <a:rPr lang="zh-CN" altLang="en-US" b="1" dirty="0">
                <a:solidFill>
                  <a:srgbClr val="004D8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发展是时代之需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9138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Administrator\Desktop\图片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9" r="990" b="888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/>
          <p:cNvSpPr/>
          <p:nvPr/>
        </p:nvSpPr>
        <p:spPr>
          <a:xfrm>
            <a:off x="3276600" y="2006600"/>
            <a:ext cx="8915400" cy="2398183"/>
          </a:xfrm>
          <a:prstGeom prst="rect">
            <a:avLst/>
          </a:prstGeom>
          <a:solidFill>
            <a:srgbClr val="004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hangingPunct="1">
              <a:defRPr/>
            </a:pPr>
            <a:endParaRPr lang="zh-CN" altLang="en-US" sz="2400">
              <a:solidFill>
                <a:srgbClr val="FFFFFF"/>
              </a:solidFill>
            </a:endParaRPr>
          </a:p>
        </p:txBody>
      </p:sp>
      <p:pic>
        <p:nvPicPr>
          <p:cNvPr id="88068" name="图片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8" t="20268"/>
          <a:stretch>
            <a:fillRect/>
          </a:stretch>
        </p:blipFill>
        <p:spPr bwMode="auto">
          <a:xfrm>
            <a:off x="0" y="2006600"/>
            <a:ext cx="4445000" cy="239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3"/>
          <p:cNvSpPr txBox="1">
            <a:spLocks noChangeArrowheads="1"/>
          </p:cNvSpPr>
          <p:nvPr/>
        </p:nvSpPr>
        <p:spPr bwMode="auto">
          <a:xfrm>
            <a:off x="4250267" y="2580218"/>
            <a:ext cx="6536267" cy="50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zh-CN" altLang="en-US" sz="4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070" name="直接连接符 5"/>
          <p:cNvCxnSpPr>
            <a:cxnSpLocks noChangeShapeType="1"/>
          </p:cNvCxnSpPr>
          <p:nvPr/>
        </p:nvCxnSpPr>
        <p:spPr bwMode="auto">
          <a:xfrm flipH="1">
            <a:off x="4097867" y="3937000"/>
            <a:ext cx="7560733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071" name="矩形 36"/>
          <p:cNvSpPr>
            <a:spLocks noChangeArrowheads="1"/>
          </p:cNvSpPr>
          <p:nvPr/>
        </p:nvSpPr>
        <p:spPr bwMode="auto">
          <a:xfrm>
            <a:off x="5529111" y="2717801"/>
            <a:ext cx="403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CN" altLang="en-US" sz="6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谢谢大家！</a:t>
            </a:r>
          </a:p>
        </p:txBody>
      </p:sp>
    </p:spTree>
    <p:extLst>
      <p:ext uri="{BB962C8B-B14F-4D97-AF65-F5344CB8AC3E}">
        <p14:creationId xmlns:p14="http://schemas.microsoft.com/office/powerpoint/2010/main" val="3067356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31"/>
            <a:ext cx="12216411" cy="687173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D409B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24411" y="0"/>
            <a:ext cx="12240822" cy="653142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69304" y="2382557"/>
            <a:ext cx="2133600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壹                                                                                                   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3699787" y="2550646"/>
            <a:ext cx="0" cy="11278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883227" y="2834603"/>
            <a:ext cx="4939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高质量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发展是时代之需 </a:t>
            </a:r>
            <a:endParaRPr lang="zh-CN" altLang="en-US" sz="3600" spc="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041203" y="-13731"/>
            <a:ext cx="6615870" cy="6701580"/>
          </a:xfrm>
          <a:prstGeom prst="rect">
            <a:avLst/>
          </a:prstGeom>
          <a:blipFill dpi="0" rotWithShape="1">
            <a:blip r:embed="rId4" cstate="print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13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组合 1"/>
          <p:cNvGrpSpPr>
            <a:grpSpLocks/>
          </p:cNvGrpSpPr>
          <p:nvPr/>
        </p:nvGrpSpPr>
        <p:grpSpPr bwMode="auto">
          <a:xfrm>
            <a:off x="412452" y="909007"/>
            <a:ext cx="4050280" cy="535660"/>
            <a:chOff x="741147" y="1043529"/>
            <a:chExt cx="4427144" cy="453160"/>
          </a:xfrm>
        </p:grpSpPr>
        <p:sp>
          <p:nvSpPr>
            <p:cNvPr id="138" name="矩形 137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9" name="矩形 138"/>
            <p:cNvSpPr/>
            <p:nvPr/>
          </p:nvSpPr>
          <p:spPr>
            <a:xfrm>
              <a:off x="915307" y="1043529"/>
              <a:ext cx="4252984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一、高质量发展是时代之需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5" name="组合 56"/>
          <p:cNvGrpSpPr>
            <a:grpSpLocks/>
          </p:cNvGrpSpPr>
          <p:nvPr/>
        </p:nvGrpSpPr>
        <p:grpSpPr bwMode="auto">
          <a:xfrm>
            <a:off x="802973" y="3679552"/>
            <a:ext cx="2743470" cy="1465380"/>
            <a:chOff x="47089" y="2558656"/>
            <a:chExt cx="2717837" cy="2182871"/>
          </a:xfrm>
        </p:grpSpPr>
        <p:sp>
          <p:nvSpPr>
            <p:cNvPr id="146" name="AutoShape 35"/>
            <p:cNvSpPr>
              <a:spLocks noChangeArrowheads="1"/>
            </p:cNvSpPr>
            <p:nvPr/>
          </p:nvSpPr>
          <p:spPr bwMode="auto">
            <a:xfrm>
              <a:off x="47089" y="2750347"/>
              <a:ext cx="2717837" cy="1991180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91416" tIns="0" rIns="91416" bIns="45708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" name="矩形 146"/>
            <p:cNvSpPr/>
            <p:nvPr/>
          </p:nvSpPr>
          <p:spPr>
            <a:xfrm>
              <a:off x="75664" y="2558656"/>
              <a:ext cx="1023951" cy="306396"/>
            </a:xfrm>
            <a:prstGeom prst="rect">
              <a:avLst/>
            </a:prstGeom>
            <a:solidFill>
              <a:srgbClr val="003366"/>
            </a:solidFill>
            <a:ln w="127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68580" tIns="34290" rIns="68580" bIns="3429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发展目标</a:t>
              </a:r>
            </a:p>
          </p:txBody>
        </p:sp>
        <p:sp>
          <p:nvSpPr>
            <p:cNvPr id="148" name="矩形 47"/>
            <p:cNvSpPr>
              <a:spLocks noChangeArrowheads="1"/>
            </p:cNvSpPr>
            <p:nvPr/>
          </p:nvSpPr>
          <p:spPr bwMode="auto">
            <a:xfrm>
              <a:off x="58403" y="3571290"/>
              <a:ext cx="80021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高质量</a:t>
              </a:r>
            </a:p>
          </p:txBody>
        </p:sp>
        <p:sp>
          <p:nvSpPr>
            <p:cNvPr id="149" name="左大括号 48"/>
            <p:cNvSpPr>
              <a:spLocks/>
            </p:cNvSpPr>
            <p:nvPr/>
          </p:nvSpPr>
          <p:spPr bwMode="auto">
            <a:xfrm>
              <a:off x="838724" y="2970317"/>
              <a:ext cx="204846" cy="1549837"/>
            </a:xfrm>
            <a:prstGeom prst="leftBrace">
              <a:avLst>
                <a:gd name="adj1" fmla="val 107533"/>
                <a:gd name="adj2" fmla="val 50000"/>
              </a:avLst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50" name="组合 51"/>
            <p:cNvGrpSpPr>
              <a:grpSpLocks/>
            </p:cNvGrpSpPr>
            <p:nvPr/>
          </p:nvGrpSpPr>
          <p:grpSpPr bwMode="auto">
            <a:xfrm>
              <a:off x="1072008" y="2878196"/>
              <a:ext cx="1518844" cy="352998"/>
              <a:chOff x="1450303" y="2896748"/>
              <a:chExt cx="1518844" cy="352998"/>
            </a:xfrm>
          </p:grpSpPr>
          <p:sp>
            <p:nvSpPr>
              <p:cNvPr id="159" name="文本框 26"/>
              <p:cNvSpPr txBox="1">
                <a:spLocks noChangeArrowheads="1"/>
              </p:cNvSpPr>
              <p:nvPr/>
            </p:nvSpPr>
            <p:spPr bwMode="auto">
              <a:xfrm>
                <a:off x="1450303" y="2896748"/>
                <a:ext cx="80021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发展观</a:t>
                </a:r>
              </a:p>
            </p:txBody>
          </p:sp>
          <p:sp>
            <p:nvSpPr>
              <p:cNvPr id="160" name="文本框 27"/>
              <p:cNvSpPr txBox="1">
                <a:spLocks noChangeArrowheads="1"/>
              </p:cNvSpPr>
              <p:nvPr/>
            </p:nvSpPr>
            <p:spPr bwMode="auto">
              <a:xfrm>
                <a:off x="2374112" y="2896748"/>
                <a:ext cx="5950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目标</a:t>
                </a:r>
              </a:p>
            </p:txBody>
          </p:sp>
          <p:sp>
            <p:nvSpPr>
              <p:cNvPr id="161" name="右箭头 49"/>
              <p:cNvSpPr>
                <a:spLocks noChangeArrowheads="1"/>
              </p:cNvSpPr>
              <p:nvPr/>
            </p:nvSpPr>
            <p:spPr bwMode="auto">
              <a:xfrm>
                <a:off x="2237982" y="3057281"/>
                <a:ext cx="195313" cy="192465"/>
              </a:xfrm>
              <a:prstGeom prst="rightArrow">
                <a:avLst>
                  <a:gd name="adj1" fmla="val 50000"/>
                  <a:gd name="adj2" fmla="val 50002"/>
                </a:avLst>
              </a:prstGeom>
              <a:solidFill>
                <a:srgbClr val="4F81BD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1" name="组合 54"/>
            <p:cNvGrpSpPr>
              <a:grpSpLocks/>
            </p:cNvGrpSpPr>
            <p:nvPr/>
          </p:nvGrpSpPr>
          <p:grpSpPr bwMode="auto">
            <a:xfrm>
              <a:off x="1072008" y="3566007"/>
              <a:ext cx="1518844" cy="378734"/>
              <a:chOff x="1450303" y="3585624"/>
              <a:chExt cx="1518844" cy="378734"/>
            </a:xfrm>
          </p:grpSpPr>
          <p:sp>
            <p:nvSpPr>
              <p:cNvPr id="156" name="文本框 30"/>
              <p:cNvSpPr txBox="1">
                <a:spLocks noChangeArrowheads="1"/>
              </p:cNvSpPr>
              <p:nvPr/>
            </p:nvSpPr>
            <p:spPr bwMode="auto">
              <a:xfrm>
                <a:off x="1450303" y="3585624"/>
                <a:ext cx="80021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质量观</a:t>
                </a:r>
              </a:p>
            </p:txBody>
          </p:sp>
          <p:sp>
            <p:nvSpPr>
              <p:cNvPr id="157" name="文本框 31"/>
              <p:cNvSpPr txBox="1">
                <a:spLocks noChangeArrowheads="1"/>
              </p:cNvSpPr>
              <p:nvPr/>
            </p:nvSpPr>
            <p:spPr bwMode="auto">
              <a:xfrm>
                <a:off x="2374112" y="3590373"/>
                <a:ext cx="5950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基础</a:t>
                </a:r>
              </a:p>
            </p:txBody>
          </p:sp>
          <p:sp>
            <p:nvSpPr>
              <p:cNvPr id="158" name="右箭头 57"/>
              <p:cNvSpPr>
                <a:spLocks noChangeArrowheads="1"/>
              </p:cNvSpPr>
              <p:nvPr/>
            </p:nvSpPr>
            <p:spPr bwMode="auto">
              <a:xfrm>
                <a:off x="2237982" y="3771893"/>
                <a:ext cx="195313" cy="192465"/>
              </a:xfrm>
              <a:prstGeom prst="rightArrow">
                <a:avLst>
                  <a:gd name="adj1" fmla="val 50000"/>
                  <a:gd name="adj2" fmla="val 50002"/>
                </a:avLst>
              </a:prstGeom>
              <a:solidFill>
                <a:srgbClr val="4F81BD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2" name="组合 55"/>
            <p:cNvGrpSpPr>
              <a:grpSpLocks/>
            </p:cNvGrpSpPr>
            <p:nvPr/>
          </p:nvGrpSpPr>
          <p:grpSpPr bwMode="auto">
            <a:xfrm>
              <a:off x="1072008" y="4256966"/>
              <a:ext cx="1517738" cy="372410"/>
              <a:chOff x="1450303" y="4275518"/>
              <a:chExt cx="1517738" cy="372410"/>
            </a:xfrm>
          </p:grpSpPr>
          <p:sp>
            <p:nvSpPr>
              <p:cNvPr id="153" name="文本框 32"/>
              <p:cNvSpPr txBox="1">
                <a:spLocks noChangeArrowheads="1"/>
              </p:cNvSpPr>
              <p:nvPr/>
            </p:nvSpPr>
            <p:spPr bwMode="auto">
              <a:xfrm>
                <a:off x="1450303" y="4280310"/>
                <a:ext cx="80021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价值观</a:t>
                </a:r>
              </a:p>
            </p:txBody>
          </p:sp>
          <p:sp>
            <p:nvSpPr>
              <p:cNvPr id="154" name="文本框 33"/>
              <p:cNvSpPr txBox="1">
                <a:spLocks noChangeArrowheads="1"/>
              </p:cNvSpPr>
              <p:nvPr/>
            </p:nvSpPr>
            <p:spPr bwMode="auto">
              <a:xfrm>
                <a:off x="2373006" y="4275518"/>
                <a:ext cx="5950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标准</a:t>
                </a:r>
              </a:p>
            </p:txBody>
          </p:sp>
          <p:sp>
            <p:nvSpPr>
              <p:cNvPr id="155" name="右箭头 58"/>
              <p:cNvSpPr>
                <a:spLocks noChangeArrowheads="1"/>
              </p:cNvSpPr>
              <p:nvPr/>
            </p:nvSpPr>
            <p:spPr bwMode="auto">
              <a:xfrm>
                <a:off x="2237982" y="4455464"/>
                <a:ext cx="195313" cy="192464"/>
              </a:xfrm>
              <a:prstGeom prst="rightArrow">
                <a:avLst>
                  <a:gd name="adj1" fmla="val 50000"/>
                  <a:gd name="adj2" fmla="val 50002"/>
                </a:avLst>
              </a:prstGeom>
              <a:solidFill>
                <a:srgbClr val="4F81BD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592347" y="5478585"/>
            <a:ext cx="1115107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职业教育要牢牢把握高质量发展这一首要任务，坚持走中国特色的职教发展之路，以高质量的职业教育助推我国经济社会高质量发展。聚焦现代化产业体系，坚持产教融合、科教融汇，为建设教育强国赋能添彩。</a:t>
            </a:r>
          </a:p>
        </p:txBody>
      </p:sp>
      <p:grpSp>
        <p:nvGrpSpPr>
          <p:cNvPr id="35" name="组合 56"/>
          <p:cNvGrpSpPr>
            <a:grpSpLocks/>
          </p:cNvGrpSpPr>
          <p:nvPr/>
        </p:nvGrpSpPr>
        <p:grpSpPr bwMode="auto">
          <a:xfrm>
            <a:off x="4269228" y="3663071"/>
            <a:ext cx="2743470" cy="1481861"/>
            <a:chOff x="47089" y="2558656"/>
            <a:chExt cx="2717837" cy="2207422"/>
          </a:xfrm>
        </p:grpSpPr>
        <p:sp>
          <p:nvSpPr>
            <p:cNvPr id="36" name="AutoShape 35"/>
            <p:cNvSpPr>
              <a:spLocks noChangeArrowheads="1"/>
            </p:cNvSpPr>
            <p:nvPr/>
          </p:nvSpPr>
          <p:spPr bwMode="auto">
            <a:xfrm>
              <a:off x="47089" y="2750347"/>
              <a:ext cx="2717837" cy="1991180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91416" tIns="0" rIns="91416" bIns="45708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5664" y="2558656"/>
              <a:ext cx="1023951" cy="306396"/>
            </a:xfrm>
            <a:prstGeom prst="rect">
              <a:avLst/>
            </a:prstGeom>
            <a:solidFill>
              <a:srgbClr val="003366"/>
            </a:solidFill>
            <a:ln w="127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68580" tIns="34290" rIns="68580" bIns="3429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实施举措</a:t>
              </a:r>
            </a:p>
          </p:txBody>
        </p:sp>
        <p:sp>
          <p:nvSpPr>
            <p:cNvPr id="38" name="矩形 47"/>
            <p:cNvSpPr>
              <a:spLocks noChangeArrowheads="1"/>
            </p:cNvSpPr>
            <p:nvPr/>
          </p:nvSpPr>
          <p:spPr bwMode="auto">
            <a:xfrm>
              <a:off x="58403" y="3571290"/>
              <a:ext cx="710165" cy="50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b="1" kern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路  径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左大括号 48"/>
            <p:cNvSpPr>
              <a:spLocks/>
            </p:cNvSpPr>
            <p:nvPr/>
          </p:nvSpPr>
          <p:spPr bwMode="auto">
            <a:xfrm>
              <a:off x="838724" y="2970317"/>
              <a:ext cx="204846" cy="1549837"/>
            </a:xfrm>
            <a:prstGeom prst="leftBrace">
              <a:avLst>
                <a:gd name="adj1" fmla="val 107533"/>
                <a:gd name="adj2" fmla="val 50000"/>
              </a:avLst>
            </a:prstGeom>
            <a:noFill/>
            <a:ln w="9525" algn="ctr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" name="组合 51"/>
            <p:cNvGrpSpPr>
              <a:grpSpLocks/>
            </p:cNvGrpSpPr>
            <p:nvPr/>
          </p:nvGrpSpPr>
          <p:grpSpPr bwMode="auto">
            <a:xfrm>
              <a:off x="974112" y="2878196"/>
              <a:ext cx="1671525" cy="504320"/>
              <a:chOff x="1352407" y="2896748"/>
              <a:chExt cx="1671525" cy="504320"/>
            </a:xfrm>
          </p:grpSpPr>
          <p:sp>
            <p:nvSpPr>
              <p:cNvPr id="49" name="文本框 26"/>
              <p:cNvSpPr txBox="1">
                <a:spLocks noChangeArrowheads="1"/>
              </p:cNvSpPr>
              <p:nvPr/>
            </p:nvSpPr>
            <p:spPr bwMode="auto">
              <a:xfrm>
                <a:off x="1352407" y="2896748"/>
                <a:ext cx="996010" cy="50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产教融合</a:t>
                </a:r>
              </a:p>
            </p:txBody>
          </p:sp>
          <p:sp>
            <p:nvSpPr>
              <p:cNvPr id="50" name="文本框 27"/>
              <p:cNvSpPr txBox="1">
                <a:spLocks noChangeArrowheads="1"/>
              </p:cNvSpPr>
              <p:nvPr/>
            </p:nvSpPr>
            <p:spPr bwMode="auto">
              <a:xfrm>
                <a:off x="2374112" y="2896748"/>
                <a:ext cx="649820" cy="50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宏观</a:t>
                </a:r>
              </a:p>
            </p:txBody>
          </p:sp>
          <p:sp>
            <p:nvSpPr>
              <p:cNvPr id="51" name="右箭头 49"/>
              <p:cNvSpPr>
                <a:spLocks noChangeArrowheads="1"/>
              </p:cNvSpPr>
              <p:nvPr/>
            </p:nvSpPr>
            <p:spPr bwMode="auto">
              <a:xfrm>
                <a:off x="2263608" y="3033827"/>
                <a:ext cx="195313" cy="192465"/>
              </a:xfrm>
              <a:prstGeom prst="rightArrow">
                <a:avLst>
                  <a:gd name="adj1" fmla="val 50000"/>
                  <a:gd name="adj2" fmla="val 50002"/>
                </a:avLst>
              </a:prstGeom>
              <a:solidFill>
                <a:srgbClr val="4F81BD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54"/>
            <p:cNvGrpSpPr>
              <a:grpSpLocks/>
            </p:cNvGrpSpPr>
            <p:nvPr/>
          </p:nvGrpSpPr>
          <p:grpSpPr bwMode="auto">
            <a:xfrm>
              <a:off x="974110" y="3566007"/>
              <a:ext cx="1671527" cy="509069"/>
              <a:chOff x="1352405" y="3585624"/>
              <a:chExt cx="1671527" cy="509069"/>
            </a:xfrm>
          </p:grpSpPr>
          <p:sp>
            <p:nvSpPr>
              <p:cNvPr id="46" name="文本框 30"/>
              <p:cNvSpPr txBox="1">
                <a:spLocks noChangeArrowheads="1"/>
              </p:cNvSpPr>
              <p:nvPr/>
            </p:nvSpPr>
            <p:spPr bwMode="auto">
              <a:xfrm>
                <a:off x="1352405" y="3585624"/>
                <a:ext cx="996010" cy="50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校企合作</a:t>
                </a:r>
              </a:p>
            </p:txBody>
          </p:sp>
          <p:sp>
            <p:nvSpPr>
              <p:cNvPr id="47" name="文本框 31"/>
              <p:cNvSpPr txBox="1">
                <a:spLocks noChangeArrowheads="1"/>
              </p:cNvSpPr>
              <p:nvPr/>
            </p:nvSpPr>
            <p:spPr bwMode="auto">
              <a:xfrm>
                <a:off x="2374112" y="3590373"/>
                <a:ext cx="649820" cy="50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中观</a:t>
                </a:r>
              </a:p>
            </p:txBody>
          </p:sp>
          <p:sp>
            <p:nvSpPr>
              <p:cNvPr id="48" name="右箭头 57"/>
              <p:cNvSpPr>
                <a:spLocks noChangeArrowheads="1"/>
              </p:cNvSpPr>
              <p:nvPr/>
            </p:nvSpPr>
            <p:spPr bwMode="auto">
              <a:xfrm>
                <a:off x="2263607" y="3746835"/>
                <a:ext cx="195313" cy="192465"/>
              </a:xfrm>
              <a:prstGeom prst="rightArrow">
                <a:avLst>
                  <a:gd name="adj1" fmla="val 50000"/>
                  <a:gd name="adj2" fmla="val 50002"/>
                </a:avLst>
              </a:prstGeom>
              <a:solidFill>
                <a:srgbClr val="4F81BD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55"/>
            <p:cNvGrpSpPr>
              <a:grpSpLocks/>
            </p:cNvGrpSpPr>
            <p:nvPr/>
          </p:nvGrpSpPr>
          <p:grpSpPr bwMode="auto">
            <a:xfrm>
              <a:off x="974111" y="4256966"/>
              <a:ext cx="1670420" cy="509112"/>
              <a:chOff x="1352406" y="4275518"/>
              <a:chExt cx="1670420" cy="509112"/>
            </a:xfrm>
          </p:grpSpPr>
          <p:sp>
            <p:nvSpPr>
              <p:cNvPr id="43" name="文本框 32"/>
              <p:cNvSpPr txBox="1">
                <a:spLocks noChangeArrowheads="1"/>
              </p:cNvSpPr>
              <p:nvPr/>
            </p:nvSpPr>
            <p:spPr bwMode="auto">
              <a:xfrm>
                <a:off x="1352406" y="4280310"/>
                <a:ext cx="996010" cy="50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b="1" kern="0" dirty="0">
                    <a:solidFill>
                      <a:srgbClr val="0033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工学结合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文本框 33"/>
              <p:cNvSpPr txBox="1">
                <a:spLocks noChangeArrowheads="1"/>
              </p:cNvSpPr>
              <p:nvPr/>
            </p:nvSpPr>
            <p:spPr bwMode="auto">
              <a:xfrm>
                <a:off x="2373006" y="4275518"/>
                <a:ext cx="649820" cy="50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微观</a:t>
                </a:r>
              </a:p>
            </p:txBody>
          </p:sp>
          <p:sp>
            <p:nvSpPr>
              <p:cNvPr id="45" name="右箭头 58"/>
              <p:cNvSpPr>
                <a:spLocks noChangeArrowheads="1"/>
              </p:cNvSpPr>
              <p:nvPr/>
            </p:nvSpPr>
            <p:spPr bwMode="auto">
              <a:xfrm>
                <a:off x="2263055" y="4431528"/>
                <a:ext cx="195313" cy="192465"/>
              </a:xfrm>
              <a:prstGeom prst="rightArrow">
                <a:avLst>
                  <a:gd name="adj1" fmla="val 50000"/>
                  <a:gd name="adj2" fmla="val 50002"/>
                </a:avLst>
              </a:prstGeom>
              <a:solidFill>
                <a:srgbClr val="4F81BD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7811799" y="3659854"/>
            <a:ext cx="2743470" cy="1481861"/>
            <a:chOff x="7706403" y="2263189"/>
            <a:chExt cx="2743470" cy="1481861"/>
          </a:xfrm>
        </p:grpSpPr>
        <p:grpSp>
          <p:nvGrpSpPr>
            <p:cNvPr id="52" name="组合 56"/>
            <p:cNvGrpSpPr>
              <a:grpSpLocks/>
            </p:cNvGrpSpPr>
            <p:nvPr/>
          </p:nvGrpSpPr>
          <p:grpSpPr bwMode="auto">
            <a:xfrm>
              <a:off x="7706403" y="2263189"/>
              <a:ext cx="2743470" cy="1481861"/>
              <a:chOff x="47089" y="2558656"/>
              <a:chExt cx="2717837" cy="2207422"/>
            </a:xfrm>
          </p:grpSpPr>
          <p:sp>
            <p:nvSpPr>
              <p:cNvPr id="53" name="AutoShape 35"/>
              <p:cNvSpPr>
                <a:spLocks noChangeArrowheads="1"/>
              </p:cNvSpPr>
              <p:nvPr/>
            </p:nvSpPr>
            <p:spPr bwMode="auto">
              <a:xfrm>
                <a:off x="47089" y="2750347"/>
                <a:ext cx="2717837" cy="1991180"/>
              </a:xfrm>
              <a:prstGeom prst="roundRect">
                <a:avLst>
                  <a:gd name="adj" fmla="val 16667"/>
                </a:avLst>
              </a:prstGeom>
              <a:solidFill>
                <a:sysClr val="window" lastClr="FFFFFF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lIns="91416" tIns="0" rIns="91416" bIns="45708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75664" y="2558656"/>
                <a:ext cx="1023951" cy="306396"/>
              </a:xfrm>
              <a:prstGeom prst="rect">
                <a:avLst/>
              </a:prstGeom>
              <a:solidFill>
                <a:srgbClr val="003366"/>
              </a:solidFill>
              <a:ln w="127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lIns="68580" tIns="34290" rIns="68580" bIns="3429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b="1" kern="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认知定位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47"/>
              <p:cNvSpPr>
                <a:spLocks noChangeArrowheads="1"/>
              </p:cNvSpPr>
              <p:nvPr/>
            </p:nvSpPr>
            <p:spPr bwMode="auto">
              <a:xfrm>
                <a:off x="58403" y="3571290"/>
                <a:ext cx="770510" cy="50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b="1" kern="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模   式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左大括号 48"/>
              <p:cNvSpPr>
                <a:spLocks/>
              </p:cNvSpPr>
              <p:nvPr/>
            </p:nvSpPr>
            <p:spPr bwMode="auto">
              <a:xfrm>
                <a:off x="838724" y="2970317"/>
                <a:ext cx="204846" cy="1549837"/>
              </a:xfrm>
              <a:prstGeom prst="leftBrace">
                <a:avLst>
                  <a:gd name="adj1" fmla="val 107533"/>
                  <a:gd name="adj2" fmla="val 50000"/>
                </a:avLst>
              </a:prstGeom>
              <a:noFill/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文本框 26"/>
              <p:cNvSpPr txBox="1">
                <a:spLocks noChangeArrowheads="1"/>
              </p:cNvSpPr>
              <p:nvPr/>
            </p:nvSpPr>
            <p:spPr bwMode="auto">
              <a:xfrm>
                <a:off x="974112" y="2878196"/>
                <a:ext cx="996009" cy="50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办学模式</a:t>
                </a:r>
              </a:p>
            </p:txBody>
          </p:sp>
          <p:sp>
            <p:nvSpPr>
              <p:cNvPr id="63" name="文本框 30"/>
              <p:cNvSpPr txBox="1">
                <a:spLocks noChangeArrowheads="1"/>
              </p:cNvSpPr>
              <p:nvPr/>
            </p:nvSpPr>
            <p:spPr bwMode="auto">
              <a:xfrm>
                <a:off x="974110" y="3566007"/>
                <a:ext cx="996010" cy="50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教学模式</a:t>
                </a:r>
              </a:p>
            </p:txBody>
          </p:sp>
          <p:sp>
            <p:nvSpPr>
              <p:cNvPr id="60" name="文本框 32"/>
              <p:cNvSpPr txBox="1">
                <a:spLocks noChangeArrowheads="1"/>
              </p:cNvSpPr>
              <p:nvPr/>
            </p:nvSpPr>
            <p:spPr bwMode="auto">
              <a:xfrm>
                <a:off x="974112" y="4261758"/>
                <a:ext cx="996009" cy="50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b="1" kern="0" dirty="0">
                    <a:solidFill>
                      <a:srgbClr val="0033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育人模式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4" name="文本框 27"/>
            <p:cNvSpPr txBox="1">
              <a:spLocks noChangeArrowheads="1"/>
            </p:cNvSpPr>
            <p:nvPr/>
          </p:nvSpPr>
          <p:spPr bwMode="auto">
            <a:xfrm>
              <a:off x="9793924" y="2483198"/>
              <a:ext cx="65594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 b="1" kern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校企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右箭头 49"/>
            <p:cNvSpPr>
              <a:spLocks noChangeArrowheads="1"/>
            </p:cNvSpPr>
            <p:nvPr/>
          </p:nvSpPr>
          <p:spPr bwMode="auto">
            <a:xfrm>
              <a:off x="9682378" y="2575220"/>
              <a:ext cx="197155" cy="129203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rgbClr val="4F81BD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文本框 27"/>
            <p:cNvSpPr txBox="1">
              <a:spLocks noChangeArrowheads="1"/>
            </p:cNvSpPr>
            <p:nvPr/>
          </p:nvSpPr>
          <p:spPr bwMode="auto">
            <a:xfrm>
              <a:off x="9781584" y="2944931"/>
              <a:ext cx="65594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双师</a:t>
              </a:r>
            </a:p>
          </p:txBody>
        </p:sp>
        <p:sp>
          <p:nvSpPr>
            <p:cNvPr id="77" name="右箭头 49"/>
            <p:cNvSpPr>
              <a:spLocks noChangeArrowheads="1"/>
            </p:cNvSpPr>
            <p:nvPr/>
          </p:nvSpPr>
          <p:spPr bwMode="auto">
            <a:xfrm>
              <a:off x="9660695" y="3037901"/>
              <a:ext cx="197155" cy="129203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rgbClr val="4F81BD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文本框 27"/>
            <p:cNvSpPr txBox="1">
              <a:spLocks noChangeArrowheads="1"/>
            </p:cNvSpPr>
            <p:nvPr/>
          </p:nvSpPr>
          <p:spPr bwMode="auto">
            <a:xfrm>
              <a:off x="9781584" y="3389341"/>
              <a:ext cx="65594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协同</a:t>
              </a:r>
            </a:p>
          </p:txBody>
        </p:sp>
        <p:sp>
          <p:nvSpPr>
            <p:cNvPr id="79" name="右箭头 49"/>
            <p:cNvSpPr>
              <a:spLocks noChangeArrowheads="1"/>
            </p:cNvSpPr>
            <p:nvPr/>
          </p:nvSpPr>
          <p:spPr bwMode="auto">
            <a:xfrm>
              <a:off x="9670038" y="3481363"/>
              <a:ext cx="197155" cy="129203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rgbClr val="4F81BD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592347" y="1778320"/>
            <a:ext cx="1298048" cy="440347"/>
          </a:xfrm>
          <a:prstGeom prst="rect">
            <a:avLst/>
          </a:prstGeom>
          <a:solidFill>
            <a:srgbClr val="003366"/>
          </a:solidFill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lIns="68580" tIns="34290" rIns="68580" bIns="3429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现实背景</a:t>
            </a:r>
          </a:p>
        </p:txBody>
      </p:sp>
      <p:sp>
        <p:nvSpPr>
          <p:cNvPr id="61" name="矩形 60"/>
          <p:cNvSpPr/>
          <p:nvPr/>
        </p:nvSpPr>
        <p:spPr>
          <a:xfrm>
            <a:off x="1953976" y="1802918"/>
            <a:ext cx="9093586" cy="453811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lIns="68580" tIns="34290" rIns="68580" bIns="3429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2017.10</a:t>
            </a:r>
            <a:r>
              <a:rPr lang="zh-CN" altLang="en-US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b="1" kern="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十九大报告提出：我国经济已由高速度增长阶段转向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高质量</a:t>
            </a:r>
            <a:r>
              <a:rPr lang="zh-CN" altLang="en-US" sz="2000" b="1" kern="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发展阶段</a:t>
            </a:r>
            <a:endParaRPr lang="zh-CN" altLang="en-US" sz="20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92347" y="2431484"/>
            <a:ext cx="1298048" cy="838361"/>
          </a:xfrm>
          <a:prstGeom prst="rect">
            <a:avLst/>
          </a:prstGeom>
          <a:solidFill>
            <a:srgbClr val="003366"/>
          </a:solidFill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lIns="68580" tIns="34290" rIns="68580" bIns="34290" anchor="ctr"/>
          <a:lstStyle/>
          <a:p>
            <a:pPr algn="ctr" defTabSz="685800">
              <a:defRPr/>
            </a:pPr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时代命题</a:t>
            </a:r>
          </a:p>
        </p:txBody>
      </p:sp>
      <p:sp>
        <p:nvSpPr>
          <p:cNvPr id="64" name="矩形 63"/>
          <p:cNvSpPr/>
          <p:nvPr/>
        </p:nvSpPr>
        <p:spPr>
          <a:xfrm>
            <a:off x="1953976" y="3012359"/>
            <a:ext cx="9093586" cy="306387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lIns="68580" tIns="34290" rIns="68580" bIns="3429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2021.04</a:t>
            </a:r>
            <a:r>
              <a:rPr lang="zh-CN" altLang="en-US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b="1" kern="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全国职教大会提出：增强职业教育的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适应性</a:t>
            </a:r>
          </a:p>
        </p:txBody>
      </p:sp>
      <p:sp>
        <p:nvSpPr>
          <p:cNvPr id="65" name="矩形 64"/>
          <p:cNvSpPr/>
          <p:nvPr/>
        </p:nvSpPr>
        <p:spPr>
          <a:xfrm>
            <a:off x="1955608" y="2449392"/>
            <a:ext cx="9091954" cy="407486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lIns="68580" tIns="34290" rIns="68580" bIns="3429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2019.02</a:t>
            </a:r>
            <a:r>
              <a:rPr lang="zh-CN" altLang="en-US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b="1" kern="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国家职业教育改革实施方案提出：推进高等职业教育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高质量</a:t>
            </a:r>
            <a:r>
              <a:rPr lang="zh-CN" altLang="en-US" sz="2000" b="1" kern="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</a:t>
            </a:r>
            <a:endParaRPr lang="zh-CN" altLang="en-US" sz="20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605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9" grpId="0" animBg="1"/>
      <p:bldP spid="61" grpId="0" animBg="1"/>
      <p:bldP spid="62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箭头连接符 43"/>
          <p:cNvCxnSpPr>
            <a:cxnSpLocks/>
          </p:cNvCxnSpPr>
          <p:nvPr/>
        </p:nvCxnSpPr>
        <p:spPr bwMode="auto">
          <a:xfrm flipV="1">
            <a:off x="418203" y="5313579"/>
            <a:ext cx="11100938" cy="20038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5288223" y="4551143"/>
            <a:ext cx="6692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206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产教融合</a:t>
            </a:r>
            <a:r>
              <a:rPr lang="zh-CN" altLang="en-US" dirty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是培育新知生产力、赋能新知生产力的重要路径。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025858" y="5646351"/>
            <a:ext cx="1035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</a:t>
            </a:r>
            <a:r>
              <a:rPr lang="zh-CN" altLang="en-US" sz="2000" b="1" dirty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质生产力核心</a:t>
            </a:r>
            <a:r>
              <a:rPr lang="zh-CN" altLang="en-US" sz="2000" b="1" dirty="0" smtClean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是“新”，新要素、新技术；关键在“质”，高质量产业体系</a:t>
            </a:r>
            <a:r>
              <a:rPr lang="zh-CN" altLang="en-US" sz="2000" b="1" dirty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b="1" dirty="0"/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5394385" y="1834551"/>
            <a:ext cx="6078747" cy="4659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288223" y="1234386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206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产业</a:t>
            </a:r>
            <a:r>
              <a:rPr lang="zh-CN" altLang="en-US" dirty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是生产力变革的具体表现形式。</a:t>
            </a:r>
            <a:endParaRPr lang="en-US" altLang="zh-CN" dirty="0">
              <a:solidFill>
                <a:srgbClr val="555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5394385" y="2573548"/>
            <a:ext cx="6078747" cy="4659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288223" y="1992511"/>
            <a:ext cx="5288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206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教育</a:t>
            </a:r>
            <a:r>
              <a:rPr lang="zh-CN" altLang="en-US" dirty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是新质生产力形成的关键要素和积极变量。</a:t>
            </a:r>
            <a:endParaRPr lang="en-US" altLang="zh-CN" dirty="0">
              <a:solidFill>
                <a:srgbClr val="555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 flipV="1">
            <a:off x="5394383" y="3266085"/>
            <a:ext cx="6078747" cy="4659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V="1">
            <a:off x="5394382" y="4388794"/>
            <a:ext cx="6078747" cy="4659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288223" y="2708990"/>
            <a:ext cx="5288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206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高校</a:t>
            </a:r>
            <a:r>
              <a:rPr lang="zh-CN" altLang="en-US" dirty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是新质生产力的策源地和创新人才涵养地。</a:t>
            </a:r>
            <a:endParaRPr lang="en-US" altLang="zh-CN" dirty="0">
              <a:solidFill>
                <a:srgbClr val="555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88223" y="3412722"/>
            <a:ext cx="632293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206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职业教育</a:t>
            </a:r>
            <a:r>
              <a:rPr lang="zh-CN" altLang="en-US" dirty="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是培养技术技能人才的主阵地，更是实现各类先进优质生产要素高效配置、发展新质生产力的决定性力量。</a:t>
            </a:r>
            <a:endParaRPr lang="en-US" altLang="zh-CN" dirty="0">
              <a:solidFill>
                <a:srgbClr val="555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1"/>
          <p:cNvGrpSpPr>
            <a:grpSpLocks/>
          </p:cNvGrpSpPr>
          <p:nvPr/>
        </p:nvGrpSpPr>
        <p:grpSpPr bwMode="auto">
          <a:xfrm>
            <a:off x="412452" y="909007"/>
            <a:ext cx="4050280" cy="535660"/>
            <a:chOff x="741147" y="1043529"/>
            <a:chExt cx="4427144" cy="453160"/>
          </a:xfrm>
        </p:grpSpPr>
        <p:sp>
          <p:nvSpPr>
            <p:cNvPr id="48" name="矩形 47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15307" y="1043529"/>
              <a:ext cx="4252984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一、高质量发展是时代之需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2171882367"/>
              </p:ext>
            </p:extLst>
          </p:nvPr>
        </p:nvGraphicFramePr>
        <p:xfrm>
          <a:off x="571786" y="1804559"/>
          <a:ext cx="3914097" cy="2468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1025858" y="4564549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新质生产力三个重要特征</a:t>
            </a:r>
            <a:endParaRPr lang="zh-CN" alt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337172" y="5764176"/>
            <a:ext cx="12021605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产教融合、校企合作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促进“四链”有机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衔接的重要抓手</a:t>
            </a:r>
            <a:r>
              <a:rPr lang="zh-CN" altLang="en-US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，更是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实现高质量发展的有效路径和重要举措。</a:t>
            </a:r>
          </a:p>
        </p:txBody>
      </p:sp>
      <p:sp>
        <p:nvSpPr>
          <p:cNvPr id="2" name="矩形 1"/>
          <p:cNvSpPr/>
          <p:nvPr/>
        </p:nvSpPr>
        <p:spPr>
          <a:xfrm>
            <a:off x="571786" y="1600730"/>
            <a:ext cx="11330974" cy="82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月，国务院办公厅出台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关于深化产教融合的若干意见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，首提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“四链”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融合，强调了它是推动教育优先发展、人才引领发展、产业创新发展、经济高质量发展的战略性举措。</a:t>
            </a:r>
          </a:p>
        </p:txBody>
      </p:sp>
      <p:grpSp>
        <p:nvGrpSpPr>
          <p:cNvPr id="24" name="组合 1"/>
          <p:cNvGrpSpPr>
            <a:grpSpLocks/>
          </p:cNvGrpSpPr>
          <p:nvPr/>
        </p:nvGrpSpPr>
        <p:grpSpPr bwMode="auto">
          <a:xfrm>
            <a:off x="412452" y="909007"/>
            <a:ext cx="4050280" cy="535660"/>
            <a:chOff x="741147" y="1043529"/>
            <a:chExt cx="4427144" cy="453160"/>
          </a:xfrm>
        </p:grpSpPr>
        <p:sp>
          <p:nvSpPr>
            <p:cNvPr id="25" name="矩形 24"/>
            <p:cNvSpPr/>
            <p:nvPr/>
          </p:nvSpPr>
          <p:spPr>
            <a:xfrm>
              <a:off x="741147" y="1043529"/>
              <a:ext cx="144928" cy="441072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915307" y="1043529"/>
              <a:ext cx="4252984" cy="453160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一、高质量发展是时代之需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矩形 10"/>
          <p:cNvSpPr/>
          <p:nvPr/>
        </p:nvSpPr>
        <p:spPr bwMode="auto">
          <a:xfrm>
            <a:off x="527382" y="2610430"/>
            <a:ext cx="11137237" cy="2784309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zh-CN" altLang="en-US" sz="24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40416" y="3646938"/>
            <a:ext cx="1647835" cy="420564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spAutoFit/>
          </a:bodyPr>
          <a:lstStyle/>
          <a:p>
            <a:pPr algn="ctr" defTabSz="17865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133" b="1" kern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新质生产力</a:t>
            </a:r>
          </a:p>
        </p:txBody>
      </p:sp>
      <p:sp>
        <p:nvSpPr>
          <p:cNvPr id="13" name="矩形 12"/>
          <p:cNvSpPr/>
          <p:nvPr/>
        </p:nvSpPr>
        <p:spPr bwMode="auto">
          <a:xfrm>
            <a:off x="9840416" y="4075284"/>
            <a:ext cx="1647835" cy="775725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ysDash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zh-CN" altLang="en-US" sz="24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9762517" y="4176384"/>
            <a:ext cx="1798779" cy="563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latin typeface="微软雅黑" pitchFamily="34" charset="-122"/>
                <a:ea typeface="微软雅黑" pitchFamily="34" charset="-122"/>
              </a:rPr>
              <a:t>高质量发展</a:t>
            </a:r>
            <a:r>
              <a:rPr lang="zh-CN" altLang="en-US" sz="1333" b="1" kern="0" dirty="0" smtClean="0">
                <a:latin typeface="微软雅黑" pitchFamily="34" charset="-122"/>
                <a:ea typeface="微软雅黑" pitchFamily="34" charset="-122"/>
              </a:rPr>
              <a:t>的内在</a:t>
            </a:r>
            <a:r>
              <a:rPr lang="zh-CN" altLang="en-US" sz="1333" b="1" kern="0" dirty="0">
                <a:latin typeface="微软雅黑" pitchFamily="34" charset="-122"/>
                <a:ea typeface="微软雅黑" pitchFamily="34" charset="-122"/>
              </a:rPr>
              <a:t>要求</a:t>
            </a:r>
            <a:r>
              <a:rPr lang="zh-CN" altLang="en-US" sz="1333" b="1" kern="0" dirty="0" smtClean="0">
                <a:latin typeface="微软雅黑" pitchFamily="34" charset="-122"/>
                <a:ea typeface="微软雅黑" pitchFamily="34" charset="-122"/>
              </a:rPr>
              <a:t>和重要</a:t>
            </a:r>
            <a:r>
              <a:rPr lang="zh-CN" altLang="en-US" sz="1333" b="1" kern="0" dirty="0">
                <a:latin typeface="微软雅黑" pitchFamily="34" charset="-122"/>
                <a:ea typeface="微软雅黑" pitchFamily="34" charset="-122"/>
              </a:rPr>
              <a:t>着力点</a:t>
            </a:r>
            <a:endParaRPr lang="en-US" altLang="zh-CN" sz="1333" b="1" kern="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43644" y="2872961"/>
            <a:ext cx="1363053" cy="553724"/>
            <a:chOff x="857733" y="1904552"/>
            <a:chExt cx="1022290" cy="415293"/>
          </a:xfrm>
        </p:grpSpPr>
        <p:sp>
          <p:nvSpPr>
            <p:cNvPr id="16" name="Freeform 9"/>
            <p:cNvSpPr/>
            <p:nvPr/>
          </p:nvSpPr>
          <p:spPr bwMode="auto">
            <a:xfrm>
              <a:off x="857733" y="1904552"/>
              <a:ext cx="1022290" cy="415293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rgbClr val="004A86"/>
              </a:solidFill>
            </a:ln>
          </p:spPr>
          <p:txBody>
            <a:bodyPr vert="horz" wrap="square" lIns="121917" tIns="60960" rIns="121917" bIns="60960" numCol="1" anchor="t" anchorCtr="0" compatLnSpc="1"/>
            <a:lstStyle/>
            <a:p>
              <a:pPr defTabSz="1786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931178" y="1938223"/>
              <a:ext cx="883430" cy="363529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solidFill>
              <a:srgbClr val="18478F"/>
            </a:solidFill>
            <a:ln>
              <a:noFill/>
            </a:ln>
          </p:spPr>
          <p:txBody>
            <a:bodyPr vert="horz" wrap="square" lIns="121917" tIns="60960" rIns="121917" bIns="60960" numCol="1" anchor="t" anchorCtr="0" compatLnSpc="1"/>
            <a:lstStyle/>
            <a:p>
              <a:pPr defTabSz="1786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1000648" y="1981487"/>
              <a:ext cx="77571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7030A0"/>
                </a:buClr>
                <a:defRPr/>
              </a:pPr>
              <a:r>
                <a:rPr lang="zh-CN" altLang="en-US" sz="16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教育链</a:t>
              </a:r>
              <a:endParaRPr lang="en-US" altLang="zh-CN" sz="16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407702" y="2883343"/>
            <a:ext cx="1363053" cy="553724"/>
            <a:chOff x="857733" y="1904552"/>
            <a:chExt cx="1022290" cy="415293"/>
          </a:xfrm>
        </p:grpSpPr>
        <p:sp>
          <p:nvSpPr>
            <p:cNvPr id="27" name="Freeform 9"/>
            <p:cNvSpPr/>
            <p:nvPr/>
          </p:nvSpPr>
          <p:spPr bwMode="auto">
            <a:xfrm>
              <a:off x="857733" y="1904552"/>
              <a:ext cx="1022290" cy="415293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rgbClr val="37714E"/>
              </a:solidFill>
            </a:ln>
          </p:spPr>
          <p:txBody>
            <a:bodyPr vert="horz" wrap="square" lIns="121917" tIns="60960" rIns="121917" bIns="60960" numCol="1" anchor="t" anchorCtr="0" compatLnSpc="1"/>
            <a:lstStyle/>
            <a:p>
              <a:pPr defTabSz="1786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8" name="Freeform 9"/>
            <p:cNvSpPr/>
            <p:nvPr/>
          </p:nvSpPr>
          <p:spPr bwMode="auto">
            <a:xfrm>
              <a:off x="931178" y="1938223"/>
              <a:ext cx="883430" cy="363529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solidFill>
              <a:srgbClr val="37714E"/>
            </a:solidFill>
            <a:ln>
              <a:noFill/>
            </a:ln>
          </p:spPr>
          <p:txBody>
            <a:bodyPr vert="horz" wrap="square" lIns="121917" tIns="60960" rIns="121917" bIns="60960" numCol="1" anchor="t" anchorCtr="0" compatLnSpc="1"/>
            <a:lstStyle/>
            <a:p>
              <a:pPr defTabSz="1786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1000648" y="1981487"/>
              <a:ext cx="77571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7030A0"/>
                </a:buClr>
                <a:defRPr/>
              </a:pPr>
              <a:r>
                <a:rPr lang="zh-CN" altLang="en-US" sz="16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人才链</a:t>
              </a:r>
              <a:endParaRPr lang="en-US" altLang="zh-CN" sz="16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666678" y="2873175"/>
            <a:ext cx="1363053" cy="553724"/>
            <a:chOff x="857733" y="1904552"/>
            <a:chExt cx="1022290" cy="415293"/>
          </a:xfrm>
        </p:grpSpPr>
        <p:sp>
          <p:nvSpPr>
            <p:cNvPr id="31" name="Freeform 9"/>
            <p:cNvSpPr/>
            <p:nvPr/>
          </p:nvSpPr>
          <p:spPr bwMode="auto">
            <a:xfrm>
              <a:off x="857733" y="1904552"/>
              <a:ext cx="1022290" cy="415293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vert="horz" wrap="square" lIns="121917" tIns="60960" rIns="121917" bIns="60960" numCol="1" anchor="t" anchorCtr="0" compatLnSpc="1"/>
            <a:lstStyle/>
            <a:p>
              <a:pPr defTabSz="1786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32" name="Freeform 9"/>
            <p:cNvSpPr/>
            <p:nvPr/>
          </p:nvSpPr>
          <p:spPr bwMode="auto">
            <a:xfrm>
              <a:off x="931178" y="1938223"/>
              <a:ext cx="883430" cy="363529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17" tIns="60960" rIns="121917" bIns="60960" numCol="1" anchor="t" anchorCtr="0" compatLnSpc="1"/>
            <a:lstStyle/>
            <a:p>
              <a:pPr defTabSz="1786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33" name="矩形 32"/>
            <p:cNvSpPr/>
            <p:nvPr/>
          </p:nvSpPr>
          <p:spPr bwMode="auto">
            <a:xfrm>
              <a:off x="1000648" y="1981487"/>
              <a:ext cx="77571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7030A0"/>
                </a:buClr>
                <a:defRPr/>
              </a:pPr>
              <a:r>
                <a:rPr lang="zh-CN" altLang="en-US" sz="1600" b="1" kern="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创新链</a:t>
              </a:r>
              <a:endParaRPr lang="en-US" altLang="zh-CN" sz="1600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865467" y="2873175"/>
            <a:ext cx="1363053" cy="553724"/>
            <a:chOff x="857733" y="1904552"/>
            <a:chExt cx="1022290" cy="415293"/>
          </a:xfrm>
        </p:grpSpPr>
        <p:sp>
          <p:nvSpPr>
            <p:cNvPr id="35" name="Freeform 9"/>
            <p:cNvSpPr/>
            <p:nvPr/>
          </p:nvSpPr>
          <p:spPr bwMode="auto">
            <a:xfrm>
              <a:off x="857733" y="1904552"/>
              <a:ext cx="1022290" cy="415293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txBody>
            <a:bodyPr vert="horz" wrap="square" lIns="121917" tIns="60960" rIns="121917" bIns="60960" numCol="1" anchor="t" anchorCtr="0" compatLnSpc="1"/>
            <a:lstStyle/>
            <a:p>
              <a:pPr defTabSz="1786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36" name="Freeform 9"/>
            <p:cNvSpPr/>
            <p:nvPr/>
          </p:nvSpPr>
          <p:spPr bwMode="auto">
            <a:xfrm>
              <a:off x="931178" y="1938223"/>
              <a:ext cx="883430" cy="363529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vert="horz" wrap="square" lIns="121917" tIns="60960" rIns="121917" bIns="60960" numCol="1" anchor="t" anchorCtr="0" compatLnSpc="1"/>
            <a:lstStyle/>
            <a:p>
              <a:pPr defTabSz="1786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1000648" y="1981487"/>
              <a:ext cx="77571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7030A0"/>
                </a:buClr>
                <a:defRPr/>
              </a:pPr>
              <a:r>
                <a:rPr lang="zh-CN" altLang="en-US" sz="16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产业链</a:t>
              </a:r>
              <a:endParaRPr lang="en-US" altLang="zh-CN" sz="16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38" name="直接箭头连接符 37"/>
          <p:cNvCxnSpPr/>
          <p:nvPr/>
        </p:nvCxnSpPr>
        <p:spPr>
          <a:xfrm>
            <a:off x="2600224" y="3156207"/>
            <a:ext cx="762737" cy="4800"/>
          </a:xfrm>
          <a:prstGeom prst="straightConnector1">
            <a:avLst/>
          </a:prstGeom>
          <a:ln w="28575">
            <a:solidFill>
              <a:srgbClr val="37714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>
            <a:off x="4861092" y="3159630"/>
            <a:ext cx="762737" cy="4800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7070118" y="3143747"/>
            <a:ext cx="762737" cy="4800"/>
          </a:xfrm>
          <a:prstGeom prst="straightConnector1">
            <a:avLst/>
          </a:prstGeom>
          <a:ln w="28575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 bwMode="auto">
          <a:xfrm>
            <a:off x="2614325" y="2821776"/>
            <a:ext cx="655169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7030A0"/>
              </a:buClr>
              <a:defRPr/>
            </a:pPr>
            <a:r>
              <a:rPr lang="zh-CN" altLang="en-US" sz="1467" b="1" kern="0" dirty="0">
                <a:solidFill>
                  <a:srgbClr val="37714E"/>
                </a:solidFill>
                <a:latin typeface="微软雅黑" pitchFamily="34" charset="-122"/>
                <a:ea typeface="微软雅黑" pitchFamily="34" charset="-122"/>
              </a:rPr>
              <a:t>培育</a:t>
            </a:r>
            <a:endParaRPr lang="en-US" altLang="zh-CN" sz="1467" b="1" kern="0" dirty="0">
              <a:solidFill>
                <a:srgbClr val="37714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4921225" y="2821776"/>
            <a:ext cx="655169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7030A0"/>
              </a:buClr>
              <a:defRPr/>
            </a:pPr>
            <a:r>
              <a:rPr lang="zh-CN" altLang="en-US" sz="1467" b="1" kern="0" dirty="0">
                <a:latin typeface="微软雅黑" pitchFamily="34" charset="-122"/>
                <a:ea typeface="微软雅黑" pitchFamily="34" charset="-122"/>
              </a:rPr>
              <a:t>推动</a:t>
            </a:r>
            <a:endParaRPr lang="en-US" altLang="zh-CN" sz="1467" b="1" kern="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矩形 42"/>
          <p:cNvSpPr/>
          <p:nvPr/>
        </p:nvSpPr>
        <p:spPr bwMode="auto">
          <a:xfrm>
            <a:off x="7120014" y="2821776"/>
            <a:ext cx="655169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7030A0"/>
              </a:buClr>
              <a:defRPr/>
            </a:pPr>
            <a:r>
              <a:rPr lang="zh-CN" altLang="en-US" sz="1467" b="1" kern="0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布局</a:t>
            </a:r>
            <a:endParaRPr lang="en-US" altLang="zh-CN" sz="1467" b="1" kern="0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>
            <a:off x="10117263" y="3126551"/>
            <a:ext cx="491239" cy="441288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 bwMode="auto">
          <a:xfrm flipH="1" flipV="1">
            <a:off x="9306189" y="3141075"/>
            <a:ext cx="822260" cy="26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46" name="矩形 45"/>
          <p:cNvSpPr/>
          <p:nvPr/>
        </p:nvSpPr>
        <p:spPr bwMode="auto">
          <a:xfrm>
            <a:off x="9439558" y="2821776"/>
            <a:ext cx="655169" cy="318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7030A0"/>
              </a:buClr>
              <a:defRPr/>
            </a:pPr>
            <a:r>
              <a:rPr lang="zh-CN" altLang="en-US" sz="1467" b="1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发展</a:t>
            </a:r>
            <a:endParaRPr lang="en-US" altLang="zh-CN" sz="1467" b="1" kern="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946947" y="4089492"/>
            <a:ext cx="1109019" cy="338554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 defTabSz="1786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产业端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5841933" y="4089492"/>
            <a:ext cx="1098315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defTabSz="1786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科技创新</a:t>
            </a:r>
          </a:p>
        </p:txBody>
      </p:sp>
      <p:sp>
        <p:nvSpPr>
          <p:cNvPr id="49" name="矩形 48"/>
          <p:cNvSpPr/>
          <p:nvPr/>
        </p:nvSpPr>
        <p:spPr>
          <a:xfrm>
            <a:off x="3574035" y="4089492"/>
            <a:ext cx="1098315" cy="338554"/>
          </a:xfrm>
          <a:prstGeom prst="rect">
            <a:avLst/>
          </a:prstGeom>
          <a:solidFill>
            <a:srgbClr val="37714E"/>
          </a:solidFill>
        </p:spPr>
        <p:txBody>
          <a:bodyPr wrap="square">
            <a:spAutoFit/>
          </a:bodyPr>
          <a:lstStyle/>
          <a:p>
            <a:pPr algn="ctr" defTabSz="1786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人才培养</a:t>
            </a:r>
            <a:endPara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263392" y="4089492"/>
            <a:ext cx="1098315" cy="338554"/>
          </a:xfrm>
          <a:prstGeom prst="rect">
            <a:avLst/>
          </a:prstGeom>
          <a:solidFill>
            <a:srgbClr val="004A86"/>
          </a:solidFill>
        </p:spPr>
        <p:txBody>
          <a:bodyPr wrap="square">
            <a:spAutoFit/>
          </a:bodyPr>
          <a:lstStyle/>
          <a:p>
            <a:pPr algn="ctr" defTabSz="1786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教育改革</a:t>
            </a:r>
          </a:p>
        </p:txBody>
      </p:sp>
      <p:cxnSp>
        <p:nvCxnSpPr>
          <p:cNvPr id="51" name="直接箭头连接符 50"/>
          <p:cNvCxnSpPr/>
          <p:nvPr/>
        </p:nvCxnSpPr>
        <p:spPr>
          <a:xfrm flipH="1">
            <a:off x="9067942" y="4269357"/>
            <a:ext cx="694575" cy="4800"/>
          </a:xfrm>
          <a:prstGeom prst="straightConnector1">
            <a:avLst/>
          </a:prstGeom>
          <a:ln w="28575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 bwMode="auto">
          <a:xfrm>
            <a:off x="9038775" y="3935864"/>
            <a:ext cx="847061" cy="318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7030A0"/>
              </a:buClr>
              <a:defRPr/>
            </a:pPr>
            <a:r>
              <a:rPr lang="zh-CN" altLang="en-US" sz="1467" b="1" kern="0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呈现在</a:t>
            </a:r>
            <a:endParaRPr lang="en-US" altLang="zh-CN" sz="1467" b="1" kern="0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3" name="直接箭头连接符 52"/>
          <p:cNvCxnSpPr/>
          <p:nvPr/>
        </p:nvCxnSpPr>
        <p:spPr>
          <a:xfrm flipH="1" flipV="1">
            <a:off x="6976214" y="4258839"/>
            <a:ext cx="889253" cy="10519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 bwMode="auto">
          <a:xfrm>
            <a:off x="7135596" y="3931729"/>
            <a:ext cx="847061" cy="318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7030A0"/>
              </a:buClr>
              <a:defRPr/>
            </a:pPr>
            <a:r>
              <a:rPr lang="zh-CN" altLang="en-US" sz="1467" b="1" kern="0" dirty="0">
                <a:latin typeface="微软雅黑" pitchFamily="34" charset="-122"/>
                <a:ea typeface="微软雅黑" pitchFamily="34" charset="-122"/>
              </a:rPr>
              <a:t>依靠</a:t>
            </a:r>
            <a:endParaRPr lang="en-US" altLang="zh-CN" sz="1467" b="1" kern="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5" name="直接箭头连接符 54"/>
          <p:cNvCxnSpPr/>
          <p:nvPr/>
        </p:nvCxnSpPr>
        <p:spPr>
          <a:xfrm flipH="1" flipV="1">
            <a:off x="4733649" y="4279085"/>
            <a:ext cx="1048059" cy="4800"/>
          </a:xfrm>
          <a:prstGeom prst="straightConnector1">
            <a:avLst/>
          </a:prstGeom>
          <a:ln w="28575">
            <a:solidFill>
              <a:srgbClr val="37714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 bwMode="auto">
          <a:xfrm>
            <a:off x="4761435" y="3951976"/>
            <a:ext cx="1012215" cy="318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7030A0"/>
              </a:buClr>
              <a:defRPr/>
            </a:pPr>
            <a:r>
              <a:rPr lang="zh-CN" altLang="en-US" sz="1467" b="1" kern="0" dirty="0">
                <a:solidFill>
                  <a:srgbClr val="37714E"/>
                </a:solidFill>
                <a:latin typeface="微软雅黑" pitchFamily="34" charset="-122"/>
                <a:ea typeface="微软雅黑" pitchFamily="34" charset="-122"/>
              </a:rPr>
              <a:t>核心要素</a:t>
            </a:r>
            <a:endParaRPr lang="en-US" altLang="zh-CN" sz="1467" b="1" kern="0" dirty="0">
              <a:solidFill>
                <a:srgbClr val="37714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7" name="直接箭头连接符 56"/>
          <p:cNvCxnSpPr/>
          <p:nvPr/>
        </p:nvCxnSpPr>
        <p:spPr>
          <a:xfrm flipH="1" flipV="1">
            <a:off x="2429991" y="4269357"/>
            <a:ext cx="1048059" cy="4800"/>
          </a:xfrm>
          <a:prstGeom prst="straightConnector1">
            <a:avLst/>
          </a:prstGeom>
          <a:ln w="28575">
            <a:solidFill>
              <a:srgbClr val="00467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 bwMode="auto">
          <a:xfrm>
            <a:off x="2457777" y="3942248"/>
            <a:ext cx="1012215" cy="318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7030A0"/>
              </a:buClr>
              <a:defRPr/>
            </a:pPr>
            <a:r>
              <a:rPr lang="zh-CN" altLang="en-US" sz="1467" b="1" kern="0" dirty="0">
                <a:solidFill>
                  <a:srgbClr val="00467A"/>
                </a:solidFill>
                <a:latin typeface="微软雅黑" pitchFamily="34" charset="-122"/>
                <a:ea typeface="微软雅黑" pitchFamily="34" charset="-122"/>
              </a:rPr>
              <a:t>反馈</a:t>
            </a:r>
            <a:endParaRPr lang="en-US" altLang="zh-CN" sz="1467" b="1" kern="0" dirty="0">
              <a:solidFill>
                <a:srgbClr val="00467A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矩形 58"/>
          <p:cNvSpPr/>
          <p:nvPr/>
        </p:nvSpPr>
        <p:spPr bwMode="auto">
          <a:xfrm>
            <a:off x="2028089" y="4505428"/>
            <a:ext cx="1827639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rgbClr val="00467A"/>
                </a:solidFill>
                <a:latin typeface="微软雅黑" pitchFamily="34" charset="-122"/>
                <a:ea typeface="微软雅黑" pitchFamily="34" charset="-122"/>
              </a:rPr>
              <a:t>模式改革是教育</a:t>
            </a:r>
            <a:endParaRPr lang="en-US" altLang="zh-CN" sz="1333" b="1" kern="0" dirty="0">
              <a:solidFill>
                <a:srgbClr val="00467A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rgbClr val="00467A"/>
                </a:solidFill>
                <a:latin typeface="微软雅黑" pitchFamily="34" charset="-122"/>
                <a:ea typeface="微软雅黑" pitchFamily="34" charset="-122"/>
              </a:rPr>
              <a:t>高质量发展核心要素</a:t>
            </a:r>
            <a:endParaRPr lang="en-US" altLang="zh-CN" sz="1333" b="1" kern="0" dirty="0">
              <a:solidFill>
                <a:srgbClr val="00467A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矩形 59"/>
          <p:cNvSpPr/>
          <p:nvPr/>
        </p:nvSpPr>
        <p:spPr bwMode="auto">
          <a:xfrm>
            <a:off x="4564099" y="4495695"/>
            <a:ext cx="1503509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solidFill>
                  <a:srgbClr val="37714E"/>
                </a:solidFill>
                <a:latin typeface="微软雅黑" pitchFamily="34" charset="-122"/>
                <a:ea typeface="微软雅黑" pitchFamily="34" charset="-122"/>
              </a:rPr>
              <a:t>人才培养是科技创新的核心要素</a:t>
            </a:r>
            <a:endParaRPr lang="en-US" altLang="zh-CN" sz="1333" b="1" kern="0" dirty="0">
              <a:solidFill>
                <a:srgbClr val="37714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矩形 60"/>
          <p:cNvSpPr/>
          <p:nvPr/>
        </p:nvSpPr>
        <p:spPr bwMode="auto">
          <a:xfrm>
            <a:off x="6604952" y="4505428"/>
            <a:ext cx="1824203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7030A0"/>
              </a:buClr>
              <a:defRPr/>
            </a:pPr>
            <a:r>
              <a:rPr lang="zh-CN" altLang="en-US" sz="1333" b="1" kern="0" dirty="0">
                <a:latin typeface="微软雅黑" pitchFamily="34" charset="-122"/>
                <a:ea typeface="微软雅黑" pitchFamily="34" charset="-122"/>
              </a:rPr>
              <a:t>科技创新是发展新质生产力的核心要素</a:t>
            </a:r>
            <a:endParaRPr lang="en-US" altLang="zh-CN" sz="1333" b="1" kern="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278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 animBg="1"/>
      <p:bldP spid="13" grpId="0" animBg="1"/>
      <p:bldP spid="14" grpId="0"/>
      <p:bldP spid="41" grpId="0"/>
      <p:bldP spid="42" grpId="0"/>
      <p:bldP spid="43" grpId="0"/>
      <p:bldP spid="46" grpId="0"/>
      <p:bldP spid="47" grpId="0" animBg="1"/>
      <p:bldP spid="48" grpId="0" animBg="1"/>
      <p:bldP spid="49" grpId="0" animBg="1"/>
      <p:bldP spid="50" grpId="0" animBg="1"/>
      <p:bldP spid="52" grpId="0"/>
      <p:bldP spid="54" grpId="0"/>
      <p:bldP spid="56" grpId="0"/>
      <p:bldP spid="58" grpId="0"/>
      <p:bldP spid="59" grpId="0"/>
      <p:bldP spid="60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31"/>
            <a:ext cx="12216411" cy="687173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D409B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24411" y="0"/>
            <a:ext cx="12240822" cy="653142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69304" y="2382557"/>
            <a:ext cx="2133600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贰                                                                                                   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3774549" y="2552260"/>
            <a:ext cx="0" cy="11278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883227" y="2834603"/>
            <a:ext cx="4477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产教融合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是路径选择 </a:t>
            </a:r>
            <a:endParaRPr lang="zh-CN" altLang="en-US" sz="3600" spc="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041203" y="-13731"/>
            <a:ext cx="6615870" cy="6701580"/>
          </a:xfrm>
          <a:prstGeom prst="rect">
            <a:avLst/>
          </a:prstGeom>
          <a:blipFill dpi="0" rotWithShape="1">
            <a:blip r:embed="rId4" cstate="print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16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70,&quot;width&quot;:3694}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969696"/>
    </a:lt2>
    <a:accent1>
      <a:srgbClr val="5F5F5F"/>
    </a:accent1>
    <a:accent2>
      <a:srgbClr val="969696"/>
    </a:accent2>
    <a:accent3>
      <a:srgbClr val="FFFFFF"/>
    </a:accent3>
    <a:accent4>
      <a:srgbClr val="000000"/>
    </a:accent4>
    <a:accent5>
      <a:srgbClr val="B7B7B7"/>
    </a:accent5>
    <a:accent6>
      <a:srgbClr val="868686"/>
    </a:accent6>
    <a:hlink>
      <a:srgbClr val="CC3300"/>
    </a:hlink>
    <a:folHlink>
      <a:srgbClr val="996600"/>
    </a:folHlink>
  </a:clrScheme>
  <a:fontScheme name="">
    <a:majorFont>
      <a:latin typeface="Arial"/>
      <a:ea typeface="宋体"/>
      <a:cs typeface=""/>
    </a:majorFont>
    <a:minorFont>
      <a:latin typeface="Arial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10050</TotalTime>
  <Words>4079</Words>
  <Application>Microsoft Office PowerPoint</Application>
  <PresentationFormat>宽屏</PresentationFormat>
  <Paragraphs>746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62" baseType="lpstr">
      <vt:lpstr>等线 Light</vt:lpstr>
      <vt:lpstr>思源黑体 Bold</vt:lpstr>
      <vt:lpstr>方正小标宋简体</vt:lpstr>
      <vt:lpstr>inpin heiti</vt:lpstr>
      <vt:lpstr>新細明體</vt:lpstr>
      <vt:lpstr>等线</vt:lpstr>
      <vt:lpstr>Aa阳关曲</vt:lpstr>
      <vt:lpstr>华文琥珀</vt:lpstr>
      <vt:lpstr>方正正黑简体</vt:lpstr>
      <vt:lpstr>幼圆</vt:lpstr>
      <vt:lpstr>思源黑体 CN Bold</vt:lpstr>
      <vt:lpstr>Arial</vt:lpstr>
      <vt:lpstr>华文新魏</vt:lpstr>
      <vt:lpstr>宋体</vt:lpstr>
      <vt:lpstr>Wingdings</vt:lpstr>
      <vt:lpstr>Times New Roman</vt:lpstr>
      <vt:lpstr>微软雅黑</vt:lpstr>
      <vt:lpstr>印品黑体</vt:lpstr>
      <vt:lpstr>黑体</vt:lpstr>
      <vt:lpstr>Calibri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刘永亮</cp:lastModifiedBy>
  <cp:revision>486</cp:revision>
  <dcterms:created xsi:type="dcterms:W3CDTF">2023-02-21T12:37:01Z</dcterms:created>
  <dcterms:modified xsi:type="dcterms:W3CDTF">2024-04-15T16:09:25Z</dcterms:modified>
</cp:coreProperties>
</file>