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6" r:id="rId2"/>
    <p:sldId id="275" r:id="rId3"/>
    <p:sldId id="269" r:id="rId4"/>
    <p:sldId id="257" r:id="rId5"/>
    <p:sldId id="261" r:id="rId6"/>
    <p:sldId id="262" r:id="rId7"/>
    <p:sldId id="263" r:id="rId8"/>
    <p:sldId id="264" r:id="rId9"/>
    <p:sldId id="277" r:id="rId10"/>
    <p:sldId id="265" r:id="rId11"/>
    <p:sldId id="266" r:id="rId12"/>
    <p:sldId id="267" r:id="rId13"/>
    <p:sldId id="270" r:id="rId14"/>
    <p:sldId id="271" r:id="rId15"/>
    <p:sldId id="272" r:id="rId16"/>
    <p:sldId id="273" r:id="rId17"/>
    <p:sldId id="274" r:id="rId18"/>
    <p:sldId id="276" r:id="rId19"/>
    <p:sldId id="279" r:id="rId20"/>
    <p:sldId id="280" r:id="rId21"/>
    <p:sldId id="283" r:id="rId22"/>
    <p:sldId id="281" r:id="rId23"/>
  </p:sldIdLst>
  <p:sldSz cx="9144000" cy="6858000" type="screen4x3"/>
  <p:notesSz cx="6797675" cy="992822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76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2017-11-29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2017-11-29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2465"/>
            <a:ext cx="9144000" cy="6093069"/>
          </a:xfrm>
          <a:prstGeom prst="rect">
            <a:avLst/>
          </a:prstGeom>
        </p:spPr>
      </p:pic>
      <p:sp>
        <p:nvSpPr>
          <p:cNvPr id="2" name="标题 1"/>
          <p:cNvSpPr>
            <a:spLocks noGrp="1"/>
          </p:cNvSpPr>
          <p:nvPr>
            <p:ph type="ctrTitle"/>
          </p:nvPr>
        </p:nvSpPr>
        <p:spPr>
          <a:xfrm>
            <a:off x="611560" y="1124744"/>
            <a:ext cx="7772400" cy="1080119"/>
          </a:xfrm>
        </p:spPr>
        <p:txBody>
          <a:bodyPr>
            <a:normAutofit/>
          </a:bodyPr>
          <a:lstStyle/>
          <a:p>
            <a:r>
              <a:rPr lang="zh-CN" altLang="en-US" sz="3200" b="1" dirty="0"/>
              <a:t>福州职业技术学院</a:t>
            </a:r>
            <a:endParaRPr lang="zh-CN" altLang="en-US" sz="3200" dirty="0"/>
          </a:p>
        </p:txBody>
      </p:sp>
      <p:sp>
        <p:nvSpPr>
          <p:cNvPr id="3" name="副标题 2"/>
          <p:cNvSpPr>
            <a:spLocks noGrp="1"/>
          </p:cNvSpPr>
          <p:nvPr>
            <p:ph type="subTitle" idx="1"/>
          </p:nvPr>
        </p:nvSpPr>
        <p:spPr>
          <a:xfrm>
            <a:off x="1331640" y="2708920"/>
            <a:ext cx="6400800" cy="1296144"/>
          </a:xfrm>
        </p:spPr>
        <p:txBody>
          <a:bodyPr/>
          <a:lstStyle/>
          <a:p>
            <a:pPr lvl="0" fontAlgn="base">
              <a:spcAft>
                <a:spcPct val="0"/>
              </a:spcAft>
            </a:pPr>
            <a:r>
              <a:rPr lang="zh-CN" altLang="en-US" sz="4400" b="1" kern="0" dirty="0" smtClean="0">
                <a:solidFill>
                  <a:srgbClr val="000000"/>
                </a:solidFill>
                <a:latin typeface="Arial"/>
              </a:rPr>
              <a:t>招标、采购工作</a:t>
            </a:r>
            <a:r>
              <a:rPr lang="zh-CN" altLang="en-US" sz="4400" b="1" kern="0" dirty="0">
                <a:solidFill>
                  <a:srgbClr val="000000"/>
                </a:solidFill>
                <a:latin typeface="Arial"/>
              </a:rPr>
              <a:t>流程</a:t>
            </a:r>
          </a:p>
          <a:p>
            <a:endParaRPr lang="zh-CN" altLang="en-US" dirty="0"/>
          </a:p>
        </p:txBody>
      </p:sp>
    </p:spTree>
    <p:extLst>
      <p:ext uri="{BB962C8B-B14F-4D97-AF65-F5344CB8AC3E}">
        <p14:creationId xmlns:p14="http://schemas.microsoft.com/office/powerpoint/2010/main" val="2996661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rmAutofit/>
          </a:bodyPr>
          <a:lstStyle/>
          <a:p>
            <a:pPr algn="l"/>
            <a:r>
              <a:rPr lang="zh-CN" altLang="en-US" sz="2800" b="1" dirty="0" smtClean="0"/>
              <a:t>六、采购申请</a:t>
            </a:r>
            <a:endParaRPr lang="zh-CN" altLang="en-US" sz="2800" b="1" dirty="0"/>
          </a:p>
        </p:txBody>
      </p:sp>
      <p:sp>
        <p:nvSpPr>
          <p:cNvPr id="3" name="内容占位符 2"/>
          <p:cNvSpPr>
            <a:spLocks noGrp="1"/>
          </p:cNvSpPr>
          <p:nvPr>
            <p:ph idx="1"/>
          </p:nvPr>
        </p:nvSpPr>
        <p:spPr>
          <a:xfrm>
            <a:off x="457200" y="980728"/>
            <a:ext cx="8229600" cy="5145435"/>
          </a:xfrm>
        </p:spPr>
        <p:txBody>
          <a:bodyPr>
            <a:normAutofit/>
          </a:bodyPr>
          <a:lstStyle/>
          <a:p>
            <a:pPr marL="0" indent="0">
              <a:lnSpc>
                <a:spcPts val="2500"/>
              </a:lnSpc>
              <a:buNone/>
            </a:pPr>
            <a:r>
              <a:rPr lang="zh-CN" altLang="en-US" sz="2000" dirty="0" smtClean="0"/>
              <a:t>（一）前期工作</a:t>
            </a:r>
            <a:r>
              <a:rPr lang="zh-CN" altLang="en-US" sz="2000" b="1" dirty="0" smtClean="0"/>
              <a:t>注意事项</a:t>
            </a:r>
            <a:endParaRPr lang="en-US" altLang="zh-CN" sz="2000" b="1" dirty="0" smtClean="0"/>
          </a:p>
          <a:p>
            <a:pPr marL="0" indent="0">
              <a:lnSpc>
                <a:spcPts val="2500"/>
              </a:lnSpc>
              <a:buNone/>
            </a:pPr>
            <a:r>
              <a:rPr lang="en-US" altLang="zh-CN" sz="2000" dirty="0" smtClean="0"/>
              <a:t>1.</a:t>
            </a:r>
            <a:r>
              <a:rPr lang="zh-CN" altLang="zh-CN" sz="2000" dirty="0"/>
              <a:t>预算超过</a:t>
            </a:r>
            <a:r>
              <a:rPr lang="en-US" altLang="zh-CN" sz="2000" dirty="0"/>
              <a:t>100</a:t>
            </a:r>
            <a:r>
              <a:rPr lang="zh-CN" altLang="zh-CN" sz="2000" dirty="0"/>
              <a:t>万元或设备单价超过</a:t>
            </a:r>
            <a:r>
              <a:rPr lang="en-US" altLang="zh-CN" sz="2000" dirty="0"/>
              <a:t>20</a:t>
            </a:r>
            <a:r>
              <a:rPr lang="zh-CN" altLang="zh-CN" sz="2000" dirty="0"/>
              <a:t>万元的项目</a:t>
            </a:r>
            <a:r>
              <a:rPr lang="zh-CN" altLang="zh-CN" sz="2000" dirty="0" smtClean="0"/>
              <a:t>，要</a:t>
            </a:r>
            <a:r>
              <a:rPr lang="zh-CN" altLang="zh-CN" sz="2000" dirty="0"/>
              <a:t>有完整的项目可行性论证</a:t>
            </a:r>
            <a:r>
              <a:rPr lang="zh-CN" altLang="zh-CN" sz="2000" dirty="0" smtClean="0"/>
              <a:t>报告</a:t>
            </a:r>
            <a:r>
              <a:rPr lang="zh-CN" altLang="en-US" sz="2000" dirty="0" smtClean="0"/>
              <a:t>。</a:t>
            </a:r>
            <a:endParaRPr lang="en-US" altLang="zh-CN" sz="2000" dirty="0" smtClean="0"/>
          </a:p>
          <a:p>
            <a:pPr marL="0" indent="0">
              <a:lnSpc>
                <a:spcPts val="2500"/>
              </a:lnSpc>
              <a:buNone/>
            </a:pPr>
            <a:r>
              <a:rPr lang="en-US" altLang="zh-CN" sz="2000" dirty="0" smtClean="0"/>
              <a:t>2.</a:t>
            </a:r>
            <a:r>
              <a:rPr lang="zh-CN" altLang="zh-CN" sz="2000" dirty="0"/>
              <a:t>申购设备的技术参数要能满足同一档次的</a:t>
            </a:r>
            <a:r>
              <a:rPr lang="zh-CN" altLang="zh-CN" sz="2000" dirty="0">
                <a:solidFill>
                  <a:schemeClr val="accent1"/>
                </a:solidFill>
              </a:rPr>
              <a:t>三种以上</a:t>
            </a:r>
            <a:r>
              <a:rPr lang="zh-CN" altLang="zh-CN" sz="2000" dirty="0"/>
              <a:t>品牌</a:t>
            </a:r>
            <a:r>
              <a:rPr lang="zh-CN" altLang="zh-CN" sz="2000" dirty="0" smtClean="0"/>
              <a:t>。</a:t>
            </a:r>
            <a:endParaRPr lang="en-US" altLang="zh-CN" sz="2000" dirty="0" smtClean="0"/>
          </a:p>
          <a:p>
            <a:pPr marL="0" indent="0">
              <a:lnSpc>
                <a:spcPts val="2500"/>
              </a:lnSpc>
              <a:buNone/>
            </a:pPr>
            <a:r>
              <a:rPr lang="en-US" altLang="zh-CN" sz="2000" dirty="0" smtClean="0"/>
              <a:t>3.</a:t>
            </a:r>
            <a:r>
              <a:rPr lang="zh-CN" altLang="en-US" sz="2000" dirty="0" smtClean="0"/>
              <a:t>论证</a:t>
            </a:r>
            <a:endParaRPr lang="en-US" altLang="zh-CN" sz="2000" dirty="0" smtClean="0"/>
          </a:p>
          <a:p>
            <a:pPr marL="0" indent="0">
              <a:lnSpc>
                <a:spcPts val="2500"/>
              </a:lnSpc>
              <a:buNone/>
            </a:pPr>
            <a:r>
              <a:rPr lang="zh-CN" altLang="en-US" sz="2000" dirty="0" smtClean="0"/>
              <a:t>（</a:t>
            </a:r>
            <a:r>
              <a:rPr lang="en-US" altLang="zh-CN" sz="2000" dirty="0"/>
              <a:t>1</a:t>
            </a:r>
            <a:r>
              <a:rPr lang="zh-CN" altLang="en-US" sz="2000" dirty="0" smtClean="0"/>
              <a:t>）专家的组成</a:t>
            </a:r>
            <a:endParaRPr lang="en-US" altLang="zh-CN" sz="2000" dirty="0" smtClean="0"/>
          </a:p>
          <a:p>
            <a:pPr marL="0" indent="0">
              <a:lnSpc>
                <a:spcPts val="2500"/>
              </a:lnSpc>
              <a:buNone/>
            </a:pPr>
            <a:r>
              <a:rPr lang="en-US" altLang="zh-CN" sz="2000" dirty="0" smtClean="0"/>
              <a:t> a.</a:t>
            </a:r>
            <a:r>
              <a:rPr lang="zh-CN" altLang="zh-CN" sz="2000" dirty="0" smtClean="0"/>
              <a:t>申</a:t>
            </a:r>
            <a:r>
              <a:rPr lang="zh-CN" altLang="zh-CN" sz="2000" dirty="0"/>
              <a:t>购单位成员不得作为专家组成员参与</a:t>
            </a:r>
            <a:r>
              <a:rPr lang="zh-CN" altLang="zh-CN" sz="2000" dirty="0" smtClean="0"/>
              <a:t>论证</a:t>
            </a:r>
            <a:r>
              <a:rPr lang="zh-CN" altLang="en-US" sz="2000" dirty="0" smtClean="0"/>
              <a:t>。</a:t>
            </a:r>
            <a:endParaRPr lang="en-US" altLang="zh-CN" sz="2000" dirty="0" smtClean="0"/>
          </a:p>
          <a:p>
            <a:pPr marL="0" indent="0">
              <a:lnSpc>
                <a:spcPts val="2500"/>
              </a:lnSpc>
              <a:buNone/>
            </a:pPr>
            <a:r>
              <a:rPr lang="en-US" altLang="zh-CN" sz="2000" dirty="0" smtClean="0"/>
              <a:t> b.</a:t>
            </a:r>
            <a:r>
              <a:rPr lang="zh-CN" altLang="zh-CN" sz="2000" dirty="0" smtClean="0"/>
              <a:t>专家</a:t>
            </a:r>
            <a:r>
              <a:rPr lang="zh-CN" altLang="zh-CN" sz="2000" dirty="0"/>
              <a:t>成员人数应当为</a:t>
            </a:r>
            <a:r>
              <a:rPr lang="en-US" altLang="zh-CN" sz="2000" dirty="0">
                <a:solidFill>
                  <a:schemeClr val="accent1"/>
                </a:solidFill>
              </a:rPr>
              <a:t>3</a:t>
            </a:r>
            <a:r>
              <a:rPr lang="zh-CN" altLang="zh-CN" sz="2000" dirty="0">
                <a:solidFill>
                  <a:schemeClr val="accent1"/>
                </a:solidFill>
              </a:rPr>
              <a:t>人及以上</a:t>
            </a:r>
            <a:r>
              <a:rPr lang="zh-CN" altLang="zh-CN" sz="2000" dirty="0" smtClean="0">
                <a:solidFill>
                  <a:schemeClr val="accent1"/>
                </a:solidFill>
              </a:rPr>
              <a:t>单数</a:t>
            </a:r>
            <a:r>
              <a:rPr lang="zh-CN" altLang="en-US" sz="2000" dirty="0" smtClean="0"/>
              <a:t>。</a:t>
            </a:r>
            <a:endParaRPr lang="en-US" altLang="zh-CN" sz="2000" dirty="0" smtClean="0"/>
          </a:p>
          <a:p>
            <a:pPr marL="0" indent="0">
              <a:lnSpc>
                <a:spcPts val="2500"/>
              </a:lnSpc>
              <a:buNone/>
            </a:pPr>
            <a:r>
              <a:rPr lang="en-US" altLang="zh-CN" sz="2000" dirty="0" smtClean="0"/>
              <a:t> c.</a:t>
            </a:r>
            <a:r>
              <a:rPr lang="zh-CN" altLang="zh-CN" sz="2000" dirty="0" smtClean="0"/>
              <a:t>预算</a:t>
            </a:r>
            <a:r>
              <a:rPr lang="zh-CN" altLang="zh-CN" sz="2000" dirty="0"/>
              <a:t>的购置超过</a:t>
            </a:r>
            <a:r>
              <a:rPr lang="en-US" altLang="zh-CN" sz="2000" dirty="0"/>
              <a:t>100</a:t>
            </a:r>
            <a:r>
              <a:rPr lang="zh-CN" altLang="zh-CN" sz="2000" dirty="0"/>
              <a:t>万元或设备单价超过</a:t>
            </a:r>
            <a:r>
              <a:rPr lang="en-US" altLang="zh-CN" sz="2000" dirty="0"/>
              <a:t>20</a:t>
            </a:r>
            <a:r>
              <a:rPr lang="zh-CN" altLang="zh-CN" sz="2000" dirty="0"/>
              <a:t>万元的项目论证专家人数应当为</a:t>
            </a:r>
            <a:r>
              <a:rPr lang="en-US" altLang="zh-CN" sz="2000" dirty="0">
                <a:solidFill>
                  <a:schemeClr val="accent1"/>
                </a:solidFill>
              </a:rPr>
              <a:t>5</a:t>
            </a:r>
            <a:r>
              <a:rPr lang="zh-CN" altLang="zh-CN" sz="2000" dirty="0">
                <a:solidFill>
                  <a:schemeClr val="accent1"/>
                </a:solidFill>
              </a:rPr>
              <a:t>人及以上单数</a:t>
            </a:r>
            <a:r>
              <a:rPr lang="zh-CN" altLang="zh-CN" sz="2000" dirty="0"/>
              <a:t>，其中院外专家不得少于成员总数的</a:t>
            </a:r>
            <a:r>
              <a:rPr lang="en-US" altLang="zh-CN" sz="2000" dirty="0" smtClean="0"/>
              <a:t>2/3</a:t>
            </a:r>
            <a:r>
              <a:rPr lang="zh-CN" altLang="en-US" sz="2000" dirty="0" smtClean="0"/>
              <a:t>。</a:t>
            </a:r>
            <a:endParaRPr lang="en-US" altLang="zh-CN" sz="2000" dirty="0" smtClean="0"/>
          </a:p>
          <a:p>
            <a:pPr marL="0" indent="0">
              <a:lnSpc>
                <a:spcPts val="2500"/>
              </a:lnSpc>
              <a:buNone/>
            </a:pPr>
            <a:r>
              <a:rPr lang="zh-CN" altLang="en-US" sz="2000" dirty="0" smtClean="0"/>
              <a:t>（</a:t>
            </a:r>
            <a:r>
              <a:rPr lang="en-US" altLang="zh-CN" sz="2000" dirty="0" smtClean="0"/>
              <a:t>2</a:t>
            </a:r>
            <a:r>
              <a:rPr lang="zh-CN" altLang="en-US" sz="2000" dirty="0" smtClean="0"/>
              <a:t>）进口设备采购（</a:t>
            </a:r>
            <a:r>
              <a:rPr lang="zh-CN" altLang="en-US" sz="2000" dirty="0"/>
              <a:t>详见第二十九条</a:t>
            </a:r>
            <a:r>
              <a:rPr lang="zh-CN" altLang="en-US" sz="2000" dirty="0" smtClean="0"/>
              <a:t>第一款）</a:t>
            </a:r>
            <a:endParaRPr lang="en-US" altLang="zh-CN" sz="2000" dirty="0" smtClean="0"/>
          </a:p>
          <a:p>
            <a:pPr marL="0" indent="0">
              <a:lnSpc>
                <a:spcPts val="2500"/>
              </a:lnSpc>
              <a:buNone/>
            </a:pPr>
            <a:r>
              <a:rPr lang="zh-CN" altLang="en-US" sz="2000" dirty="0"/>
              <a:t>（</a:t>
            </a:r>
            <a:r>
              <a:rPr lang="en-US" altLang="zh-CN" sz="2000" dirty="0"/>
              <a:t>3</a:t>
            </a:r>
            <a:r>
              <a:rPr lang="zh-CN" altLang="en-US" sz="2000" dirty="0" smtClean="0"/>
              <a:t>）单一</a:t>
            </a:r>
            <a:r>
              <a:rPr lang="zh-CN" altLang="en-US" sz="2000" dirty="0"/>
              <a:t>来源采购（详见第二十九条第二款</a:t>
            </a:r>
            <a:r>
              <a:rPr lang="zh-CN" altLang="en-US" sz="2000" dirty="0" smtClean="0"/>
              <a:t>）</a:t>
            </a:r>
            <a:endParaRPr lang="en-US" altLang="zh-CN" sz="2000" dirty="0"/>
          </a:p>
        </p:txBody>
      </p:sp>
    </p:spTree>
    <p:extLst>
      <p:ext uri="{BB962C8B-B14F-4D97-AF65-F5344CB8AC3E}">
        <p14:creationId xmlns:p14="http://schemas.microsoft.com/office/powerpoint/2010/main" val="688613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04664"/>
            <a:ext cx="8229600" cy="5721499"/>
          </a:xfrm>
        </p:spPr>
        <p:txBody>
          <a:bodyPr>
            <a:normAutofit/>
          </a:bodyPr>
          <a:lstStyle/>
          <a:p>
            <a:pPr marL="0" indent="0">
              <a:buNone/>
            </a:pPr>
            <a:endParaRPr lang="en-US" altLang="zh-CN" sz="2000" dirty="0" smtClean="0"/>
          </a:p>
          <a:p>
            <a:pPr marL="0" indent="0">
              <a:buNone/>
            </a:pPr>
            <a:r>
              <a:rPr lang="zh-CN" altLang="en-US" sz="2000" b="1" dirty="0" smtClean="0"/>
              <a:t>（二）项目预算</a:t>
            </a:r>
            <a:endParaRPr lang="en-US" altLang="zh-CN" sz="2000" b="1" dirty="0" smtClean="0"/>
          </a:p>
          <a:p>
            <a:pPr marL="0" indent="0">
              <a:buNone/>
            </a:pPr>
            <a:r>
              <a:rPr lang="zh-CN" altLang="zh-CN" sz="2000" b="1" dirty="0" smtClean="0"/>
              <a:t>第三十</a:t>
            </a:r>
            <a:r>
              <a:rPr lang="zh-CN" altLang="zh-CN" sz="2000" b="1" dirty="0"/>
              <a:t>条</a:t>
            </a:r>
            <a:r>
              <a:rPr lang="en-US" altLang="zh-CN" sz="2000" b="1" dirty="0"/>
              <a:t> </a:t>
            </a:r>
            <a:r>
              <a:rPr lang="zh-CN" altLang="en-US" sz="2000" b="1" dirty="0" smtClean="0"/>
              <a:t>：“</a:t>
            </a:r>
            <a:r>
              <a:rPr lang="zh-CN" altLang="zh-CN" sz="2000" dirty="0" smtClean="0"/>
              <a:t>申</a:t>
            </a:r>
            <a:r>
              <a:rPr lang="zh-CN" altLang="zh-CN" sz="2000" dirty="0"/>
              <a:t>购单位应在对市场行情进行充分调查的基础上，提出所需采购项目的预算价，并</a:t>
            </a:r>
            <a:r>
              <a:rPr lang="zh-CN" altLang="zh-CN" sz="2000" dirty="0">
                <a:solidFill>
                  <a:srgbClr val="FF0000"/>
                </a:solidFill>
              </a:rPr>
              <a:t>经学院职能部门审核</a:t>
            </a:r>
            <a:r>
              <a:rPr lang="zh-CN" altLang="zh-CN" sz="2000" dirty="0"/>
              <a:t>，报学院领导审批同意。采购预算价不得高于近期同类产品的政府采购价，采购项目可将审核预算价作为项目招标最高限价，但不得设定最低限价</a:t>
            </a:r>
            <a:r>
              <a:rPr lang="zh-CN" altLang="zh-CN" sz="2000" dirty="0" smtClean="0"/>
              <a:t>。</a:t>
            </a:r>
            <a:r>
              <a:rPr lang="zh-CN" altLang="en-US" sz="2000" dirty="0" smtClean="0"/>
              <a:t>”</a:t>
            </a:r>
            <a:endParaRPr lang="zh-CN" altLang="zh-CN" sz="2000" dirty="0"/>
          </a:p>
          <a:p>
            <a:pPr marL="0" indent="0">
              <a:buNone/>
            </a:pPr>
            <a:r>
              <a:rPr lang="zh-CN" altLang="en-US" sz="2000" b="1" dirty="0" smtClean="0"/>
              <a:t>（三）技术参数</a:t>
            </a:r>
            <a:endParaRPr lang="en-US" altLang="zh-CN" sz="2000" b="1" dirty="0" smtClean="0"/>
          </a:p>
          <a:p>
            <a:pPr marL="0" indent="0">
              <a:buNone/>
            </a:pPr>
            <a:r>
              <a:rPr lang="en-US" altLang="zh-CN" sz="2000" dirty="0" smtClean="0"/>
              <a:t>1.</a:t>
            </a:r>
            <a:r>
              <a:rPr lang="zh-CN" altLang="zh-CN" sz="2000" dirty="0" smtClean="0"/>
              <a:t>应</a:t>
            </a:r>
            <a:r>
              <a:rPr lang="zh-CN" altLang="zh-CN" sz="2000" dirty="0"/>
              <a:t>是共性技术指标，是一个范围内的</a:t>
            </a:r>
            <a:r>
              <a:rPr lang="zh-CN" altLang="zh-CN" sz="2000" dirty="0" smtClean="0"/>
              <a:t>数值</a:t>
            </a:r>
            <a:r>
              <a:rPr lang="zh-CN" altLang="en-US" sz="2000" dirty="0"/>
              <a:t>，</a:t>
            </a:r>
            <a:r>
              <a:rPr lang="zh-CN" altLang="zh-CN" sz="2000" dirty="0" smtClean="0"/>
              <a:t>不</a:t>
            </a:r>
            <a:r>
              <a:rPr lang="zh-CN" altLang="en-US" sz="2000" dirty="0" smtClean="0"/>
              <a:t>能</a:t>
            </a:r>
            <a:r>
              <a:rPr lang="zh-CN" altLang="zh-CN" sz="2000" dirty="0" smtClean="0"/>
              <a:t>是</a:t>
            </a:r>
            <a:r>
              <a:rPr lang="zh-CN" altLang="zh-CN" sz="2000" dirty="0"/>
              <a:t>一个具体</a:t>
            </a:r>
            <a:r>
              <a:rPr lang="zh-CN" altLang="zh-CN" sz="2000" dirty="0" smtClean="0"/>
              <a:t>数据</a:t>
            </a:r>
            <a:r>
              <a:rPr lang="zh-CN" altLang="en-US" sz="2000" dirty="0"/>
              <a:t>。</a:t>
            </a:r>
            <a:endParaRPr lang="en-US" altLang="zh-CN" sz="2000" dirty="0" smtClean="0"/>
          </a:p>
          <a:p>
            <a:pPr marL="0" indent="0">
              <a:buNone/>
            </a:pPr>
            <a:r>
              <a:rPr lang="en-US" altLang="zh-CN" sz="2000" dirty="0" smtClean="0"/>
              <a:t>2.</a:t>
            </a:r>
            <a:r>
              <a:rPr lang="zh-CN" altLang="zh-CN" sz="2000" dirty="0" smtClean="0"/>
              <a:t>只</a:t>
            </a:r>
            <a:r>
              <a:rPr lang="zh-CN" altLang="zh-CN" sz="2000" dirty="0"/>
              <a:t>宜尽可能清楚而准确地规定到各种最低要求的</a:t>
            </a:r>
            <a:r>
              <a:rPr lang="zh-CN" altLang="zh-CN" sz="2000" dirty="0" smtClean="0"/>
              <a:t>限度。</a:t>
            </a:r>
            <a:endParaRPr lang="zh-CN" altLang="zh-CN" sz="2000" dirty="0"/>
          </a:p>
          <a:p>
            <a:pPr marL="0" indent="0">
              <a:buNone/>
            </a:pPr>
            <a:r>
              <a:rPr lang="en-US" altLang="zh-CN" sz="2000" dirty="0" smtClean="0"/>
              <a:t>3.</a:t>
            </a:r>
            <a:r>
              <a:rPr lang="zh-CN" altLang="en-US" sz="2000" dirty="0" smtClean="0"/>
              <a:t>不可出现广告词。</a:t>
            </a:r>
            <a:endParaRPr lang="en-US" altLang="zh-CN" sz="2000" dirty="0" smtClean="0"/>
          </a:p>
          <a:p>
            <a:pPr marL="0" indent="0">
              <a:buNone/>
            </a:pPr>
            <a:r>
              <a:rPr lang="en-US" altLang="zh-CN" sz="2000" dirty="0" smtClean="0"/>
              <a:t>4.</a:t>
            </a:r>
            <a:r>
              <a:rPr lang="zh-CN" altLang="en-US" sz="2000" dirty="0" smtClean="0"/>
              <a:t>不可要求第三方（如厂家）提供相关材料。</a:t>
            </a:r>
            <a:endParaRPr lang="en-US" altLang="zh-CN" sz="2000" dirty="0" smtClean="0"/>
          </a:p>
          <a:p>
            <a:pPr marL="0" indent="0">
              <a:buNone/>
            </a:pPr>
            <a:r>
              <a:rPr lang="zh-CN" altLang="en-US" sz="2000" b="1" dirty="0" smtClean="0"/>
              <a:t>（四）按照学校统一模板上报</a:t>
            </a:r>
            <a:endParaRPr lang="en-US" altLang="zh-CN" sz="2000" b="1" dirty="0" smtClean="0"/>
          </a:p>
          <a:p>
            <a:pPr marL="0" indent="0">
              <a:buNone/>
            </a:pPr>
            <a:endParaRPr lang="zh-CN" altLang="en-US" sz="2000" b="1" dirty="0"/>
          </a:p>
        </p:txBody>
      </p:sp>
    </p:spTree>
    <p:extLst>
      <p:ext uri="{BB962C8B-B14F-4D97-AF65-F5344CB8AC3E}">
        <p14:creationId xmlns:p14="http://schemas.microsoft.com/office/powerpoint/2010/main" val="2185855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pPr algn="l"/>
            <a:r>
              <a:rPr lang="zh-CN" altLang="en-US" sz="2800" b="1" dirty="0" smtClean="0"/>
              <a:t>七、招标</a:t>
            </a:r>
            <a:endParaRPr lang="zh-CN" altLang="en-US" sz="2800" b="1" dirty="0"/>
          </a:p>
        </p:txBody>
      </p:sp>
      <p:sp>
        <p:nvSpPr>
          <p:cNvPr id="3" name="内容占位符 2"/>
          <p:cNvSpPr>
            <a:spLocks noGrp="1"/>
          </p:cNvSpPr>
          <p:nvPr>
            <p:ph idx="1"/>
          </p:nvPr>
        </p:nvSpPr>
        <p:spPr>
          <a:xfrm>
            <a:off x="457200" y="908720"/>
            <a:ext cx="8229600" cy="5616624"/>
          </a:xfrm>
        </p:spPr>
        <p:txBody>
          <a:bodyPr>
            <a:noAutofit/>
          </a:bodyPr>
          <a:lstStyle/>
          <a:p>
            <a:pPr marL="0" indent="0">
              <a:buNone/>
            </a:pPr>
            <a:r>
              <a:rPr lang="zh-CN" altLang="en-US" sz="1800" b="1" dirty="0" smtClean="0"/>
              <a:t>（一）公告时间</a:t>
            </a:r>
            <a:endParaRPr lang="en-US" altLang="zh-CN" sz="1800" b="1" dirty="0" smtClean="0"/>
          </a:p>
          <a:p>
            <a:pPr marL="0" indent="0">
              <a:buNone/>
            </a:pPr>
            <a:r>
              <a:rPr lang="en-US" altLang="zh-CN" sz="1800" dirty="0" smtClean="0"/>
              <a:t>1.</a:t>
            </a:r>
            <a:r>
              <a:rPr lang="zh-CN" altLang="zh-CN" sz="1800" dirty="0" smtClean="0"/>
              <a:t>公开</a:t>
            </a:r>
            <a:r>
              <a:rPr lang="zh-CN" altLang="zh-CN" sz="1800" dirty="0"/>
              <a:t>招标和邀请</a:t>
            </a:r>
            <a:r>
              <a:rPr lang="zh-CN" altLang="zh-CN" sz="1800" dirty="0" smtClean="0"/>
              <a:t>招标</a:t>
            </a:r>
            <a:r>
              <a:rPr lang="zh-CN" altLang="en-US" sz="1800" dirty="0" smtClean="0"/>
              <a:t>，公告时间</a:t>
            </a:r>
            <a:r>
              <a:rPr lang="zh-CN" altLang="zh-CN" sz="1800" dirty="0" smtClean="0"/>
              <a:t>不得</a:t>
            </a:r>
            <a:r>
              <a:rPr lang="zh-CN" altLang="zh-CN" sz="1800" dirty="0"/>
              <a:t>少于</a:t>
            </a:r>
            <a:r>
              <a:rPr lang="zh-CN" altLang="zh-CN" sz="1800" dirty="0" smtClean="0"/>
              <a:t>二十日</a:t>
            </a:r>
            <a:r>
              <a:rPr lang="zh-CN" altLang="en-US" sz="1800" dirty="0"/>
              <a:t>。</a:t>
            </a:r>
            <a:endParaRPr lang="en-US" altLang="zh-CN" sz="1800" dirty="0" smtClean="0"/>
          </a:p>
          <a:p>
            <a:pPr marL="0" indent="0">
              <a:buNone/>
            </a:pPr>
            <a:r>
              <a:rPr lang="en-US" altLang="zh-CN" sz="1800" dirty="0" smtClean="0"/>
              <a:t>2.</a:t>
            </a:r>
            <a:r>
              <a:rPr lang="zh-CN" altLang="zh-CN" sz="1800" dirty="0" smtClean="0"/>
              <a:t>其他</a:t>
            </a:r>
            <a:r>
              <a:rPr lang="zh-CN" altLang="zh-CN" sz="1800" dirty="0"/>
              <a:t>采购方式，公告时间最短不得少于七日</a:t>
            </a:r>
            <a:r>
              <a:rPr lang="zh-CN" altLang="zh-CN" sz="1800" dirty="0" smtClean="0"/>
              <a:t>。</a:t>
            </a:r>
            <a:endParaRPr lang="en-US" altLang="zh-CN" sz="1800" dirty="0" smtClean="0"/>
          </a:p>
          <a:p>
            <a:pPr marL="0" indent="0">
              <a:buNone/>
            </a:pPr>
            <a:r>
              <a:rPr lang="zh-CN" altLang="en-US" sz="1800" b="1" dirty="0" smtClean="0"/>
              <a:t>（二）样品</a:t>
            </a:r>
            <a:endParaRPr lang="en-US" altLang="zh-CN" sz="1800" b="1" dirty="0" smtClean="0"/>
          </a:p>
          <a:p>
            <a:pPr marL="0" indent="0">
              <a:buNone/>
            </a:pPr>
            <a:r>
              <a:rPr lang="en-US" altLang="zh-CN" sz="1800" dirty="0" smtClean="0"/>
              <a:t>《</a:t>
            </a:r>
            <a:r>
              <a:rPr lang="zh-CN" altLang="en-US" sz="1800" dirty="0" smtClean="0"/>
              <a:t>中华人民共和国</a:t>
            </a:r>
            <a:r>
              <a:rPr lang="zh-CN" altLang="en-US" sz="1800" dirty="0"/>
              <a:t>财政部令</a:t>
            </a:r>
            <a:r>
              <a:rPr lang="zh-CN" altLang="en-US" sz="1800" dirty="0" smtClean="0"/>
              <a:t>第</a:t>
            </a:r>
            <a:r>
              <a:rPr lang="en-US" altLang="zh-CN" sz="1800" dirty="0" smtClean="0"/>
              <a:t>87</a:t>
            </a:r>
            <a:r>
              <a:rPr lang="zh-CN" altLang="en-US" sz="1800" dirty="0" smtClean="0"/>
              <a:t>号</a:t>
            </a:r>
            <a:r>
              <a:rPr lang="en-US" altLang="zh-CN" sz="1800" dirty="0" smtClean="0"/>
              <a:t>》</a:t>
            </a:r>
            <a:r>
              <a:rPr lang="zh-CN" altLang="en-US" sz="1800" dirty="0" smtClean="0"/>
              <a:t>第二十二条：</a:t>
            </a:r>
            <a:endParaRPr lang="en-US" altLang="zh-CN" sz="1800" dirty="0" smtClean="0"/>
          </a:p>
          <a:p>
            <a:pPr marL="0" indent="0">
              <a:buNone/>
            </a:pPr>
            <a:r>
              <a:rPr lang="zh-CN" altLang="en-US" sz="1800" dirty="0" smtClean="0"/>
              <a:t>“采购</a:t>
            </a:r>
            <a:r>
              <a:rPr lang="zh-CN" altLang="en-US" sz="1800" dirty="0"/>
              <a:t>人、采购代理机构一般不得要求投标人提供样品，</a:t>
            </a:r>
            <a:r>
              <a:rPr lang="zh-CN" altLang="en-US" sz="1800" dirty="0" smtClean="0"/>
              <a:t>仅凭</a:t>
            </a:r>
            <a:r>
              <a:rPr lang="zh-CN" altLang="en-US" sz="1800" dirty="0"/>
              <a:t>书面方式不能准确描述采购需求或者需要对样品进行主观判断以确认</a:t>
            </a:r>
            <a:r>
              <a:rPr lang="zh-CN" altLang="en-US" sz="1800" dirty="0" smtClean="0"/>
              <a:t>是否</a:t>
            </a:r>
            <a:r>
              <a:rPr lang="zh-CN" altLang="en-US" sz="1800" dirty="0"/>
              <a:t>满足采购需求等特殊情况除外</a:t>
            </a:r>
            <a:r>
              <a:rPr lang="zh-CN" altLang="en-US" sz="1800" dirty="0" smtClean="0"/>
              <a:t>。”</a:t>
            </a:r>
            <a:endParaRPr lang="en-US" altLang="zh-CN" sz="1800" dirty="0" smtClean="0"/>
          </a:p>
          <a:p>
            <a:pPr marL="0" indent="0">
              <a:buNone/>
            </a:pPr>
            <a:r>
              <a:rPr lang="zh-CN" altLang="en-US" sz="1800" b="1" dirty="0" smtClean="0"/>
              <a:t>（三）支付方式</a:t>
            </a:r>
            <a:endParaRPr lang="en-US" altLang="zh-CN" sz="1800" b="1" dirty="0" smtClean="0"/>
          </a:p>
          <a:p>
            <a:pPr marL="0" indent="0">
              <a:buNone/>
            </a:pPr>
            <a:r>
              <a:rPr lang="zh-CN" altLang="zh-CN" sz="1800" dirty="0"/>
              <a:t>第四十</a:t>
            </a:r>
            <a:r>
              <a:rPr lang="zh-CN" altLang="zh-CN" sz="1800" dirty="0" smtClean="0"/>
              <a:t>条</a:t>
            </a:r>
            <a:r>
              <a:rPr lang="zh-CN" altLang="en-US" sz="1800" dirty="0" smtClean="0"/>
              <a:t>：“</a:t>
            </a:r>
            <a:r>
              <a:rPr lang="zh-CN" altLang="zh-CN" sz="1800" dirty="0" smtClean="0"/>
              <a:t>学院</a:t>
            </a:r>
            <a:r>
              <a:rPr lang="zh-CN" altLang="zh-CN" sz="1800" dirty="0"/>
              <a:t>货物采购项目招标文件中一般要求在验收后付款（或分期付款）；如需要特殊支付方式，申购部门需填写《福州职业技术学院付款方式变更申请表》（附件</a:t>
            </a:r>
            <a:r>
              <a:rPr lang="en-US" altLang="zh-CN" sz="1800" dirty="0"/>
              <a:t>4</a:t>
            </a:r>
            <a:r>
              <a:rPr lang="zh-CN" altLang="zh-CN" sz="1800" dirty="0"/>
              <a:t>），并上报院领导审批同意</a:t>
            </a:r>
            <a:r>
              <a:rPr lang="zh-CN" altLang="zh-CN" sz="1800" dirty="0" smtClean="0"/>
              <a:t>。</a:t>
            </a:r>
            <a:r>
              <a:rPr lang="zh-CN" altLang="en-US" sz="1800" dirty="0" smtClean="0"/>
              <a:t>”</a:t>
            </a:r>
            <a:endParaRPr lang="en-US" altLang="zh-CN" sz="1800" dirty="0" smtClean="0"/>
          </a:p>
          <a:p>
            <a:pPr marL="0" indent="0">
              <a:buNone/>
            </a:pPr>
            <a:r>
              <a:rPr lang="zh-CN" altLang="en-US" sz="1800" b="1" dirty="0" smtClean="0"/>
              <a:t>（四）特定要求</a:t>
            </a:r>
            <a:endParaRPr lang="en-US" altLang="zh-CN" sz="1800" b="1" dirty="0" smtClean="0"/>
          </a:p>
          <a:p>
            <a:pPr marL="0" indent="0">
              <a:buNone/>
            </a:pPr>
            <a:r>
              <a:rPr lang="zh-CN" altLang="zh-CN" sz="1800" dirty="0" smtClean="0"/>
              <a:t>第四十二条</a:t>
            </a:r>
            <a:r>
              <a:rPr lang="zh-CN" altLang="en-US" sz="1800" dirty="0" smtClean="0"/>
              <a:t>：“</a:t>
            </a:r>
            <a:r>
              <a:rPr lang="en-US" altLang="zh-CN" sz="1800" dirty="0" smtClean="0"/>
              <a:t> </a:t>
            </a:r>
            <a:r>
              <a:rPr lang="zh-CN" altLang="zh-CN" sz="1800" dirty="0"/>
              <a:t>招标文件中要求投标人提供的产品或服务必须满足特定场所摆放或施工要求的，应当在招标文件中附特定场所或施工要求的图纸或设计方案，或允许潜在投标人在递交投标文件前进行现场勘查。未公告图纸或设计方案，或未允许现场勘查的，不得以特定场所或施工要求为理由不予确认评标委员会推荐的中标候选人</a:t>
            </a:r>
            <a:r>
              <a:rPr lang="zh-CN" altLang="zh-CN" sz="1800" dirty="0" smtClean="0"/>
              <a:t>。</a:t>
            </a:r>
            <a:r>
              <a:rPr lang="zh-CN" altLang="en-US" sz="1800" dirty="0" smtClean="0"/>
              <a:t>”</a:t>
            </a:r>
            <a:endParaRPr lang="zh-CN" altLang="en-US" sz="1800" dirty="0"/>
          </a:p>
        </p:txBody>
      </p:sp>
    </p:spTree>
    <p:extLst>
      <p:ext uri="{BB962C8B-B14F-4D97-AF65-F5344CB8AC3E}">
        <p14:creationId xmlns:p14="http://schemas.microsoft.com/office/powerpoint/2010/main" val="2290466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rmAutofit/>
          </a:bodyPr>
          <a:lstStyle/>
          <a:p>
            <a:pPr algn="l"/>
            <a:r>
              <a:rPr lang="zh-CN" altLang="en-US" sz="2800" b="1" dirty="0" smtClean="0"/>
              <a:t>八、投标</a:t>
            </a:r>
            <a:endParaRPr lang="zh-CN" altLang="en-US" sz="2800" b="1" dirty="0"/>
          </a:p>
        </p:txBody>
      </p:sp>
      <p:sp>
        <p:nvSpPr>
          <p:cNvPr id="3" name="内容占位符 2"/>
          <p:cNvSpPr>
            <a:spLocks noGrp="1"/>
          </p:cNvSpPr>
          <p:nvPr>
            <p:ph idx="1"/>
          </p:nvPr>
        </p:nvSpPr>
        <p:spPr>
          <a:xfrm>
            <a:off x="457200" y="980728"/>
            <a:ext cx="8229600" cy="5145435"/>
          </a:xfrm>
        </p:spPr>
        <p:txBody>
          <a:bodyPr>
            <a:normAutofit fontScale="77500" lnSpcReduction="20000"/>
          </a:bodyPr>
          <a:lstStyle/>
          <a:p>
            <a:pPr marL="0" indent="0">
              <a:buNone/>
            </a:pPr>
            <a:r>
              <a:rPr lang="zh-CN" altLang="en-US" dirty="0" smtClean="0"/>
              <a:t>（一）</a:t>
            </a:r>
            <a:r>
              <a:rPr lang="zh-CN" altLang="zh-CN" sz="2900" dirty="0" smtClean="0"/>
              <a:t>第四十九</a:t>
            </a:r>
            <a:r>
              <a:rPr lang="zh-CN" altLang="zh-CN" sz="2900" dirty="0"/>
              <a:t>条</a:t>
            </a:r>
            <a:r>
              <a:rPr lang="en-US" altLang="zh-CN" sz="2900" dirty="0"/>
              <a:t> </a:t>
            </a:r>
            <a:r>
              <a:rPr lang="zh-CN" altLang="en-US" sz="2900" dirty="0" smtClean="0"/>
              <a:t>：“</a:t>
            </a:r>
            <a:r>
              <a:rPr lang="zh-CN" altLang="zh-CN" sz="2900" dirty="0" smtClean="0"/>
              <a:t>提供</a:t>
            </a:r>
            <a:r>
              <a:rPr lang="zh-CN" altLang="zh-CN" sz="2900" dirty="0"/>
              <a:t>相同品牌产品的不同投标人参加同一合同项下投标的，由其中通过资格审查、符合性审查且报价最低的投标人参加评标</a:t>
            </a:r>
            <a:r>
              <a:rPr lang="zh-CN" altLang="zh-CN" sz="2900" dirty="0" smtClean="0"/>
              <a:t>。</a:t>
            </a:r>
            <a:r>
              <a:rPr lang="zh-CN" altLang="en-US" sz="2900" dirty="0" smtClean="0"/>
              <a:t>”</a:t>
            </a:r>
            <a:endParaRPr lang="en-US" altLang="zh-CN" sz="2900" dirty="0" smtClean="0"/>
          </a:p>
          <a:p>
            <a:pPr marL="0" indent="0">
              <a:buNone/>
            </a:pPr>
            <a:endParaRPr lang="zh-CN" altLang="zh-CN" sz="2900" dirty="0"/>
          </a:p>
          <a:p>
            <a:pPr marL="0" indent="0">
              <a:buNone/>
            </a:pPr>
            <a:r>
              <a:rPr lang="zh-CN" altLang="en-US" sz="2900" dirty="0" smtClean="0"/>
              <a:t>（二）</a:t>
            </a:r>
            <a:r>
              <a:rPr lang="zh-CN" altLang="zh-CN" sz="2900" dirty="0" smtClean="0"/>
              <a:t>第五十</a:t>
            </a:r>
            <a:r>
              <a:rPr lang="zh-CN" altLang="zh-CN" sz="2900" dirty="0"/>
              <a:t>条 </a:t>
            </a:r>
            <a:r>
              <a:rPr lang="zh-CN" altLang="en-US" sz="2900" dirty="0" smtClean="0"/>
              <a:t>：“</a:t>
            </a:r>
            <a:r>
              <a:rPr lang="zh-CN" altLang="zh-CN" sz="2900" dirty="0" smtClean="0"/>
              <a:t> </a:t>
            </a:r>
            <a:r>
              <a:rPr lang="zh-CN" altLang="zh-CN" sz="2900" dirty="0"/>
              <a:t>投标人应当按照招标文件的要求编制投标文件，投标文件应当满足招标文件提出的实质性要求和条件</a:t>
            </a:r>
            <a:r>
              <a:rPr lang="zh-CN" altLang="zh-CN" sz="2900" dirty="0" smtClean="0"/>
              <a:t>。</a:t>
            </a:r>
            <a:r>
              <a:rPr lang="zh-CN" altLang="en-US" sz="2900" dirty="0" smtClean="0"/>
              <a:t>”</a:t>
            </a:r>
            <a:endParaRPr lang="zh-CN" altLang="zh-CN" sz="2900" dirty="0"/>
          </a:p>
          <a:p>
            <a:pPr marL="0" indent="0">
              <a:buNone/>
            </a:pPr>
            <a:r>
              <a:rPr lang="zh-CN" altLang="en-US" sz="2900" dirty="0" smtClean="0"/>
              <a:t>（三）</a:t>
            </a:r>
            <a:r>
              <a:rPr lang="zh-CN" altLang="zh-CN" sz="2900" dirty="0" smtClean="0"/>
              <a:t>第五十三条</a:t>
            </a:r>
            <a:r>
              <a:rPr lang="zh-CN" altLang="en-US" sz="2900" dirty="0" smtClean="0"/>
              <a:t>：“</a:t>
            </a:r>
            <a:r>
              <a:rPr lang="zh-CN" altLang="zh-CN" sz="2900" dirty="0" smtClean="0"/>
              <a:t>有</a:t>
            </a:r>
            <a:r>
              <a:rPr lang="zh-CN" altLang="zh-CN" sz="2900" dirty="0"/>
              <a:t>下列情形之一的，视为投标人相互恶意串通投标：</a:t>
            </a:r>
          </a:p>
          <a:p>
            <a:pPr marL="0" indent="0">
              <a:buNone/>
            </a:pPr>
            <a:r>
              <a:rPr lang="en-US" altLang="zh-CN" sz="2900" dirty="0" smtClean="0"/>
              <a:t>        1.</a:t>
            </a:r>
            <a:r>
              <a:rPr lang="zh-CN" altLang="zh-CN" sz="2900" dirty="0" smtClean="0"/>
              <a:t>不同</a:t>
            </a:r>
            <a:r>
              <a:rPr lang="zh-CN" altLang="zh-CN" sz="2900" dirty="0"/>
              <a:t>投标人的投标文件由同一单位或者个人编制；</a:t>
            </a:r>
          </a:p>
          <a:p>
            <a:pPr marL="0" indent="0">
              <a:buNone/>
            </a:pPr>
            <a:r>
              <a:rPr lang="en-US" altLang="zh-CN" sz="2900" dirty="0" smtClean="0"/>
              <a:t>        2.</a:t>
            </a:r>
            <a:r>
              <a:rPr lang="zh-CN" altLang="zh-CN" sz="2900" dirty="0" smtClean="0"/>
              <a:t>不同</a:t>
            </a:r>
            <a:r>
              <a:rPr lang="zh-CN" altLang="zh-CN" sz="2900" dirty="0"/>
              <a:t>投标人委托同一单位或者个人办理投标事宜；</a:t>
            </a:r>
          </a:p>
          <a:p>
            <a:pPr marL="0" indent="0">
              <a:buNone/>
            </a:pPr>
            <a:r>
              <a:rPr lang="en-US" altLang="zh-CN" sz="2900" dirty="0" smtClean="0"/>
              <a:t>        3.</a:t>
            </a:r>
            <a:r>
              <a:rPr lang="zh-CN" altLang="zh-CN" sz="2900" dirty="0" smtClean="0"/>
              <a:t>不同</a:t>
            </a:r>
            <a:r>
              <a:rPr lang="zh-CN" altLang="zh-CN" sz="2900" dirty="0"/>
              <a:t>投标人的投标文件载明的项目管理成员为同一人；</a:t>
            </a:r>
          </a:p>
          <a:p>
            <a:pPr marL="0" indent="0">
              <a:buNone/>
            </a:pPr>
            <a:r>
              <a:rPr lang="en-US" altLang="zh-CN" sz="2900" dirty="0" smtClean="0"/>
              <a:t>        4.</a:t>
            </a:r>
            <a:r>
              <a:rPr lang="zh-CN" altLang="zh-CN" sz="2900" dirty="0" smtClean="0"/>
              <a:t>不同</a:t>
            </a:r>
            <a:r>
              <a:rPr lang="zh-CN" altLang="zh-CN" sz="2900" dirty="0"/>
              <a:t>投标人的投标文件异常一致或者投标报价呈规律性差异；</a:t>
            </a:r>
          </a:p>
          <a:p>
            <a:pPr marL="0" indent="0">
              <a:buNone/>
            </a:pPr>
            <a:r>
              <a:rPr lang="en-US" altLang="zh-CN" sz="2900" dirty="0" smtClean="0"/>
              <a:t>        5.</a:t>
            </a:r>
            <a:r>
              <a:rPr lang="zh-CN" altLang="zh-CN" sz="2900" dirty="0" smtClean="0"/>
              <a:t>不同</a:t>
            </a:r>
            <a:r>
              <a:rPr lang="zh-CN" altLang="zh-CN" sz="2900" dirty="0"/>
              <a:t>投标人的投标文件相互混装；</a:t>
            </a:r>
          </a:p>
          <a:p>
            <a:pPr marL="0" indent="0">
              <a:buNone/>
            </a:pPr>
            <a:r>
              <a:rPr lang="en-US" altLang="zh-CN" sz="2900" dirty="0" smtClean="0"/>
              <a:t>        6.</a:t>
            </a:r>
            <a:r>
              <a:rPr lang="zh-CN" altLang="zh-CN" sz="2900" dirty="0" smtClean="0"/>
              <a:t>不同</a:t>
            </a:r>
            <a:r>
              <a:rPr lang="zh-CN" altLang="zh-CN" sz="2900" dirty="0"/>
              <a:t>投标人的投标保证金从同一单位或者个人的账户转出</a:t>
            </a:r>
            <a:r>
              <a:rPr lang="zh-CN" altLang="zh-CN" sz="2900" dirty="0" smtClean="0"/>
              <a:t>。</a:t>
            </a:r>
            <a:r>
              <a:rPr lang="zh-CN" altLang="en-US" sz="2900" dirty="0" smtClean="0"/>
              <a:t>”</a:t>
            </a:r>
            <a:endParaRPr lang="zh-CN" altLang="zh-CN" sz="2900" dirty="0"/>
          </a:p>
          <a:p>
            <a:endParaRPr lang="zh-CN" altLang="en-US" dirty="0"/>
          </a:p>
        </p:txBody>
      </p:sp>
    </p:spTree>
    <p:extLst>
      <p:ext uri="{BB962C8B-B14F-4D97-AF65-F5344CB8AC3E}">
        <p14:creationId xmlns:p14="http://schemas.microsoft.com/office/powerpoint/2010/main" val="4105583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pPr algn="l"/>
            <a:r>
              <a:rPr lang="zh-CN" altLang="en-US" sz="2800" b="1" dirty="0" smtClean="0"/>
              <a:t>九、开标</a:t>
            </a:r>
            <a:endParaRPr lang="zh-CN" altLang="en-US" sz="2800" b="1" dirty="0"/>
          </a:p>
        </p:txBody>
      </p:sp>
      <p:sp>
        <p:nvSpPr>
          <p:cNvPr id="3" name="内容占位符 2"/>
          <p:cNvSpPr>
            <a:spLocks noGrp="1"/>
          </p:cNvSpPr>
          <p:nvPr>
            <p:ph idx="1"/>
          </p:nvPr>
        </p:nvSpPr>
        <p:spPr>
          <a:xfrm>
            <a:off x="457200" y="980728"/>
            <a:ext cx="8229600" cy="5145435"/>
          </a:xfrm>
        </p:spPr>
        <p:txBody>
          <a:bodyPr>
            <a:normAutofit/>
          </a:bodyPr>
          <a:lstStyle/>
          <a:p>
            <a:pPr marL="0" indent="0">
              <a:buNone/>
            </a:pPr>
            <a:r>
              <a:rPr lang="zh-CN" altLang="en-US" sz="2200" dirty="0" smtClean="0">
                <a:latin typeface="+mj-ea"/>
                <a:ea typeface="+mj-ea"/>
              </a:rPr>
              <a:t>（一）</a:t>
            </a:r>
            <a:r>
              <a:rPr lang="zh-CN" altLang="zh-CN" sz="2200" dirty="0" smtClean="0">
                <a:latin typeface="+mj-ea"/>
                <a:ea typeface="+mj-ea"/>
              </a:rPr>
              <a:t>第五十九条</a:t>
            </a:r>
            <a:r>
              <a:rPr lang="zh-CN" altLang="en-US" sz="2200" dirty="0" smtClean="0">
                <a:latin typeface="+mj-ea"/>
                <a:ea typeface="+mj-ea"/>
              </a:rPr>
              <a:t>：“</a:t>
            </a:r>
            <a:r>
              <a:rPr lang="zh-CN" altLang="zh-CN" sz="2200" dirty="0" smtClean="0">
                <a:latin typeface="+mj-ea"/>
                <a:ea typeface="+mj-ea"/>
              </a:rPr>
              <a:t>开标</a:t>
            </a:r>
            <a:r>
              <a:rPr lang="zh-CN" altLang="zh-CN" sz="2200" dirty="0">
                <a:latin typeface="+mj-ea"/>
                <a:ea typeface="+mj-ea"/>
              </a:rPr>
              <a:t>时，应当由投标人或者其推选的代表、参加开标的监督人员检查投标文件的密封情况；经确认无误后，由学院招标办、采购代理机构当众拆封，宣布投标人名称、投标价格、招标文件允许提供的备选投标方案和招标文件规定的需要宣布的其他内容。</a:t>
            </a:r>
            <a:r>
              <a:rPr lang="zh-CN" altLang="zh-CN" sz="2200" b="1" dirty="0">
                <a:latin typeface="+mj-ea"/>
                <a:ea typeface="+mj-ea"/>
              </a:rPr>
              <a:t>有效投标人不足</a:t>
            </a:r>
            <a:r>
              <a:rPr lang="en-US" altLang="zh-CN" sz="2200" b="1" dirty="0">
                <a:latin typeface="+mj-ea"/>
                <a:ea typeface="+mj-ea"/>
              </a:rPr>
              <a:t>3</a:t>
            </a:r>
            <a:r>
              <a:rPr lang="zh-CN" altLang="zh-CN" sz="2200" b="1" dirty="0">
                <a:latin typeface="+mj-ea"/>
                <a:ea typeface="+mj-ea"/>
              </a:rPr>
              <a:t>家的，不进行开标</a:t>
            </a:r>
            <a:r>
              <a:rPr lang="zh-CN" altLang="zh-CN" sz="2200" dirty="0" smtClean="0">
                <a:latin typeface="+mj-ea"/>
                <a:ea typeface="+mj-ea"/>
              </a:rPr>
              <a:t>。</a:t>
            </a:r>
            <a:r>
              <a:rPr lang="zh-CN" altLang="en-US" sz="2200" dirty="0" smtClean="0">
                <a:latin typeface="+mj-ea"/>
                <a:ea typeface="+mj-ea"/>
              </a:rPr>
              <a:t>”</a:t>
            </a:r>
            <a:endParaRPr lang="zh-CN" altLang="zh-CN" sz="2200" dirty="0">
              <a:latin typeface="+mj-ea"/>
              <a:ea typeface="+mj-ea"/>
            </a:endParaRPr>
          </a:p>
          <a:p>
            <a:pPr marL="0" indent="0">
              <a:buNone/>
            </a:pPr>
            <a:r>
              <a:rPr lang="zh-CN" altLang="en-US" sz="2200" dirty="0" smtClean="0">
                <a:latin typeface="+mj-ea"/>
                <a:ea typeface="+mj-ea"/>
              </a:rPr>
              <a:t>（二）</a:t>
            </a:r>
            <a:r>
              <a:rPr lang="zh-CN" altLang="zh-CN" sz="2200" dirty="0" smtClean="0">
                <a:latin typeface="+mj-ea"/>
                <a:ea typeface="+mj-ea"/>
              </a:rPr>
              <a:t>第六十一条</a:t>
            </a:r>
            <a:r>
              <a:rPr lang="zh-CN" altLang="en-US" sz="2200" dirty="0" smtClean="0">
                <a:latin typeface="+mj-ea"/>
                <a:ea typeface="+mj-ea"/>
              </a:rPr>
              <a:t>：“</a:t>
            </a:r>
            <a:r>
              <a:rPr lang="zh-CN" altLang="zh-CN" sz="2200" dirty="0" smtClean="0">
                <a:latin typeface="+mj-ea"/>
                <a:ea typeface="+mj-ea"/>
              </a:rPr>
              <a:t>学院</a:t>
            </a:r>
            <a:r>
              <a:rPr lang="zh-CN" altLang="zh-CN" sz="2200" dirty="0">
                <a:latin typeface="+mj-ea"/>
                <a:ea typeface="+mj-ea"/>
              </a:rPr>
              <a:t>需要</a:t>
            </a:r>
            <a:r>
              <a:rPr lang="zh-CN" altLang="zh-CN" sz="2200" b="1" dirty="0">
                <a:latin typeface="+mj-ea"/>
                <a:ea typeface="+mj-ea"/>
              </a:rPr>
              <a:t>变更</a:t>
            </a:r>
            <a:r>
              <a:rPr lang="zh-CN" altLang="zh-CN" sz="2200" dirty="0">
                <a:latin typeface="+mj-ea"/>
                <a:ea typeface="+mj-ea"/>
              </a:rPr>
              <a:t>采购与招投标方式的，由学院申购单位填写《福州职业技术学院招标文件更改审批表》（附件</a:t>
            </a:r>
            <a:r>
              <a:rPr lang="en-US" altLang="zh-CN" sz="2200" dirty="0">
                <a:latin typeface="+mj-ea"/>
                <a:ea typeface="+mj-ea"/>
              </a:rPr>
              <a:t>3</a:t>
            </a:r>
            <a:r>
              <a:rPr lang="zh-CN" altLang="zh-CN" sz="2200" dirty="0">
                <a:latin typeface="+mj-ea"/>
                <a:ea typeface="+mj-ea"/>
              </a:rPr>
              <a:t>），提出变更申请，经学院招标办审核，上报学院招标领导小组审批同意，并按有关规定报告财政部门同意更改采购方式</a:t>
            </a:r>
            <a:r>
              <a:rPr lang="zh-CN" altLang="zh-CN" sz="2200" dirty="0" smtClean="0">
                <a:latin typeface="+mj-ea"/>
                <a:ea typeface="+mj-ea"/>
              </a:rPr>
              <a:t>。</a:t>
            </a:r>
            <a:r>
              <a:rPr lang="zh-CN" altLang="en-US" sz="2200" dirty="0" smtClean="0">
                <a:latin typeface="+mj-ea"/>
                <a:ea typeface="+mj-ea"/>
              </a:rPr>
              <a:t>”</a:t>
            </a:r>
            <a:r>
              <a:rPr lang="en-US" altLang="zh-CN" sz="2200" dirty="0">
                <a:latin typeface="+mj-ea"/>
                <a:ea typeface="+mj-ea"/>
              </a:rPr>
              <a:t> </a:t>
            </a:r>
            <a:endParaRPr lang="zh-CN" altLang="zh-CN" sz="2200" dirty="0">
              <a:latin typeface="+mj-ea"/>
              <a:ea typeface="+mj-ea"/>
            </a:endParaRPr>
          </a:p>
          <a:p>
            <a:pPr marL="0" indent="0">
              <a:buNone/>
            </a:pPr>
            <a:r>
              <a:rPr lang="zh-CN" altLang="en-US" sz="2200" dirty="0" smtClean="0">
                <a:latin typeface="+mj-ea"/>
                <a:ea typeface="+mj-ea"/>
              </a:rPr>
              <a:t>（三）</a:t>
            </a:r>
            <a:r>
              <a:rPr lang="zh-CN" altLang="zh-CN" sz="2200" dirty="0" smtClean="0">
                <a:latin typeface="+mj-ea"/>
                <a:ea typeface="+mj-ea"/>
              </a:rPr>
              <a:t>第七十六条</a:t>
            </a:r>
            <a:r>
              <a:rPr lang="zh-CN" altLang="en-US" sz="2200" dirty="0" smtClean="0">
                <a:latin typeface="+mj-ea"/>
                <a:ea typeface="+mj-ea"/>
              </a:rPr>
              <a:t>：“</a:t>
            </a:r>
            <a:r>
              <a:rPr lang="zh-CN" altLang="zh-CN" sz="2200" dirty="0" smtClean="0">
                <a:latin typeface="+mj-ea"/>
                <a:ea typeface="+mj-ea"/>
              </a:rPr>
              <a:t>评标</a:t>
            </a:r>
            <a:r>
              <a:rPr lang="zh-CN" altLang="zh-CN" sz="2200" dirty="0">
                <a:latin typeface="+mj-ea"/>
                <a:ea typeface="+mj-ea"/>
              </a:rPr>
              <a:t>委员会认为投标人的</a:t>
            </a:r>
            <a:r>
              <a:rPr lang="zh-CN" altLang="zh-CN" sz="2200" b="1" dirty="0">
                <a:latin typeface="+mj-ea"/>
                <a:ea typeface="+mj-ea"/>
              </a:rPr>
              <a:t>报价明显低于成本</a:t>
            </a:r>
            <a:r>
              <a:rPr lang="zh-CN" altLang="zh-CN" sz="2200" dirty="0">
                <a:latin typeface="+mj-ea"/>
                <a:ea typeface="+mj-ea"/>
              </a:rPr>
              <a:t>，有可能影响产品质量或者不能诚信履约的，应当要求其在评审现场合理的时间内提供书面说明，并提交相关证明材料；投标人不能证明其报价合理性的，评标委员会应当否决其投标</a:t>
            </a:r>
            <a:r>
              <a:rPr lang="zh-CN" altLang="zh-CN" sz="2200" dirty="0" smtClean="0">
                <a:latin typeface="+mj-ea"/>
                <a:ea typeface="+mj-ea"/>
              </a:rPr>
              <a:t>。</a:t>
            </a:r>
            <a:r>
              <a:rPr lang="zh-CN" altLang="en-US" sz="2200" dirty="0" smtClean="0">
                <a:latin typeface="+mj-ea"/>
                <a:ea typeface="+mj-ea"/>
              </a:rPr>
              <a:t>”</a:t>
            </a:r>
            <a:endParaRPr lang="zh-CN" altLang="zh-CN" sz="2200" dirty="0">
              <a:latin typeface="+mj-ea"/>
              <a:ea typeface="+mj-ea"/>
            </a:endParaRPr>
          </a:p>
          <a:p>
            <a:pPr marL="0" indent="0">
              <a:buNone/>
            </a:pPr>
            <a:endParaRPr lang="zh-CN" altLang="en-US" dirty="0"/>
          </a:p>
        </p:txBody>
      </p:sp>
    </p:spTree>
    <p:extLst>
      <p:ext uri="{BB962C8B-B14F-4D97-AF65-F5344CB8AC3E}">
        <p14:creationId xmlns:p14="http://schemas.microsoft.com/office/powerpoint/2010/main" val="17196447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62074"/>
          </a:xfrm>
        </p:spPr>
        <p:txBody>
          <a:bodyPr>
            <a:normAutofit/>
          </a:bodyPr>
          <a:lstStyle/>
          <a:p>
            <a:pPr algn="l"/>
            <a:r>
              <a:rPr lang="zh-CN" altLang="en-US" sz="2800" b="1" dirty="0" smtClean="0"/>
              <a:t>十、中标和合同</a:t>
            </a:r>
            <a:endParaRPr lang="zh-CN" altLang="en-US" sz="2800" b="1" dirty="0"/>
          </a:p>
        </p:txBody>
      </p:sp>
      <p:sp>
        <p:nvSpPr>
          <p:cNvPr id="3" name="内容占位符 2"/>
          <p:cNvSpPr>
            <a:spLocks noGrp="1"/>
          </p:cNvSpPr>
          <p:nvPr>
            <p:ph idx="1"/>
          </p:nvPr>
        </p:nvSpPr>
        <p:spPr>
          <a:xfrm>
            <a:off x="457200" y="908720"/>
            <a:ext cx="8229600" cy="5217443"/>
          </a:xfrm>
        </p:spPr>
        <p:txBody>
          <a:bodyPr>
            <a:normAutofit fontScale="62500" lnSpcReduction="20000"/>
          </a:bodyPr>
          <a:lstStyle/>
          <a:p>
            <a:pPr marL="0" indent="0">
              <a:buNone/>
            </a:pPr>
            <a:r>
              <a:rPr lang="zh-CN" altLang="en-US" dirty="0" smtClean="0">
                <a:latin typeface="+mj-ea"/>
                <a:ea typeface="+mj-ea"/>
              </a:rPr>
              <a:t>（一）</a:t>
            </a:r>
            <a:r>
              <a:rPr lang="zh-CN" altLang="zh-CN" dirty="0" smtClean="0">
                <a:latin typeface="+mj-ea"/>
                <a:ea typeface="+mj-ea"/>
              </a:rPr>
              <a:t>第九十一条</a:t>
            </a:r>
            <a:r>
              <a:rPr lang="zh-CN" altLang="en-US" dirty="0" smtClean="0">
                <a:latin typeface="+mj-ea"/>
                <a:ea typeface="+mj-ea"/>
              </a:rPr>
              <a:t>：“</a:t>
            </a:r>
            <a:r>
              <a:rPr lang="zh-CN" altLang="zh-CN" dirty="0" smtClean="0">
                <a:latin typeface="+mj-ea"/>
                <a:ea typeface="+mj-ea"/>
              </a:rPr>
              <a:t>本</a:t>
            </a:r>
            <a:r>
              <a:rPr lang="zh-CN" altLang="zh-CN" dirty="0">
                <a:latin typeface="+mj-ea"/>
                <a:ea typeface="+mj-ea"/>
              </a:rPr>
              <a:t>采购项目的其他投标人可参与验收</a:t>
            </a:r>
            <a:r>
              <a:rPr lang="en-US" altLang="zh-CN" dirty="0">
                <a:latin typeface="+mj-ea"/>
                <a:ea typeface="+mj-ea"/>
              </a:rPr>
              <a:t>,</a:t>
            </a:r>
            <a:r>
              <a:rPr lang="zh-CN" altLang="zh-CN" dirty="0">
                <a:latin typeface="+mj-ea"/>
                <a:ea typeface="+mj-ea"/>
              </a:rPr>
              <a:t>参与验收的投标人意见作为验收书的参考资料一并存档</a:t>
            </a:r>
            <a:r>
              <a:rPr lang="zh-CN" altLang="zh-CN" dirty="0" smtClean="0">
                <a:latin typeface="+mj-ea"/>
                <a:ea typeface="+mj-ea"/>
              </a:rPr>
              <a:t>。</a:t>
            </a:r>
            <a:r>
              <a:rPr lang="zh-CN" altLang="en-US" dirty="0" smtClean="0">
                <a:latin typeface="+mj-ea"/>
                <a:ea typeface="+mj-ea"/>
              </a:rPr>
              <a:t>”</a:t>
            </a:r>
            <a:endParaRPr lang="zh-CN" altLang="zh-CN" dirty="0">
              <a:latin typeface="+mj-ea"/>
              <a:ea typeface="+mj-ea"/>
            </a:endParaRPr>
          </a:p>
          <a:p>
            <a:pPr marL="0" indent="0">
              <a:buNone/>
            </a:pPr>
            <a:r>
              <a:rPr lang="zh-CN" altLang="en-US" dirty="0" smtClean="0">
                <a:latin typeface="+mj-ea"/>
                <a:ea typeface="+mj-ea"/>
              </a:rPr>
              <a:t>（二）</a:t>
            </a:r>
            <a:r>
              <a:rPr lang="zh-CN" altLang="zh-CN" dirty="0" smtClean="0">
                <a:latin typeface="+mj-ea"/>
                <a:ea typeface="+mj-ea"/>
              </a:rPr>
              <a:t>第九十二条</a:t>
            </a:r>
            <a:r>
              <a:rPr lang="zh-CN" altLang="en-US" dirty="0" smtClean="0">
                <a:latin typeface="+mj-ea"/>
                <a:ea typeface="+mj-ea"/>
              </a:rPr>
              <a:t>：“</a:t>
            </a:r>
            <a:r>
              <a:rPr lang="zh-CN" altLang="zh-CN" dirty="0" smtClean="0">
                <a:latin typeface="+mj-ea"/>
                <a:ea typeface="+mj-ea"/>
              </a:rPr>
              <a:t> </a:t>
            </a:r>
            <a:r>
              <a:rPr lang="zh-CN" altLang="zh-CN" dirty="0">
                <a:latin typeface="+mj-ea"/>
                <a:ea typeface="+mj-ea"/>
              </a:rPr>
              <a:t>出现下列情形之一的，学院应当依法解除合同，重新组织采购活动，并依法追究供应商的违约责任：</a:t>
            </a:r>
          </a:p>
          <a:p>
            <a:pPr marL="0" indent="0">
              <a:buNone/>
            </a:pPr>
            <a:r>
              <a:rPr lang="en-US" altLang="zh-CN" dirty="0" smtClean="0">
                <a:latin typeface="+mj-ea"/>
                <a:ea typeface="+mj-ea"/>
              </a:rPr>
              <a:t>    1.</a:t>
            </a:r>
            <a:r>
              <a:rPr lang="zh-CN" altLang="zh-CN" dirty="0" smtClean="0">
                <a:latin typeface="+mj-ea"/>
                <a:ea typeface="+mj-ea"/>
              </a:rPr>
              <a:t>在</a:t>
            </a:r>
            <a:r>
              <a:rPr lang="zh-CN" altLang="zh-CN" dirty="0">
                <a:latin typeface="+mj-ea"/>
                <a:ea typeface="+mj-ea"/>
              </a:rPr>
              <a:t>履行期限届满前，供应商明确表示或者以自己的行为表明不履行合同的；</a:t>
            </a:r>
          </a:p>
          <a:p>
            <a:pPr marL="0" indent="0">
              <a:buNone/>
            </a:pPr>
            <a:r>
              <a:rPr lang="en-US" altLang="zh-CN" dirty="0" smtClean="0">
                <a:latin typeface="+mj-ea"/>
                <a:ea typeface="+mj-ea"/>
              </a:rPr>
              <a:t>    2.</a:t>
            </a:r>
            <a:r>
              <a:rPr lang="zh-CN" altLang="zh-CN" dirty="0" smtClean="0">
                <a:latin typeface="+mj-ea"/>
                <a:ea typeface="+mj-ea"/>
              </a:rPr>
              <a:t>供应</a:t>
            </a:r>
            <a:r>
              <a:rPr lang="zh-CN" altLang="zh-CN" dirty="0">
                <a:latin typeface="+mj-ea"/>
                <a:ea typeface="+mj-ea"/>
              </a:rPr>
              <a:t>商迟延履行合同，经催告后在合理期限内仍未履行的；</a:t>
            </a:r>
          </a:p>
          <a:p>
            <a:pPr marL="0" indent="0">
              <a:buNone/>
            </a:pPr>
            <a:r>
              <a:rPr lang="en-US" altLang="zh-CN" dirty="0" smtClean="0">
                <a:latin typeface="+mj-ea"/>
                <a:ea typeface="+mj-ea"/>
              </a:rPr>
              <a:t>    3.</a:t>
            </a:r>
            <a:r>
              <a:rPr lang="zh-CN" altLang="zh-CN" dirty="0" smtClean="0">
                <a:latin typeface="+mj-ea"/>
                <a:ea typeface="+mj-ea"/>
              </a:rPr>
              <a:t>供应</a:t>
            </a:r>
            <a:r>
              <a:rPr lang="zh-CN" altLang="zh-CN" dirty="0">
                <a:latin typeface="+mj-ea"/>
                <a:ea typeface="+mj-ea"/>
              </a:rPr>
              <a:t>商有其他违约行为致使不能实现合同目的；</a:t>
            </a:r>
          </a:p>
          <a:p>
            <a:pPr marL="0" indent="0">
              <a:buNone/>
            </a:pPr>
            <a:r>
              <a:rPr lang="en-US" altLang="zh-CN" dirty="0" smtClean="0">
                <a:latin typeface="+mj-ea"/>
                <a:ea typeface="+mj-ea"/>
              </a:rPr>
              <a:t>    4.</a:t>
            </a:r>
            <a:r>
              <a:rPr lang="zh-CN" altLang="zh-CN" dirty="0" smtClean="0">
                <a:latin typeface="+mj-ea"/>
                <a:ea typeface="+mj-ea"/>
              </a:rPr>
              <a:t>供应</a:t>
            </a:r>
            <a:r>
              <a:rPr lang="zh-CN" altLang="zh-CN" dirty="0">
                <a:latin typeface="+mj-ea"/>
                <a:ea typeface="+mj-ea"/>
              </a:rPr>
              <a:t>商将合同转包或者未经采购人同意采取分包方式履行合同的</a:t>
            </a:r>
            <a:r>
              <a:rPr lang="zh-CN" altLang="zh-CN" dirty="0" smtClean="0">
                <a:latin typeface="+mj-ea"/>
                <a:ea typeface="+mj-ea"/>
              </a:rPr>
              <a:t>。</a:t>
            </a:r>
            <a:r>
              <a:rPr lang="zh-CN" altLang="en-US" dirty="0" smtClean="0">
                <a:latin typeface="+mj-ea"/>
                <a:ea typeface="+mj-ea"/>
              </a:rPr>
              <a:t>”</a:t>
            </a:r>
            <a:endParaRPr lang="zh-CN" altLang="zh-CN" dirty="0">
              <a:latin typeface="+mj-ea"/>
              <a:ea typeface="+mj-ea"/>
            </a:endParaRPr>
          </a:p>
          <a:p>
            <a:pPr marL="0" indent="0">
              <a:buNone/>
            </a:pPr>
            <a:r>
              <a:rPr lang="zh-CN" altLang="en-US" dirty="0" smtClean="0">
                <a:latin typeface="+mj-ea"/>
                <a:ea typeface="+mj-ea"/>
              </a:rPr>
              <a:t>（三）</a:t>
            </a:r>
            <a:r>
              <a:rPr lang="zh-CN" altLang="zh-CN" dirty="0" smtClean="0">
                <a:latin typeface="+mj-ea"/>
                <a:ea typeface="+mj-ea"/>
              </a:rPr>
              <a:t>第九十三条</a:t>
            </a:r>
            <a:r>
              <a:rPr lang="zh-CN" altLang="en-US" dirty="0" smtClean="0">
                <a:latin typeface="+mj-ea"/>
                <a:ea typeface="+mj-ea"/>
              </a:rPr>
              <a:t>：“</a:t>
            </a:r>
            <a:r>
              <a:rPr lang="zh-CN" altLang="zh-CN" dirty="0" smtClean="0">
                <a:latin typeface="+mj-ea"/>
                <a:ea typeface="+mj-ea"/>
              </a:rPr>
              <a:t>学院</a:t>
            </a:r>
            <a:r>
              <a:rPr lang="zh-CN" altLang="zh-CN" dirty="0">
                <a:latin typeface="+mj-ea"/>
                <a:ea typeface="+mj-ea"/>
              </a:rPr>
              <a:t>招标办应建立招标投标信用档案，审查成交、中标人遵守国家法律、法规，及质量、价格、遵守合同的信誉情况。凡采取违法、违规、违纪及其他不正当手段参与竞争的，一经发现，则取消其中标资格。已经中标的，则予以否决，且在两年内不得参加学院相关项目采购与招投标活动</a:t>
            </a:r>
            <a:r>
              <a:rPr lang="zh-CN" altLang="zh-CN" dirty="0" smtClean="0">
                <a:latin typeface="+mj-ea"/>
                <a:ea typeface="+mj-ea"/>
              </a:rPr>
              <a:t>。</a:t>
            </a:r>
            <a:r>
              <a:rPr lang="zh-CN" altLang="en-US" dirty="0" smtClean="0">
                <a:latin typeface="+mj-ea"/>
                <a:ea typeface="+mj-ea"/>
              </a:rPr>
              <a:t>”</a:t>
            </a:r>
            <a:endParaRPr lang="zh-CN" altLang="zh-CN" dirty="0">
              <a:latin typeface="+mj-ea"/>
              <a:ea typeface="+mj-ea"/>
            </a:endParaRPr>
          </a:p>
          <a:p>
            <a:pPr marL="0" indent="0">
              <a:buNone/>
            </a:pPr>
            <a:r>
              <a:rPr lang="zh-CN" altLang="en-US" dirty="0" smtClean="0">
                <a:latin typeface="+mj-ea"/>
                <a:ea typeface="+mj-ea"/>
              </a:rPr>
              <a:t>（四）</a:t>
            </a:r>
            <a:r>
              <a:rPr lang="zh-CN" altLang="zh-CN" dirty="0" smtClean="0">
                <a:latin typeface="+mj-ea"/>
                <a:ea typeface="+mj-ea"/>
              </a:rPr>
              <a:t>第九十四条</a:t>
            </a:r>
            <a:r>
              <a:rPr lang="zh-CN" altLang="en-US" dirty="0" smtClean="0">
                <a:latin typeface="+mj-ea"/>
                <a:ea typeface="+mj-ea"/>
              </a:rPr>
              <a:t>：“</a:t>
            </a:r>
            <a:r>
              <a:rPr lang="en-US" altLang="zh-CN" dirty="0" smtClean="0">
                <a:latin typeface="+mj-ea"/>
                <a:ea typeface="+mj-ea"/>
              </a:rPr>
              <a:t> </a:t>
            </a:r>
            <a:r>
              <a:rPr lang="zh-CN" altLang="zh-CN" dirty="0">
                <a:latin typeface="+mj-ea"/>
                <a:ea typeface="+mj-ea"/>
              </a:rPr>
              <a:t>政府采购合同履行中，学院申购单位需追加与合同标的相同的货物、工程或者服务的，在不改变合同其他条款的前提下，可以与供应商协商签订补充合同，但所有补充合同的采购金额不得超过原合同采购金额的百分之十，申购单位必须按程序办理审批手续</a:t>
            </a:r>
            <a:r>
              <a:rPr lang="zh-CN" altLang="zh-CN" dirty="0" smtClean="0">
                <a:latin typeface="+mj-ea"/>
                <a:ea typeface="+mj-ea"/>
              </a:rPr>
              <a:t>。</a:t>
            </a:r>
            <a:r>
              <a:rPr lang="zh-CN" altLang="en-US" dirty="0" smtClean="0">
                <a:latin typeface="+mj-ea"/>
                <a:ea typeface="+mj-ea"/>
              </a:rPr>
              <a:t>”</a:t>
            </a:r>
            <a:endParaRPr lang="zh-CN" altLang="zh-CN" dirty="0">
              <a:latin typeface="+mj-ea"/>
              <a:ea typeface="+mj-ea"/>
            </a:endParaRPr>
          </a:p>
          <a:p>
            <a:endParaRPr lang="zh-CN" altLang="en-US" dirty="0"/>
          </a:p>
        </p:txBody>
      </p:sp>
    </p:spTree>
    <p:extLst>
      <p:ext uri="{BB962C8B-B14F-4D97-AF65-F5344CB8AC3E}">
        <p14:creationId xmlns:p14="http://schemas.microsoft.com/office/powerpoint/2010/main" val="14700550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62074"/>
          </a:xfrm>
        </p:spPr>
        <p:txBody>
          <a:bodyPr>
            <a:normAutofit/>
          </a:bodyPr>
          <a:lstStyle/>
          <a:p>
            <a:pPr algn="l"/>
            <a:r>
              <a:rPr lang="zh-CN" altLang="en-US" sz="2800" b="1" dirty="0" smtClean="0"/>
              <a:t>十一、质疑、投诉</a:t>
            </a:r>
            <a:endParaRPr lang="zh-CN" altLang="en-US" sz="2800" b="1" dirty="0"/>
          </a:p>
        </p:txBody>
      </p:sp>
      <p:sp>
        <p:nvSpPr>
          <p:cNvPr id="3" name="内容占位符 2"/>
          <p:cNvSpPr>
            <a:spLocks noGrp="1"/>
          </p:cNvSpPr>
          <p:nvPr>
            <p:ph idx="1"/>
          </p:nvPr>
        </p:nvSpPr>
        <p:spPr>
          <a:xfrm>
            <a:off x="457200" y="764704"/>
            <a:ext cx="8229600" cy="5361459"/>
          </a:xfrm>
        </p:spPr>
        <p:txBody>
          <a:bodyPr>
            <a:normAutofit/>
          </a:bodyPr>
          <a:lstStyle/>
          <a:p>
            <a:pPr marL="0" indent="0">
              <a:buNone/>
            </a:pPr>
            <a:r>
              <a:rPr lang="zh-CN" altLang="en-US" sz="2000" dirty="0" smtClean="0"/>
              <a:t> 询问、质疑或投诉都应在规定之日内进行答复。</a:t>
            </a:r>
            <a:endParaRPr lang="en-US" altLang="zh-CN" sz="2000" dirty="0" smtClean="0"/>
          </a:p>
          <a:p>
            <a:pPr marL="0" indent="0">
              <a:buNone/>
            </a:pPr>
            <a:r>
              <a:rPr lang="en-US" altLang="zh-CN" sz="2000" dirty="0" smtClean="0"/>
              <a:t>        1.</a:t>
            </a:r>
            <a:r>
              <a:rPr lang="zh-CN" altLang="en-US" sz="2000" dirty="0" smtClean="0"/>
              <a:t>询问：</a:t>
            </a:r>
            <a:r>
              <a:rPr lang="en-US" altLang="zh-CN" sz="2000" dirty="0" smtClean="0"/>
              <a:t>3</a:t>
            </a:r>
            <a:r>
              <a:rPr lang="zh-CN" altLang="en-US" sz="2000" dirty="0" smtClean="0"/>
              <a:t>个工作日内。</a:t>
            </a:r>
            <a:endParaRPr lang="en-US" altLang="zh-CN" sz="2000" dirty="0" smtClean="0"/>
          </a:p>
          <a:p>
            <a:pPr marL="0" indent="0">
              <a:buNone/>
            </a:pPr>
            <a:r>
              <a:rPr lang="en-US" altLang="zh-CN" sz="2000" dirty="0" smtClean="0"/>
              <a:t>        2.</a:t>
            </a:r>
            <a:r>
              <a:rPr lang="zh-CN" altLang="en-US" sz="2000" dirty="0" smtClean="0"/>
              <a:t>质疑：</a:t>
            </a:r>
            <a:r>
              <a:rPr lang="en-US" altLang="zh-CN" sz="2000" dirty="0" smtClean="0"/>
              <a:t>7</a:t>
            </a:r>
            <a:r>
              <a:rPr lang="zh-CN" altLang="en-US" sz="2000" dirty="0" smtClean="0"/>
              <a:t>个工作日内。</a:t>
            </a:r>
            <a:endParaRPr lang="en-US" altLang="zh-CN" sz="2000" dirty="0" smtClean="0"/>
          </a:p>
          <a:p>
            <a:pPr marL="0" indent="0">
              <a:buNone/>
            </a:pPr>
            <a:r>
              <a:rPr lang="en-US" altLang="zh-CN" sz="2000" dirty="0" smtClean="0"/>
              <a:t>        3.</a:t>
            </a:r>
            <a:r>
              <a:rPr lang="zh-CN" altLang="en-US" sz="2000" dirty="0" smtClean="0"/>
              <a:t>投诉：</a:t>
            </a:r>
            <a:r>
              <a:rPr lang="en-US" altLang="zh-CN" sz="2000" dirty="0" smtClean="0"/>
              <a:t>30</a:t>
            </a:r>
            <a:r>
              <a:rPr lang="zh-CN" altLang="en-US" sz="2000" dirty="0" smtClean="0"/>
              <a:t>个工作日内。（市采购办）</a:t>
            </a:r>
            <a:endParaRPr lang="en-US" altLang="zh-CN" sz="2000" dirty="0" smtClean="0"/>
          </a:p>
          <a:p>
            <a:pPr marL="0" indent="0">
              <a:buNone/>
            </a:pPr>
            <a:r>
              <a:rPr lang="zh-CN" altLang="en-US" sz="2800" b="1" dirty="0" smtClean="0"/>
              <a:t>十二、</a:t>
            </a:r>
            <a:r>
              <a:rPr lang="zh-CN" altLang="zh-CN" sz="2800" b="1" dirty="0" smtClean="0"/>
              <a:t>纪律</a:t>
            </a:r>
            <a:r>
              <a:rPr lang="zh-CN" altLang="zh-CN" sz="2800" b="1" dirty="0"/>
              <a:t>和</a:t>
            </a:r>
            <a:r>
              <a:rPr lang="zh-CN" altLang="zh-CN" sz="2800" b="1" dirty="0" smtClean="0"/>
              <a:t>监督</a:t>
            </a:r>
            <a:endParaRPr lang="en-US" altLang="zh-CN" sz="2800" b="1" dirty="0" smtClean="0"/>
          </a:p>
          <a:p>
            <a:pPr marL="0" indent="0">
              <a:buNone/>
            </a:pPr>
            <a:r>
              <a:rPr lang="zh-CN" altLang="en-US" sz="2000" b="1" dirty="0" smtClean="0">
                <a:latin typeface="+mj-ea"/>
                <a:ea typeface="+mj-ea"/>
              </a:rPr>
              <a:t>（一）回避</a:t>
            </a:r>
            <a:endParaRPr lang="en-US" altLang="zh-CN" sz="2000" b="1" dirty="0" smtClean="0">
              <a:latin typeface="+mj-ea"/>
              <a:ea typeface="+mj-ea"/>
            </a:endParaRPr>
          </a:p>
          <a:p>
            <a:pPr marL="0" indent="0">
              <a:buNone/>
            </a:pPr>
            <a:r>
              <a:rPr lang="zh-CN" altLang="zh-CN" sz="2000" dirty="0" smtClean="0">
                <a:latin typeface="+mj-ea"/>
                <a:ea typeface="+mj-ea"/>
              </a:rPr>
              <a:t>第七条</a:t>
            </a:r>
            <a:r>
              <a:rPr lang="zh-CN" altLang="en-US" sz="2000" dirty="0" smtClean="0">
                <a:latin typeface="+mj-ea"/>
                <a:ea typeface="+mj-ea"/>
              </a:rPr>
              <a:t>：“</a:t>
            </a:r>
            <a:r>
              <a:rPr lang="zh-CN" altLang="zh-CN" sz="2000" dirty="0" smtClean="0">
                <a:latin typeface="+mj-ea"/>
                <a:ea typeface="+mj-ea"/>
              </a:rPr>
              <a:t>学院</a:t>
            </a:r>
            <a:r>
              <a:rPr lang="zh-CN" altLang="zh-CN" sz="2000" dirty="0">
                <a:latin typeface="+mj-ea"/>
                <a:ea typeface="+mj-ea"/>
              </a:rPr>
              <a:t>采购与招投标工作严格实行回避制度。在采购与招投标活动中，采购有关人员与投标人有利害关系的，必须回避。</a:t>
            </a:r>
          </a:p>
          <a:p>
            <a:pPr marL="0" indent="0">
              <a:buNone/>
            </a:pPr>
            <a:r>
              <a:rPr lang="en-US" altLang="zh-CN" sz="2000" dirty="0" smtClean="0">
                <a:latin typeface="+mj-ea"/>
                <a:ea typeface="+mj-ea"/>
              </a:rPr>
              <a:t>    1.</a:t>
            </a:r>
            <a:r>
              <a:rPr lang="zh-CN" altLang="zh-CN" sz="2000" dirty="0" smtClean="0">
                <a:latin typeface="+mj-ea"/>
                <a:ea typeface="+mj-ea"/>
              </a:rPr>
              <a:t>参加</a:t>
            </a:r>
            <a:r>
              <a:rPr lang="zh-CN" altLang="zh-CN" sz="2000" dirty="0">
                <a:latin typeface="+mj-ea"/>
                <a:ea typeface="+mj-ea"/>
              </a:rPr>
              <a:t>采购活动前</a:t>
            </a:r>
            <a:r>
              <a:rPr lang="en-US" altLang="zh-CN" sz="2000" dirty="0">
                <a:latin typeface="+mj-ea"/>
                <a:ea typeface="+mj-ea"/>
              </a:rPr>
              <a:t>3</a:t>
            </a:r>
            <a:r>
              <a:rPr lang="zh-CN" altLang="zh-CN" sz="2000" dirty="0">
                <a:latin typeface="+mj-ea"/>
                <a:ea typeface="+mj-ea"/>
              </a:rPr>
              <a:t>年内与供应商存在劳动关系；</a:t>
            </a:r>
          </a:p>
          <a:p>
            <a:pPr marL="0" indent="0">
              <a:buNone/>
            </a:pPr>
            <a:r>
              <a:rPr lang="en-US" altLang="zh-CN" sz="2000" dirty="0" smtClean="0">
                <a:latin typeface="+mj-ea"/>
                <a:ea typeface="+mj-ea"/>
              </a:rPr>
              <a:t>    2.</a:t>
            </a:r>
            <a:r>
              <a:rPr lang="zh-CN" altLang="zh-CN" sz="2000" dirty="0" smtClean="0">
                <a:latin typeface="+mj-ea"/>
                <a:ea typeface="+mj-ea"/>
              </a:rPr>
              <a:t>参加</a:t>
            </a:r>
            <a:r>
              <a:rPr lang="zh-CN" altLang="zh-CN" sz="2000" dirty="0">
                <a:latin typeface="+mj-ea"/>
                <a:ea typeface="+mj-ea"/>
              </a:rPr>
              <a:t>采购活动前</a:t>
            </a:r>
            <a:r>
              <a:rPr lang="en-US" altLang="zh-CN" sz="2000" dirty="0">
                <a:latin typeface="+mj-ea"/>
                <a:ea typeface="+mj-ea"/>
              </a:rPr>
              <a:t>3</a:t>
            </a:r>
            <a:r>
              <a:rPr lang="zh-CN" altLang="zh-CN" sz="2000" dirty="0">
                <a:latin typeface="+mj-ea"/>
                <a:ea typeface="+mj-ea"/>
              </a:rPr>
              <a:t>年内担任供应商的董事、监事；</a:t>
            </a:r>
          </a:p>
          <a:p>
            <a:pPr marL="0" indent="0">
              <a:buNone/>
            </a:pPr>
            <a:r>
              <a:rPr lang="en-US" altLang="zh-CN" sz="2000" dirty="0" smtClean="0">
                <a:latin typeface="+mj-ea"/>
                <a:ea typeface="+mj-ea"/>
              </a:rPr>
              <a:t>    3.</a:t>
            </a:r>
            <a:r>
              <a:rPr lang="zh-CN" altLang="zh-CN" sz="2000" dirty="0" smtClean="0">
                <a:latin typeface="+mj-ea"/>
                <a:ea typeface="+mj-ea"/>
              </a:rPr>
              <a:t>参加</a:t>
            </a:r>
            <a:r>
              <a:rPr lang="zh-CN" altLang="zh-CN" sz="2000" dirty="0">
                <a:latin typeface="+mj-ea"/>
                <a:ea typeface="+mj-ea"/>
              </a:rPr>
              <a:t>采购活动前</a:t>
            </a:r>
            <a:r>
              <a:rPr lang="en-US" altLang="zh-CN" sz="2000" dirty="0">
                <a:latin typeface="+mj-ea"/>
                <a:ea typeface="+mj-ea"/>
              </a:rPr>
              <a:t>3</a:t>
            </a:r>
            <a:r>
              <a:rPr lang="zh-CN" altLang="zh-CN" sz="2000" dirty="0">
                <a:latin typeface="+mj-ea"/>
                <a:ea typeface="+mj-ea"/>
              </a:rPr>
              <a:t>年内是供应商的控股股东或者实际控制人；</a:t>
            </a:r>
          </a:p>
          <a:p>
            <a:pPr marL="0" indent="0">
              <a:buNone/>
            </a:pPr>
            <a:r>
              <a:rPr lang="en-US" altLang="zh-CN" sz="2000" dirty="0" smtClean="0">
                <a:latin typeface="+mj-ea"/>
                <a:ea typeface="+mj-ea"/>
              </a:rPr>
              <a:t>    4.</a:t>
            </a:r>
            <a:r>
              <a:rPr lang="zh-CN" altLang="zh-CN" sz="2000" dirty="0" smtClean="0">
                <a:latin typeface="+mj-ea"/>
                <a:ea typeface="+mj-ea"/>
              </a:rPr>
              <a:t>与</a:t>
            </a:r>
            <a:r>
              <a:rPr lang="zh-CN" altLang="zh-CN" sz="2000" dirty="0">
                <a:latin typeface="+mj-ea"/>
                <a:ea typeface="+mj-ea"/>
              </a:rPr>
              <a:t>供应商的法定代表人或者负责人有夫妻、直系血亲、三代以内旁系血亲或者近姻亲关系；</a:t>
            </a:r>
          </a:p>
          <a:p>
            <a:pPr marL="0" indent="0">
              <a:buNone/>
            </a:pPr>
            <a:r>
              <a:rPr lang="en-US" altLang="zh-CN" sz="2000" dirty="0" smtClean="0">
                <a:latin typeface="+mj-ea"/>
                <a:ea typeface="+mj-ea"/>
              </a:rPr>
              <a:t>    5.</a:t>
            </a:r>
            <a:r>
              <a:rPr lang="zh-CN" altLang="zh-CN" sz="2000" dirty="0" smtClean="0">
                <a:latin typeface="+mj-ea"/>
                <a:ea typeface="+mj-ea"/>
              </a:rPr>
              <a:t>与</a:t>
            </a:r>
            <a:r>
              <a:rPr lang="zh-CN" altLang="zh-CN" sz="2000" dirty="0">
                <a:latin typeface="+mj-ea"/>
                <a:ea typeface="+mj-ea"/>
              </a:rPr>
              <a:t>供应商有其他可能影响政府采购活动公平、公正进行的关系</a:t>
            </a:r>
            <a:r>
              <a:rPr lang="zh-CN" altLang="zh-CN" sz="2000" dirty="0" smtClean="0">
                <a:latin typeface="+mj-ea"/>
                <a:ea typeface="+mj-ea"/>
              </a:rPr>
              <a:t>。</a:t>
            </a:r>
            <a:r>
              <a:rPr lang="zh-CN" altLang="en-US" sz="2000" dirty="0" smtClean="0">
                <a:latin typeface="+mj-ea"/>
                <a:ea typeface="+mj-ea"/>
              </a:rPr>
              <a:t>”</a:t>
            </a:r>
            <a:endParaRPr lang="zh-CN" altLang="zh-CN" sz="2000" dirty="0">
              <a:latin typeface="+mj-ea"/>
              <a:ea typeface="+mj-ea"/>
            </a:endParaRPr>
          </a:p>
          <a:p>
            <a:pPr marL="0" indent="0">
              <a:buNone/>
            </a:pPr>
            <a:endParaRPr lang="zh-CN" altLang="en-US" sz="2000" dirty="0"/>
          </a:p>
        </p:txBody>
      </p:sp>
    </p:spTree>
    <p:extLst>
      <p:ext uri="{BB962C8B-B14F-4D97-AF65-F5344CB8AC3E}">
        <p14:creationId xmlns:p14="http://schemas.microsoft.com/office/powerpoint/2010/main" val="16115307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88640"/>
            <a:ext cx="8229600" cy="6480720"/>
          </a:xfrm>
        </p:spPr>
        <p:txBody>
          <a:bodyPr>
            <a:noAutofit/>
          </a:bodyPr>
          <a:lstStyle/>
          <a:p>
            <a:pPr marL="0" indent="0">
              <a:buNone/>
            </a:pPr>
            <a:r>
              <a:rPr lang="zh-CN" altLang="en-US" sz="1800" b="1" dirty="0" smtClean="0"/>
              <a:t>（二）追责行为</a:t>
            </a:r>
            <a:endParaRPr lang="en-US" altLang="zh-CN" sz="1800" b="1" dirty="0" smtClean="0"/>
          </a:p>
          <a:p>
            <a:pPr marL="0" indent="0">
              <a:buNone/>
            </a:pPr>
            <a:r>
              <a:rPr lang="zh-CN" altLang="zh-CN" sz="1800" b="1" dirty="0" smtClean="0"/>
              <a:t>第一百零二</a:t>
            </a:r>
            <a:r>
              <a:rPr lang="zh-CN" altLang="zh-CN" sz="1800" b="1" dirty="0"/>
              <a:t>条</a:t>
            </a:r>
            <a:r>
              <a:rPr lang="en-US" altLang="zh-CN" sz="1800" dirty="0"/>
              <a:t> </a:t>
            </a:r>
            <a:r>
              <a:rPr lang="zh-CN" altLang="en-US" sz="1800" dirty="0" smtClean="0"/>
              <a:t>：“</a:t>
            </a:r>
            <a:r>
              <a:rPr lang="en-US" altLang="zh-CN" sz="1800" dirty="0" smtClean="0"/>
              <a:t> </a:t>
            </a:r>
            <a:r>
              <a:rPr lang="zh-CN" altLang="zh-CN" sz="1800" dirty="0"/>
              <a:t>学院任何单位和个人在实施采购与招投标活动中，有下列行为之一的，应追究相应责任，并视情节轻重依法依归进行严肃处理：</a:t>
            </a:r>
          </a:p>
          <a:p>
            <a:pPr marL="0" lvl="0" indent="0">
              <a:buNone/>
            </a:pPr>
            <a:r>
              <a:rPr lang="en-US" altLang="zh-CN" sz="1800" dirty="0" smtClean="0"/>
              <a:t>        1.</a:t>
            </a:r>
            <a:r>
              <a:rPr lang="zh-CN" altLang="zh-CN" sz="1800" dirty="0" smtClean="0"/>
              <a:t>必须</a:t>
            </a:r>
            <a:r>
              <a:rPr lang="zh-CN" altLang="zh-CN" sz="1800" dirty="0"/>
              <a:t>进行招标的项目而不招标的；</a:t>
            </a:r>
          </a:p>
          <a:p>
            <a:pPr marL="0" lvl="0" indent="0">
              <a:buNone/>
            </a:pPr>
            <a:r>
              <a:rPr lang="en-US" altLang="zh-CN" sz="1800" dirty="0" smtClean="0"/>
              <a:t>        2.</a:t>
            </a:r>
            <a:r>
              <a:rPr lang="zh-CN" altLang="zh-CN" sz="1800" dirty="0" smtClean="0"/>
              <a:t>将</a:t>
            </a:r>
            <a:r>
              <a:rPr lang="zh-CN" altLang="zh-CN" sz="1800" dirty="0"/>
              <a:t>必须进行招标的项目化整为零或者以其他任何方式规避招标的；在一个财政年度内</a:t>
            </a:r>
            <a:r>
              <a:rPr lang="en-US" altLang="zh-CN" sz="1800" dirty="0"/>
              <a:t>,</a:t>
            </a:r>
            <a:r>
              <a:rPr lang="zh-CN" altLang="zh-CN" sz="1800" dirty="0"/>
              <a:t>一个预算项目下的同一品目或者类别的货物、服务（累计资金数额超过采购限额标准），采用除集中采购招标方式外多次采购，属于以化整为零方式规避采购招标。但项目预算调整或者经批准采用集中采购招标以外方式采购的除外；</a:t>
            </a:r>
          </a:p>
          <a:p>
            <a:pPr marL="0" lvl="0" indent="0">
              <a:buNone/>
            </a:pPr>
            <a:r>
              <a:rPr lang="en-US" altLang="zh-CN" sz="1800" dirty="0" smtClean="0"/>
              <a:t>        3.</a:t>
            </a:r>
            <a:r>
              <a:rPr lang="zh-CN" altLang="zh-CN" sz="1800" dirty="0" smtClean="0"/>
              <a:t>以</a:t>
            </a:r>
            <a:r>
              <a:rPr lang="zh-CN" altLang="zh-CN" sz="1800" dirty="0"/>
              <a:t>不合理的条件限制或者排斥潜在投标人的，对潜在投标人实行歧视待遇的，强制要求投标人组成联合体共同投标的，或者限制投标人之间竞争</a:t>
            </a:r>
            <a:r>
              <a:rPr lang="zh-CN" altLang="zh-CN" sz="1800" dirty="0" smtClean="0"/>
              <a:t>的</a:t>
            </a:r>
            <a:r>
              <a:rPr lang="zh-CN" altLang="en-US" sz="1800" dirty="0" smtClean="0"/>
              <a:t>：</a:t>
            </a:r>
            <a:endParaRPr lang="en-US" altLang="zh-CN" sz="1800" dirty="0" smtClean="0"/>
          </a:p>
          <a:p>
            <a:pPr marL="0" lvl="0" indent="0">
              <a:buNone/>
            </a:pPr>
            <a:r>
              <a:rPr lang="zh-CN" altLang="en-US" sz="1800" dirty="0" smtClean="0"/>
              <a:t>        （</a:t>
            </a:r>
            <a:r>
              <a:rPr lang="en-US" altLang="zh-CN" sz="1800" dirty="0" smtClean="0"/>
              <a:t>1</a:t>
            </a:r>
            <a:r>
              <a:rPr lang="zh-CN" altLang="en-US" sz="1800" dirty="0"/>
              <a:t>）</a:t>
            </a:r>
            <a:r>
              <a:rPr lang="zh-CN" altLang="zh-CN" sz="1800" dirty="0" smtClean="0"/>
              <a:t>就</a:t>
            </a:r>
            <a:r>
              <a:rPr lang="zh-CN" altLang="zh-CN" sz="1800" dirty="0"/>
              <a:t>同一采购项目向投标人、潜在投标人提供有差别的项目信息；</a:t>
            </a:r>
          </a:p>
          <a:p>
            <a:pPr marL="0" indent="0">
              <a:buNone/>
            </a:pPr>
            <a:r>
              <a:rPr lang="zh-CN" altLang="en-US" sz="1800" dirty="0" smtClean="0"/>
              <a:t>        （</a:t>
            </a:r>
            <a:r>
              <a:rPr lang="en-US" altLang="zh-CN" sz="1800" dirty="0" smtClean="0"/>
              <a:t>2</a:t>
            </a:r>
            <a:r>
              <a:rPr lang="zh-CN" altLang="en-US" sz="1800" dirty="0" smtClean="0"/>
              <a:t>）</a:t>
            </a:r>
            <a:r>
              <a:rPr lang="zh-CN" altLang="zh-CN" sz="1800" dirty="0" smtClean="0"/>
              <a:t>设定</a:t>
            </a:r>
            <a:r>
              <a:rPr lang="zh-CN" altLang="zh-CN" sz="1800" dirty="0"/>
              <a:t>的资格、技术、商务条件与采购项目的具体特点和实际需要不相适应或者与合同履行无关；</a:t>
            </a:r>
          </a:p>
          <a:p>
            <a:pPr marL="0" indent="0">
              <a:buNone/>
            </a:pPr>
            <a:r>
              <a:rPr lang="zh-CN" altLang="en-US" sz="1800" dirty="0" smtClean="0"/>
              <a:t>        （</a:t>
            </a:r>
            <a:r>
              <a:rPr lang="en-US" altLang="zh-CN" sz="1800" dirty="0" smtClean="0"/>
              <a:t>3</a:t>
            </a:r>
            <a:r>
              <a:rPr lang="zh-CN" altLang="en-US" sz="1800" dirty="0" smtClean="0"/>
              <a:t>）</a:t>
            </a:r>
            <a:r>
              <a:rPr lang="zh-CN" altLang="zh-CN" sz="1800" dirty="0" smtClean="0"/>
              <a:t>采购</a:t>
            </a:r>
            <a:r>
              <a:rPr lang="zh-CN" altLang="zh-CN" sz="1800" dirty="0"/>
              <a:t>需求中的技术、服务等要求指向特定供应商、特定产品；</a:t>
            </a:r>
          </a:p>
          <a:p>
            <a:pPr marL="0" indent="0">
              <a:buNone/>
            </a:pPr>
            <a:r>
              <a:rPr lang="zh-CN" altLang="en-US" sz="1800" dirty="0" smtClean="0"/>
              <a:t>        （</a:t>
            </a:r>
            <a:r>
              <a:rPr lang="en-US" altLang="zh-CN" sz="1800" dirty="0" smtClean="0"/>
              <a:t>4</a:t>
            </a:r>
            <a:r>
              <a:rPr lang="zh-CN" altLang="en-US" sz="1800" dirty="0" smtClean="0"/>
              <a:t>）</a:t>
            </a:r>
            <a:r>
              <a:rPr lang="zh-CN" altLang="zh-CN" sz="1800" dirty="0" smtClean="0"/>
              <a:t>以</a:t>
            </a:r>
            <a:r>
              <a:rPr lang="zh-CN" altLang="zh-CN" sz="1800" dirty="0"/>
              <a:t>特定行政区域或者特定行业的业绩、奖项作为加分条件或者中标、成交条件；</a:t>
            </a:r>
          </a:p>
          <a:p>
            <a:pPr marL="0" indent="0">
              <a:buNone/>
            </a:pPr>
            <a:r>
              <a:rPr lang="zh-CN" altLang="en-US" sz="1800" dirty="0" smtClean="0"/>
              <a:t>        （</a:t>
            </a:r>
            <a:r>
              <a:rPr lang="en-US" altLang="zh-CN" sz="1800" dirty="0" smtClean="0"/>
              <a:t>5</a:t>
            </a:r>
            <a:r>
              <a:rPr lang="zh-CN" altLang="en-US" sz="1800" dirty="0" smtClean="0"/>
              <a:t>）</a:t>
            </a:r>
            <a:r>
              <a:rPr lang="zh-CN" altLang="zh-CN" sz="1800" dirty="0" smtClean="0"/>
              <a:t>对</a:t>
            </a:r>
            <a:r>
              <a:rPr lang="zh-CN" altLang="zh-CN" sz="1800" dirty="0"/>
              <a:t>投标人采取不同的资格审查或者评标标准；</a:t>
            </a:r>
          </a:p>
          <a:p>
            <a:pPr marL="0" indent="0">
              <a:buNone/>
            </a:pPr>
            <a:r>
              <a:rPr lang="zh-CN" altLang="en-US" sz="1800" dirty="0" smtClean="0"/>
              <a:t>        （</a:t>
            </a:r>
            <a:r>
              <a:rPr lang="en-US" altLang="zh-CN" sz="1800" dirty="0" smtClean="0"/>
              <a:t>6</a:t>
            </a:r>
            <a:r>
              <a:rPr lang="zh-CN" altLang="en-US" sz="1800" dirty="0" smtClean="0"/>
              <a:t>）</a:t>
            </a:r>
            <a:r>
              <a:rPr lang="zh-CN" altLang="zh-CN" sz="1800" dirty="0" smtClean="0"/>
              <a:t>限定</a:t>
            </a:r>
            <a:r>
              <a:rPr lang="zh-CN" altLang="zh-CN" sz="1800" dirty="0"/>
              <a:t>或者指定特定的专利、商标、品牌或者供应商；</a:t>
            </a:r>
          </a:p>
          <a:p>
            <a:pPr marL="0" indent="0">
              <a:buNone/>
            </a:pPr>
            <a:r>
              <a:rPr lang="zh-CN" altLang="en-US" sz="1800" dirty="0" smtClean="0"/>
              <a:t>        （</a:t>
            </a:r>
            <a:r>
              <a:rPr lang="en-US" altLang="zh-CN" sz="1800" dirty="0" smtClean="0"/>
              <a:t>7</a:t>
            </a:r>
            <a:r>
              <a:rPr lang="zh-CN" altLang="en-US" sz="1800" dirty="0" smtClean="0"/>
              <a:t>）</a:t>
            </a:r>
            <a:r>
              <a:rPr lang="zh-CN" altLang="zh-CN" sz="1800" dirty="0" smtClean="0"/>
              <a:t>非法</a:t>
            </a:r>
            <a:r>
              <a:rPr lang="zh-CN" altLang="zh-CN" sz="1800" dirty="0"/>
              <a:t>限定供应商的所有制形式、组织形式或者所在地；</a:t>
            </a:r>
          </a:p>
          <a:p>
            <a:pPr marL="0" indent="0">
              <a:buNone/>
            </a:pPr>
            <a:r>
              <a:rPr lang="zh-CN" altLang="en-US" sz="1800" dirty="0" smtClean="0"/>
              <a:t>        （</a:t>
            </a:r>
            <a:r>
              <a:rPr lang="en-US" altLang="zh-CN" sz="1800" dirty="0" smtClean="0"/>
              <a:t>8</a:t>
            </a:r>
            <a:r>
              <a:rPr lang="zh-CN" altLang="en-US" sz="1800" dirty="0" smtClean="0"/>
              <a:t>）</a:t>
            </a:r>
            <a:r>
              <a:rPr lang="zh-CN" altLang="zh-CN" sz="1800" dirty="0" smtClean="0"/>
              <a:t>以</a:t>
            </a:r>
            <a:r>
              <a:rPr lang="zh-CN" altLang="zh-CN" sz="1800" dirty="0"/>
              <a:t>其他不合理条件限制或者排斥潜在供应商</a:t>
            </a:r>
            <a:r>
              <a:rPr lang="zh-CN" altLang="zh-CN" sz="1800" dirty="0" smtClean="0"/>
              <a:t>。</a:t>
            </a:r>
            <a:endParaRPr lang="zh-CN" altLang="zh-CN" sz="1800" dirty="0"/>
          </a:p>
        </p:txBody>
      </p:sp>
    </p:spTree>
    <p:extLst>
      <p:ext uri="{BB962C8B-B14F-4D97-AF65-F5344CB8AC3E}">
        <p14:creationId xmlns:p14="http://schemas.microsoft.com/office/powerpoint/2010/main" val="12940474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60648"/>
            <a:ext cx="8229600" cy="6264696"/>
          </a:xfrm>
        </p:spPr>
        <p:txBody>
          <a:bodyPr>
            <a:noAutofit/>
          </a:bodyPr>
          <a:lstStyle/>
          <a:p>
            <a:pPr marL="0" lvl="0" indent="0">
              <a:buNone/>
            </a:pPr>
            <a:r>
              <a:rPr lang="en-US" altLang="zh-CN" sz="1800" dirty="0" smtClean="0"/>
              <a:t>        4.</a:t>
            </a:r>
            <a:r>
              <a:rPr lang="zh-CN" altLang="zh-CN" sz="1800" dirty="0" smtClean="0"/>
              <a:t>采用</a:t>
            </a:r>
            <a:r>
              <a:rPr lang="zh-CN" altLang="zh-CN" sz="1800" dirty="0"/>
              <a:t>综合评分法时评标标准中的分值设置未与评标因素的量化指标相对应的；</a:t>
            </a:r>
          </a:p>
          <a:p>
            <a:pPr marL="0" lvl="0" indent="0">
              <a:buNone/>
            </a:pPr>
            <a:r>
              <a:rPr lang="en-US" altLang="zh-CN" sz="1800" dirty="0" smtClean="0"/>
              <a:t>        5.</a:t>
            </a:r>
            <a:r>
              <a:rPr lang="zh-CN" altLang="zh-CN" sz="1800" dirty="0" smtClean="0"/>
              <a:t>未</a:t>
            </a:r>
            <a:r>
              <a:rPr lang="zh-CN" altLang="zh-CN" sz="1800" dirty="0"/>
              <a:t>按规定在指定的媒体上发布政府采购项目信息的；</a:t>
            </a:r>
          </a:p>
          <a:p>
            <a:pPr marL="0" lvl="0" indent="0">
              <a:buNone/>
            </a:pPr>
            <a:r>
              <a:rPr lang="en-US" altLang="zh-CN" sz="1800" dirty="0" smtClean="0"/>
              <a:t>        6.</a:t>
            </a:r>
            <a:r>
              <a:rPr lang="zh-CN" altLang="zh-CN" sz="1800" dirty="0" smtClean="0"/>
              <a:t>向</a:t>
            </a:r>
            <a:r>
              <a:rPr lang="zh-CN" altLang="zh-CN" sz="1800" dirty="0"/>
              <a:t>他人透露已获取采购、招标文件的潜在供应商、投标人信息或者可能影响公平竞争的有关采购、招投标的其他情况，或者泄露标底的的；</a:t>
            </a:r>
          </a:p>
          <a:p>
            <a:pPr marL="0" lvl="0" indent="0">
              <a:buNone/>
            </a:pPr>
            <a:r>
              <a:rPr lang="en-US" altLang="zh-CN" sz="1800" dirty="0" smtClean="0"/>
              <a:t>        7.</a:t>
            </a:r>
            <a:r>
              <a:rPr lang="zh-CN" altLang="zh-CN" sz="1800" dirty="0" smtClean="0"/>
              <a:t>未</a:t>
            </a:r>
            <a:r>
              <a:rPr lang="zh-CN" altLang="zh-CN" sz="1800" dirty="0"/>
              <a:t>依法从政府采购评标专家库中抽取评标专家的；</a:t>
            </a:r>
          </a:p>
          <a:p>
            <a:pPr marL="0" lvl="0" indent="0">
              <a:buNone/>
            </a:pPr>
            <a:r>
              <a:rPr lang="en-US" altLang="zh-CN" sz="1800" dirty="0" smtClean="0"/>
              <a:t>        8.</a:t>
            </a:r>
            <a:r>
              <a:rPr lang="zh-CN" altLang="zh-CN" sz="1800" dirty="0" smtClean="0"/>
              <a:t>非法</a:t>
            </a:r>
            <a:r>
              <a:rPr lang="zh-CN" altLang="zh-CN" sz="1800" dirty="0"/>
              <a:t>干预采购评标活动的；</a:t>
            </a:r>
          </a:p>
          <a:p>
            <a:pPr marL="0" lvl="0" indent="0">
              <a:buNone/>
            </a:pPr>
            <a:r>
              <a:rPr lang="en-US" altLang="zh-CN" sz="1800" dirty="0" smtClean="0"/>
              <a:t>        9.</a:t>
            </a:r>
            <a:r>
              <a:rPr lang="zh-CN" altLang="zh-CN" sz="1800" dirty="0" smtClean="0"/>
              <a:t>评标</a:t>
            </a:r>
            <a:r>
              <a:rPr lang="zh-CN" altLang="zh-CN" sz="1800" dirty="0"/>
              <a:t>小组成员或者参加评标的有关工作人员向他人透露对投标文件的评标和比较、中标候选人的推荐以及与评标有关的其他情况的；</a:t>
            </a:r>
          </a:p>
          <a:p>
            <a:pPr marL="0" lvl="0" indent="0">
              <a:buNone/>
            </a:pPr>
            <a:r>
              <a:rPr lang="en-US" altLang="zh-CN" sz="1800" dirty="0" smtClean="0"/>
              <a:t>        10.</a:t>
            </a:r>
            <a:r>
              <a:rPr lang="zh-CN" altLang="zh-CN" sz="1800" dirty="0" smtClean="0"/>
              <a:t>未</a:t>
            </a:r>
            <a:r>
              <a:rPr lang="zh-CN" altLang="zh-CN" sz="1800" dirty="0"/>
              <a:t>按照规定在评标委员会、竞争性谈判小组或者询价小组推荐的中标或者成交候选人中确定中标或者成交供应商的；</a:t>
            </a:r>
          </a:p>
          <a:p>
            <a:pPr marL="0" lvl="0" indent="0">
              <a:buNone/>
            </a:pPr>
            <a:r>
              <a:rPr lang="en-US" altLang="zh-CN" sz="1800" dirty="0" smtClean="0"/>
              <a:t>        11.</a:t>
            </a:r>
            <a:r>
              <a:rPr lang="zh-CN" altLang="zh-CN" sz="1800" dirty="0" smtClean="0"/>
              <a:t>为</a:t>
            </a:r>
            <a:r>
              <a:rPr lang="zh-CN" altLang="zh-CN" sz="1800" dirty="0"/>
              <a:t>家属和其他亲属获取投标项目提供方便的，或收受供应商、投标人的财物或者其他好处的；</a:t>
            </a:r>
          </a:p>
          <a:p>
            <a:pPr marL="0" lvl="0" indent="0">
              <a:buNone/>
            </a:pPr>
            <a:r>
              <a:rPr lang="en-US" altLang="zh-CN" sz="1800" dirty="0" smtClean="0"/>
              <a:t>        12.</a:t>
            </a:r>
            <a:r>
              <a:rPr lang="zh-CN" altLang="zh-CN" sz="1800" dirty="0" smtClean="0"/>
              <a:t>通过</a:t>
            </a:r>
            <a:r>
              <a:rPr lang="zh-CN" altLang="zh-CN" sz="1800" dirty="0"/>
              <a:t>对样品进行检测、对投标人进行考察等方式改变评标结果的；</a:t>
            </a:r>
          </a:p>
          <a:p>
            <a:pPr marL="0" lvl="0" indent="0">
              <a:buNone/>
            </a:pPr>
            <a:r>
              <a:rPr lang="en-US" altLang="zh-CN" sz="1800" dirty="0" smtClean="0"/>
              <a:t>        13.</a:t>
            </a:r>
            <a:r>
              <a:rPr lang="zh-CN" altLang="zh-CN" sz="1800" dirty="0" smtClean="0"/>
              <a:t>未</a:t>
            </a:r>
            <a:r>
              <a:rPr lang="zh-CN" altLang="zh-CN" sz="1800" dirty="0"/>
              <a:t>按照招标文件确定的事项签订政府采购合同，擅自变更、中止或者终止政府采购合同的；</a:t>
            </a:r>
          </a:p>
          <a:p>
            <a:pPr marL="0" lvl="0" indent="0">
              <a:buNone/>
            </a:pPr>
            <a:r>
              <a:rPr lang="en-US" altLang="zh-CN" sz="1800" dirty="0" smtClean="0"/>
              <a:t>         14.</a:t>
            </a:r>
            <a:r>
              <a:rPr lang="zh-CN" altLang="zh-CN" sz="1800" dirty="0" smtClean="0"/>
              <a:t>政府</a:t>
            </a:r>
            <a:r>
              <a:rPr lang="zh-CN" altLang="zh-CN" sz="1800" dirty="0"/>
              <a:t>采购合同履行中追加与合同标的相同的货物、工程或者服务的采购金额超过原合同采购金额</a:t>
            </a:r>
            <a:r>
              <a:rPr lang="en-US" altLang="zh-CN" sz="1800" dirty="0"/>
              <a:t>10%</a:t>
            </a:r>
            <a:r>
              <a:rPr lang="zh-CN" altLang="zh-CN" sz="1800" dirty="0"/>
              <a:t>的；</a:t>
            </a:r>
          </a:p>
          <a:p>
            <a:pPr marL="0" lvl="0" indent="0">
              <a:buNone/>
            </a:pPr>
            <a:r>
              <a:rPr lang="en-US" altLang="zh-CN" sz="1800" dirty="0" smtClean="0"/>
              <a:t>         15.</a:t>
            </a:r>
            <a:r>
              <a:rPr lang="zh-CN" altLang="zh-CN" sz="1800" dirty="0" smtClean="0"/>
              <a:t>未</a:t>
            </a:r>
            <a:r>
              <a:rPr lang="zh-CN" altLang="zh-CN" sz="1800" dirty="0"/>
              <a:t>按照规定组织对中标人履约情况进行验收的；</a:t>
            </a:r>
          </a:p>
          <a:p>
            <a:pPr marL="0" lvl="0" indent="0">
              <a:buNone/>
            </a:pPr>
            <a:r>
              <a:rPr lang="en-US" altLang="zh-CN" sz="1800" dirty="0" smtClean="0"/>
              <a:t>         16.</a:t>
            </a:r>
            <a:r>
              <a:rPr lang="zh-CN" altLang="zh-CN" sz="1800" dirty="0" smtClean="0"/>
              <a:t>其他</a:t>
            </a:r>
            <a:r>
              <a:rPr lang="zh-CN" altLang="zh-CN" sz="1800" dirty="0"/>
              <a:t>违反采购与招投标工作廉洁自律规定的</a:t>
            </a:r>
            <a:r>
              <a:rPr lang="zh-CN" altLang="zh-CN" sz="1800" dirty="0" smtClean="0"/>
              <a:t>。</a:t>
            </a:r>
            <a:r>
              <a:rPr lang="zh-CN" altLang="en-US" sz="1800" dirty="0" smtClean="0"/>
              <a:t>”</a:t>
            </a:r>
            <a:endParaRPr lang="zh-CN" altLang="zh-CN" sz="1800" dirty="0"/>
          </a:p>
        </p:txBody>
      </p:sp>
    </p:spTree>
    <p:extLst>
      <p:ext uri="{BB962C8B-B14F-4D97-AF65-F5344CB8AC3E}">
        <p14:creationId xmlns:p14="http://schemas.microsoft.com/office/powerpoint/2010/main" val="3291919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2" name="Object 4"/>
          <p:cNvGraphicFramePr>
            <a:graphicFrameLocks noChangeAspect="1"/>
          </p:cNvGraphicFramePr>
          <p:nvPr/>
        </p:nvGraphicFramePr>
        <p:xfrm>
          <a:off x="2786050" y="357166"/>
          <a:ext cx="3295650" cy="6210300"/>
        </p:xfrm>
        <a:graphic>
          <a:graphicData uri="http://schemas.openxmlformats.org/presentationml/2006/ole">
            <mc:AlternateContent xmlns:mc="http://schemas.openxmlformats.org/markup-compatibility/2006">
              <mc:Choice xmlns:v="urn:schemas-microsoft-com:vml" Requires="v">
                <p:oleObj spid="_x0000_s17414" name="Visio" r:id="rId3" imgW="4398120" imgH="8287200" progId="Visio.Drawing.11">
                  <p:embed/>
                </p:oleObj>
              </mc:Choice>
              <mc:Fallback>
                <p:oleObj name="Visio" r:id="rId3" imgW="4398120" imgH="8287200" progId="Visio.Drawing.11">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6050" y="357166"/>
                        <a:ext cx="3295650" cy="621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rmAutofit/>
          </a:bodyPr>
          <a:lstStyle/>
          <a:p>
            <a:pPr algn="l"/>
            <a:r>
              <a:rPr lang="zh-CN" altLang="en-US" sz="2800" b="1" dirty="0" smtClean="0"/>
              <a:t>两法区别</a:t>
            </a:r>
            <a:endParaRPr lang="zh-CN" altLang="en-US" sz="2800" b="1" dirty="0"/>
          </a:p>
        </p:txBody>
      </p:sp>
      <p:sp>
        <p:nvSpPr>
          <p:cNvPr id="3" name="内容占位符 2"/>
          <p:cNvSpPr>
            <a:spLocks noGrp="1"/>
          </p:cNvSpPr>
          <p:nvPr>
            <p:ph idx="1"/>
          </p:nvPr>
        </p:nvSpPr>
        <p:spPr>
          <a:xfrm>
            <a:off x="457200" y="1052736"/>
            <a:ext cx="8229600" cy="5073427"/>
          </a:xfrm>
        </p:spPr>
        <p:txBody>
          <a:bodyPr>
            <a:normAutofit fontScale="77500" lnSpcReduction="20000"/>
          </a:bodyPr>
          <a:lstStyle/>
          <a:p>
            <a:pPr marL="0" indent="0">
              <a:buNone/>
            </a:pPr>
            <a:r>
              <a:rPr lang="zh-CN" altLang="zh-CN" sz="2900" b="1" dirty="0">
                <a:latin typeface="+mn-ea"/>
              </a:rPr>
              <a:t>招标投标法：</a:t>
            </a:r>
            <a:endParaRPr lang="zh-CN" altLang="zh-CN" sz="2900" dirty="0">
              <a:latin typeface="+mn-ea"/>
            </a:endParaRPr>
          </a:p>
          <a:p>
            <a:pPr marL="0" indent="0">
              <a:buNone/>
            </a:pPr>
            <a:r>
              <a:rPr lang="en-US" altLang="zh-CN" sz="2900" dirty="0" smtClean="0">
                <a:latin typeface="+mn-ea"/>
              </a:rPr>
              <a:t>1</a:t>
            </a:r>
            <a:r>
              <a:rPr lang="en-US" altLang="zh-CN" sz="2900" dirty="0">
                <a:latin typeface="+mn-ea"/>
              </a:rPr>
              <a:t>.</a:t>
            </a:r>
            <a:r>
              <a:rPr lang="zh-CN" altLang="zh-CN" sz="2900" dirty="0">
                <a:latin typeface="+mn-ea"/>
              </a:rPr>
              <a:t>在中华人民共和国境内进行</a:t>
            </a:r>
            <a:r>
              <a:rPr lang="zh-CN" altLang="zh-CN" sz="2900" b="1" dirty="0">
                <a:latin typeface="+mn-ea"/>
              </a:rPr>
              <a:t>招标投标</a:t>
            </a:r>
            <a:r>
              <a:rPr lang="zh-CN" altLang="zh-CN" sz="2900" dirty="0">
                <a:latin typeface="+mn-ea"/>
              </a:rPr>
              <a:t>活动，适用本法。</a:t>
            </a:r>
          </a:p>
          <a:p>
            <a:pPr marL="0" indent="0">
              <a:buNone/>
            </a:pPr>
            <a:r>
              <a:rPr lang="en-US" altLang="zh-CN" sz="2900" dirty="0">
                <a:latin typeface="+mn-ea"/>
              </a:rPr>
              <a:t>2.</a:t>
            </a:r>
            <a:r>
              <a:rPr lang="zh-CN" altLang="zh-CN" sz="2900" dirty="0">
                <a:latin typeface="+mn-ea"/>
              </a:rPr>
              <a:t>在中华人民共和国境内进行下列</a:t>
            </a:r>
            <a:r>
              <a:rPr lang="zh-CN" altLang="zh-CN" sz="2900" b="1" dirty="0">
                <a:latin typeface="+mn-ea"/>
              </a:rPr>
              <a:t>工程建设项目</a:t>
            </a:r>
            <a:r>
              <a:rPr lang="zh-CN" altLang="zh-CN" sz="2900" dirty="0">
                <a:latin typeface="+mn-ea"/>
              </a:rPr>
              <a:t>包括项目的勘察、设计、施工、监理以及与工程建设有关的重要设备、材料等的采购，必须进行招标：</a:t>
            </a:r>
          </a:p>
          <a:p>
            <a:pPr marL="0" indent="0">
              <a:buNone/>
            </a:pPr>
            <a:r>
              <a:rPr lang="zh-CN" altLang="en-US" sz="2900" dirty="0" smtClean="0">
                <a:latin typeface="+mn-ea"/>
              </a:rPr>
              <a:t>（</a:t>
            </a:r>
            <a:r>
              <a:rPr lang="en-US" altLang="zh-CN" sz="2900" dirty="0" smtClean="0">
                <a:latin typeface="+mn-ea"/>
              </a:rPr>
              <a:t>1</a:t>
            </a:r>
            <a:r>
              <a:rPr lang="zh-CN" altLang="en-US" sz="2900" dirty="0" smtClean="0">
                <a:latin typeface="+mn-ea"/>
              </a:rPr>
              <a:t>）</a:t>
            </a:r>
            <a:r>
              <a:rPr lang="zh-CN" altLang="zh-CN" sz="2900" dirty="0" smtClean="0">
                <a:latin typeface="+mn-ea"/>
              </a:rPr>
              <a:t>大型</a:t>
            </a:r>
            <a:r>
              <a:rPr lang="zh-CN" altLang="zh-CN" sz="2900" dirty="0">
                <a:latin typeface="+mn-ea"/>
              </a:rPr>
              <a:t>基础设施、公用事业等关系社会公共利益、公众安全的项目</a:t>
            </a:r>
            <a:r>
              <a:rPr lang="en-US" altLang="zh-CN" sz="2900" dirty="0">
                <a:latin typeface="+mn-ea"/>
              </a:rPr>
              <a:t>;</a:t>
            </a:r>
            <a:endParaRPr lang="zh-CN" altLang="zh-CN" sz="2900" dirty="0">
              <a:latin typeface="+mn-ea"/>
            </a:endParaRPr>
          </a:p>
          <a:p>
            <a:pPr marL="0" indent="0">
              <a:buNone/>
            </a:pPr>
            <a:r>
              <a:rPr lang="zh-CN" altLang="en-US" sz="2900" dirty="0" smtClean="0">
                <a:latin typeface="+mn-ea"/>
              </a:rPr>
              <a:t>（</a:t>
            </a:r>
            <a:r>
              <a:rPr lang="en-US" altLang="zh-CN" sz="2900" dirty="0" smtClean="0">
                <a:latin typeface="+mn-ea"/>
              </a:rPr>
              <a:t>2</a:t>
            </a:r>
            <a:r>
              <a:rPr lang="zh-CN" altLang="en-US" sz="2900" dirty="0" smtClean="0">
                <a:latin typeface="+mn-ea"/>
              </a:rPr>
              <a:t>）</a:t>
            </a:r>
            <a:r>
              <a:rPr lang="zh-CN" altLang="zh-CN" sz="2900" dirty="0" smtClean="0">
                <a:latin typeface="+mn-ea"/>
              </a:rPr>
              <a:t>全部</a:t>
            </a:r>
            <a:r>
              <a:rPr lang="zh-CN" altLang="zh-CN" sz="2900" dirty="0">
                <a:latin typeface="+mn-ea"/>
              </a:rPr>
              <a:t>或者部分使用国有资金投资或者国家融资的项目</a:t>
            </a:r>
            <a:r>
              <a:rPr lang="en-US" altLang="zh-CN" sz="2900" dirty="0">
                <a:latin typeface="+mn-ea"/>
              </a:rPr>
              <a:t>;</a:t>
            </a:r>
            <a:endParaRPr lang="zh-CN" altLang="zh-CN" sz="2900" dirty="0">
              <a:latin typeface="+mn-ea"/>
            </a:endParaRPr>
          </a:p>
          <a:p>
            <a:pPr marL="0" indent="0">
              <a:buNone/>
            </a:pPr>
            <a:r>
              <a:rPr lang="zh-CN" altLang="en-US" sz="2900" dirty="0" smtClean="0">
                <a:latin typeface="+mn-ea"/>
              </a:rPr>
              <a:t>（</a:t>
            </a:r>
            <a:r>
              <a:rPr lang="en-US" altLang="zh-CN" sz="2900" dirty="0" smtClean="0">
                <a:latin typeface="+mn-ea"/>
              </a:rPr>
              <a:t>3</a:t>
            </a:r>
            <a:r>
              <a:rPr lang="zh-CN" altLang="en-US" sz="2900" dirty="0" smtClean="0">
                <a:latin typeface="+mn-ea"/>
              </a:rPr>
              <a:t>）</a:t>
            </a:r>
            <a:r>
              <a:rPr lang="zh-CN" altLang="zh-CN" sz="2900" dirty="0" smtClean="0">
                <a:latin typeface="+mn-ea"/>
              </a:rPr>
              <a:t>使用</a:t>
            </a:r>
            <a:r>
              <a:rPr lang="zh-CN" altLang="zh-CN" sz="2900" dirty="0">
                <a:latin typeface="+mn-ea"/>
              </a:rPr>
              <a:t>国际组织或者外国政府投资贷款、援助资金的项目。</a:t>
            </a:r>
          </a:p>
          <a:p>
            <a:pPr marL="0" indent="0">
              <a:buNone/>
            </a:pPr>
            <a:r>
              <a:rPr lang="en-US" altLang="zh-CN" sz="2900" dirty="0">
                <a:latin typeface="+mn-ea"/>
              </a:rPr>
              <a:t> </a:t>
            </a:r>
            <a:endParaRPr lang="zh-CN" altLang="zh-CN" sz="2900" dirty="0">
              <a:latin typeface="+mn-ea"/>
            </a:endParaRPr>
          </a:p>
          <a:p>
            <a:pPr marL="0" indent="0">
              <a:buNone/>
            </a:pPr>
            <a:r>
              <a:rPr lang="en-US" altLang="zh-CN" sz="2900" dirty="0">
                <a:latin typeface="+mn-ea"/>
              </a:rPr>
              <a:t> </a:t>
            </a:r>
            <a:endParaRPr lang="zh-CN" altLang="zh-CN" sz="2900" dirty="0">
              <a:latin typeface="+mn-ea"/>
            </a:endParaRPr>
          </a:p>
          <a:p>
            <a:pPr marL="0" indent="0">
              <a:buNone/>
            </a:pPr>
            <a:r>
              <a:rPr lang="zh-CN" altLang="zh-CN" sz="2900" b="1" dirty="0">
                <a:latin typeface="+mn-ea"/>
              </a:rPr>
              <a:t>政府采购法</a:t>
            </a:r>
            <a:r>
              <a:rPr lang="en-US" altLang="zh-CN" sz="2900" b="1" dirty="0" smtClean="0">
                <a:latin typeface="+mn-ea"/>
              </a:rPr>
              <a:t>:</a:t>
            </a:r>
            <a:r>
              <a:rPr lang="zh-CN" altLang="zh-CN" sz="2900" dirty="0" smtClean="0">
                <a:latin typeface="+mn-ea"/>
              </a:rPr>
              <a:t>是</a:t>
            </a:r>
            <a:r>
              <a:rPr lang="zh-CN" altLang="zh-CN" sz="2900" dirty="0">
                <a:latin typeface="+mn-ea"/>
              </a:rPr>
              <a:t>指各级国家机关、事业单位和团体组织，使用</a:t>
            </a:r>
            <a:r>
              <a:rPr lang="zh-CN" altLang="zh-CN" sz="2900" b="1" dirty="0">
                <a:latin typeface="+mn-ea"/>
              </a:rPr>
              <a:t>财政性资金</a:t>
            </a:r>
            <a:r>
              <a:rPr lang="zh-CN" altLang="zh-CN" sz="2900" dirty="0">
                <a:latin typeface="+mn-ea"/>
              </a:rPr>
              <a:t>采购依法制定的集中采购</a:t>
            </a:r>
            <a:r>
              <a:rPr lang="zh-CN" altLang="zh-CN" sz="2900" b="1" dirty="0">
                <a:latin typeface="+mn-ea"/>
              </a:rPr>
              <a:t>目录以内</a:t>
            </a:r>
            <a:r>
              <a:rPr lang="zh-CN" altLang="zh-CN" sz="2900" dirty="0">
                <a:latin typeface="+mn-ea"/>
              </a:rPr>
              <a:t>的或者采购</a:t>
            </a:r>
            <a:r>
              <a:rPr lang="zh-CN" altLang="zh-CN" sz="2900" b="1" dirty="0">
                <a:latin typeface="+mn-ea"/>
              </a:rPr>
              <a:t>限额标准以上</a:t>
            </a:r>
            <a:r>
              <a:rPr lang="zh-CN" altLang="zh-CN" sz="2900" dirty="0">
                <a:latin typeface="+mn-ea"/>
              </a:rPr>
              <a:t>的</a:t>
            </a:r>
            <a:r>
              <a:rPr lang="zh-CN" altLang="zh-CN" sz="2900" b="1" dirty="0">
                <a:latin typeface="+mn-ea"/>
              </a:rPr>
              <a:t>货物、工程和服务</a:t>
            </a:r>
            <a:r>
              <a:rPr lang="zh-CN" altLang="zh-CN" sz="2900" dirty="0">
                <a:latin typeface="+mn-ea"/>
              </a:rPr>
              <a:t>的行为。</a:t>
            </a:r>
          </a:p>
          <a:p>
            <a:pPr marL="0" indent="0">
              <a:buNone/>
            </a:pPr>
            <a:r>
              <a:rPr lang="zh-CN" altLang="zh-CN" dirty="0"/>
              <a:t>　　</a:t>
            </a:r>
          </a:p>
          <a:p>
            <a:endParaRPr lang="zh-CN" altLang="en-US" dirty="0"/>
          </a:p>
        </p:txBody>
      </p:sp>
    </p:spTree>
    <p:extLst>
      <p:ext uri="{BB962C8B-B14F-4D97-AF65-F5344CB8AC3E}">
        <p14:creationId xmlns:p14="http://schemas.microsoft.com/office/powerpoint/2010/main" val="31033548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794" name="Object 2"/>
          <p:cNvGraphicFramePr>
            <a:graphicFrameLocks noChangeAspect="1"/>
          </p:cNvGraphicFramePr>
          <p:nvPr/>
        </p:nvGraphicFramePr>
        <p:xfrm>
          <a:off x="2857488" y="1"/>
          <a:ext cx="2724303" cy="6858000"/>
        </p:xfrm>
        <a:graphic>
          <a:graphicData uri="http://schemas.openxmlformats.org/presentationml/2006/ole">
            <mc:AlternateContent xmlns:mc="http://schemas.openxmlformats.org/markup-compatibility/2006">
              <mc:Choice xmlns:v="urn:schemas-microsoft-com:vml" Requires="v">
                <p:oleObj spid="_x0000_s33796" name="Visio" r:id="rId3" imgW="4398120" imgH="11078640" progId="Visio.Drawing.11">
                  <p:embed/>
                </p:oleObj>
              </mc:Choice>
              <mc:Fallback>
                <p:oleObj name="Visio" r:id="rId3" imgW="4398120" imgH="11078640" progId="Visio.Drawing.11">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488" y="1"/>
                        <a:ext cx="2724303"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6868" name="Object 4"/>
          <p:cNvGraphicFramePr>
            <a:graphicFrameLocks noChangeAspect="1"/>
          </p:cNvGraphicFramePr>
          <p:nvPr/>
        </p:nvGraphicFramePr>
        <p:xfrm>
          <a:off x="3214678" y="1357298"/>
          <a:ext cx="2619375" cy="4819650"/>
        </p:xfrm>
        <a:graphic>
          <a:graphicData uri="http://schemas.openxmlformats.org/presentationml/2006/ole">
            <mc:AlternateContent xmlns:mc="http://schemas.openxmlformats.org/markup-compatibility/2006">
              <mc:Choice xmlns:v="urn:schemas-microsoft-com:vml" Requires="v">
                <p:oleObj spid="_x0000_s36870" name="Visio" r:id="rId3" imgW="2622240" imgH="4822705" progId="Visio.Drawing.11">
                  <p:embed/>
                </p:oleObj>
              </mc:Choice>
              <mc:Fallback>
                <p:oleObj name="Visio" r:id="rId3" imgW="2622240" imgH="4822705" progId="Visio.Drawing.11">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4678" y="1357298"/>
                        <a:ext cx="2619375" cy="4819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Rectangle 5"/>
          <p:cNvSpPr>
            <a:spLocks noChangeArrowheads="1"/>
          </p:cNvSpPr>
          <p:nvPr/>
        </p:nvSpPr>
        <p:spPr bwMode="auto">
          <a:xfrm>
            <a:off x="3286116" y="642918"/>
            <a:ext cx="2571768"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sz="2200" b="0" i="0" u="none" strike="noStrike" cap="none" normalizeH="0" baseline="0" dirty="0" smtClean="0" bmk="OLE_LINK2">
                <a:ln>
                  <a:noFill/>
                </a:ln>
                <a:solidFill>
                  <a:schemeClr val="tx1"/>
                </a:solidFill>
                <a:effectLst/>
                <a:latin typeface="Calibri" pitchFamily="34" charset="0"/>
                <a:ea typeface="宋体" pitchFamily="2" charset="-122"/>
                <a:cs typeface="Times New Roman" pitchFamily="18" charset="0"/>
              </a:rPr>
              <a:t>供应商库抽取流程</a:t>
            </a:r>
            <a:endParaRPr kumimoji="0" 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571744"/>
            <a:ext cx="8229600" cy="1143000"/>
          </a:xfrm>
        </p:spPr>
        <p:txBody>
          <a:bodyPr>
            <a:noAutofit/>
          </a:bodyPr>
          <a:lstStyle/>
          <a:p>
            <a:r>
              <a:rPr lang="zh-CN" altLang="en-US" sz="7200" dirty="0" smtClean="0">
                <a:latin typeface="黑体" pitchFamily="49" charset="-122"/>
                <a:ea typeface="黑体" pitchFamily="49" charset="-122"/>
              </a:rPr>
              <a:t>谢 谢！</a:t>
            </a:r>
            <a:endParaRPr lang="zh-CN" altLang="en-US" sz="7200" dirty="0">
              <a:latin typeface="黑体" pitchFamily="49" charset="-122"/>
              <a:ea typeface="黑体"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2752376797"/>
              </p:ext>
            </p:extLst>
          </p:nvPr>
        </p:nvGraphicFramePr>
        <p:xfrm>
          <a:off x="1933575" y="141902"/>
          <a:ext cx="5276850" cy="6638925"/>
        </p:xfrm>
        <a:graphic>
          <a:graphicData uri="http://schemas.openxmlformats.org/presentationml/2006/ole">
            <mc:AlternateContent xmlns:mc="http://schemas.openxmlformats.org/markup-compatibility/2006">
              <mc:Choice xmlns:v="urn:schemas-microsoft-com:vml" Requires="v">
                <p:oleObj spid="_x0000_s1046" name="Visio" r:id="rId3" imgW="7396650" imgH="9307902" progId="Visio.Drawing.11">
                  <p:embed/>
                </p:oleObj>
              </mc:Choice>
              <mc:Fallback>
                <p:oleObj name="Visio" r:id="rId3" imgW="7396650" imgH="9307902" progId="Visio.Drawing.11">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3575" y="141902"/>
                        <a:ext cx="5276850" cy="6638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901957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pPr algn="l"/>
            <a:r>
              <a:rPr lang="zh-CN" altLang="en-US" sz="2800" b="1" dirty="0" smtClean="0">
                <a:latin typeface="+mj-ea"/>
              </a:rPr>
              <a:t>一、“两法”</a:t>
            </a:r>
            <a:endParaRPr lang="zh-CN" altLang="en-US" sz="2800" b="1" dirty="0">
              <a:latin typeface="+mj-ea"/>
            </a:endParaRPr>
          </a:p>
        </p:txBody>
      </p:sp>
      <p:sp>
        <p:nvSpPr>
          <p:cNvPr id="3" name="竖排文字占位符 2"/>
          <p:cNvSpPr>
            <a:spLocks noGrp="1"/>
          </p:cNvSpPr>
          <p:nvPr>
            <p:ph type="body" orient="vert" idx="1"/>
          </p:nvPr>
        </p:nvSpPr>
        <p:spPr>
          <a:xfrm>
            <a:off x="323528" y="1340769"/>
            <a:ext cx="8568952" cy="2016224"/>
          </a:xfrm>
        </p:spPr>
        <p:txBody>
          <a:bodyPr vert="horz">
            <a:normAutofit/>
          </a:bodyPr>
          <a:lstStyle/>
          <a:p>
            <a:pPr marL="0" indent="0">
              <a:buNone/>
            </a:pPr>
            <a:r>
              <a:rPr lang="en-US" altLang="zh-CN" dirty="0" smtClean="0"/>
              <a:t>                </a:t>
            </a:r>
            <a:r>
              <a:rPr lang="zh-CN" altLang="en-US" sz="1800" dirty="0" smtClean="0"/>
              <a:t>依法招标（工程（</a:t>
            </a:r>
            <a:r>
              <a:rPr lang="en-US" altLang="zh-CN" sz="1800" dirty="0" smtClean="0"/>
              <a:t>200</a:t>
            </a:r>
            <a:r>
              <a:rPr lang="zh-CN" altLang="en-US" sz="1800" dirty="0" smtClean="0"/>
              <a:t>万）、工程设备（</a:t>
            </a:r>
            <a:r>
              <a:rPr lang="en-US" altLang="zh-CN" sz="1800" dirty="0" smtClean="0"/>
              <a:t>100</a:t>
            </a:r>
            <a:r>
              <a:rPr lang="zh-CN" altLang="en-US" sz="1800" dirty="0" smtClean="0"/>
              <a:t>万）、工程服务（</a:t>
            </a:r>
            <a:r>
              <a:rPr lang="en-US" altLang="zh-CN" sz="1800" dirty="0" smtClean="0"/>
              <a:t>50</a:t>
            </a:r>
            <a:r>
              <a:rPr lang="zh-CN" altLang="en-US" sz="1800" dirty="0" smtClean="0"/>
              <a:t>万）</a:t>
            </a:r>
            <a:r>
              <a:rPr lang="zh-CN" altLang="en-US" sz="1800" dirty="0"/>
              <a:t>）</a:t>
            </a:r>
            <a:endParaRPr lang="en-US" altLang="zh-CN" sz="1800" dirty="0" smtClean="0"/>
          </a:p>
          <a:p>
            <a:pPr marL="0" indent="0">
              <a:buNone/>
            </a:pPr>
            <a:r>
              <a:rPr lang="zh-CN" altLang="en-US" sz="2400" dirty="0" smtClean="0"/>
              <a:t>招      标</a:t>
            </a:r>
            <a:r>
              <a:rPr lang="zh-CN" altLang="en-US" dirty="0" smtClean="0"/>
              <a:t>                                          </a:t>
            </a:r>
            <a:endParaRPr lang="en-US" altLang="zh-CN" dirty="0" smtClean="0"/>
          </a:p>
          <a:p>
            <a:pPr marL="0" indent="0">
              <a:buNone/>
            </a:pPr>
            <a:r>
              <a:rPr lang="en-US" altLang="zh-CN" dirty="0"/>
              <a:t> </a:t>
            </a:r>
            <a:r>
              <a:rPr lang="en-US" altLang="zh-CN" dirty="0" smtClean="0"/>
              <a:t>               </a:t>
            </a:r>
            <a:r>
              <a:rPr lang="zh-CN" altLang="en-US" sz="1800" dirty="0" smtClean="0"/>
              <a:t>自愿招标（学校规定，</a:t>
            </a:r>
            <a:r>
              <a:rPr lang="en-US" altLang="zh-CN" sz="1800" dirty="0" smtClean="0"/>
              <a:t>10</a:t>
            </a:r>
            <a:r>
              <a:rPr lang="zh-CN" altLang="en-US" sz="1800" dirty="0" smtClean="0"/>
              <a:t>万元以上）</a:t>
            </a:r>
            <a:endParaRPr lang="en-US" altLang="zh-CN" sz="1800" dirty="0" smtClean="0"/>
          </a:p>
          <a:p>
            <a:pPr marL="0" indent="0">
              <a:buNone/>
            </a:pPr>
            <a:endParaRPr lang="en-US" altLang="zh-CN" sz="1800" dirty="0" smtClean="0"/>
          </a:p>
          <a:p>
            <a:pPr marL="0" indent="0">
              <a:buNone/>
            </a:pPr>
            <a:endParaRPr lang="en-US" altLang="zh-CN" sz="1800" dirty="0"/>
          </a:p>
        </p:txBody>
      </p:sp>
      <p:sp>
        <p:nvSpPr>
          <p:cNvPr id="7" name="左大括号 6"/>
          <p:cNvSpPr/>
          <p:nvPr/>
        </p:nvSpPr>
        <p:spPr>
          <a:xfrm>
            <a:off x="1491797" y="1628800"/>
            <a:ext cx="367503" cy="12241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TextBox 7"/>
          <p:cNvSpPr txBox="1"/>
          <p:nvPr/>
        </p:nvSpPr>
        <p:spPr>
          <a:xfrm>
            <a:off x="539552" y="3501008"/>
            <a:ext cx="7704856" cy="369332"/>
          </a:xfrm>
          <a:prstGeom prst="rect">
            <a:avLst/>
          </a:prstGeom>
          <a:noFill/>
        </p:spPr>
        <p:txBody>
          <a:bodyPr wrap="square" rtlCol="0">
            <a:spAutoFit/>
          </a:bodyPr>
          <a:lstStyle/>
          <a:p>
            <a:endParaRPr lang="zh-CN" altLang="en-US" dirty="0"/>
          </a:p>
        </p:txBody>
      </p:sp>
      <p:sp>
        <p:nvSpPr>
          <p:cNvPr id="9" name="TextBox 8"/>
          <p:cNvSpPr txBox="1"/>
          <p:nvPr/>
        </p:nvSpPr>
        <p:spPr>
          <a:xfrm>
            <a:off x="323528" y="3501008"/>
            <a:ext cx="7920880" cy="2677656"/>
          </a:xfrm>
          <a:prstGeom prst="rect">
            <a:avLst/>
          </a:prstGeom>
          <a:noFill/>
        </p:spPr>
        <p:txBody>
          <a:bodyPr wrap="square" rtlCol="0">
            <a:spAutoFit/>
          </a:bodyPr>
          <a:lstStyle/>
          <a:p>
            <a:r>
              <a:rPr lang="zh-CN" altLang="en-US" dirty="0" smtClean="0"/>
              <a:t>                                                    政府集中（目录内，福州市限额标准以上）</a:t>
            </a:r>
            <a:endParaRPr lang="en-US" altLang="zh-CN" dirty="0" smtClean="0"/>
          </a:p>
          <a:p>
            <a:r>
              <a:rPr lang="en-US" altLang="zh-CN" dirty="0"/>
              <a:t> </a:t>
            </a:r>
            <a:r>
              <a:rPr lang="en-US" altLang="zh-CN" dirty="0" smtClean="0"/>
              <a:t>                            </a:t>
            </a:r>
            <a:r>
              <a:rPr lang="zh-CN" altLang="en-US" dirty="0" smtClean="0"/>
              <a:t>集中采购</a:t>
            </a:r>
            <a:r>
              <a:rPr lang="zh-CN" altLang="en-US" dirty="0"/>
              <a:t> </a:t>
            </a:r>
            <a:r>
              <a:rPr lang="zh-CN" altLang="en-US" dirty="0" smtClean="0"/>
              <a:t>      </a:t>
            </a:r>
            <a:endParaRPr lang="en-US" altLang="zh-CN" dirty="0" smtClean="0"/>
          </a:p>
          <a:p>
            <a:r>
              <a:rPr lang="en-US" altLang="zh-CN" dirty="0"/>
              <a:t> </a:t>
            </a:r>
            <a:r>
              <a:rPr lang="en-US" altLang="zh-CN" dirty="0" smtClean="0"/>
              <a:t>                                                  </a:t>
            </a:r>
            <a:r>
              <a:rPr lang="zh-CN" altLang="en-US" dirty="0" smtClean="0"/>
              <a:t> 部门集中（目录内，福州市</a:t>
            </a:r>
            <a:r>
              <a:rPr lang="zh-CN" altLang="en-US" dirty="0"/>
              <a:t>限额标准以上）</a:t>
            </a:r>
            <a:endParaRPr lang="en-US" altLang="zh-CN" dirty="0"/>
          </a:p>
          <a:p>
            <a:r>
              <a:rPr lang="zh-CN" altLang="en-US" dirty="0" smtClean="0"/>
              <a:t>      </a:t>
            </a:r>
            <a:endParaRPr lang="zh-CN" altLang="en-US" dirty="0"/>
          </a:p>
          <a:p>
            <a:r>
              <a:rPr lang="zh-CN" altLang="en-US" sz="2400" dirty="0" smtClean="0"/>
              <a:t>政府</a:t>
            </a:r>
            <a:r>
              <a:rPr lang="zh-CN" altLang="en-US" sz="2400" dirty="0"/>
              <a:t>采购    </a:t>
            </a:r>
            <a:r>
              <a:rPr lang="zh-CN" altLang="en-US" dirty="0" smtClean="0"/>
              <a:t>分散采购（集中目录之外，福州市限额标准以上）</a:t>
            </a:r>
            <a:endParaRPr lang="en-US" altLang="zh-CN" dirty="0" smtClean="0"/>
          </a:p>
          <a:p>
            <a:endParaRPr lang="en-US" altLang="zh-CN" dirty="0"/>
          </a:p>
          <a:p>
            <a:r>
              <a:rPr lang="en-US" altLang="zh-CN" dirty="0" smtClean="0"/>
              <a:t>                           </a:t>
            </a:r>
          </a:p>
          <a:p>
            <a:r>
              <a:rPr lang="en-US" altLang="zh-CN" dirty="0"/>
              <a:t> </a:t>
            </a:r>
            <a:r>
              <a:rPr lang="en-US" altLang="zh-CN" dirty="0" smtClean="0"/>
              <a:t>                            </a:t>
            </a:r>
            <a:r>
              <a:rPr lang="zh-CN" altLang="en-US" dirty="0" smtClean="0"/>
              <a:t>自行采购（目录外，</a:t>
            </a:r>
            <a:r>
              <a:rPr lang="en-US" altLang="zh-CN" dirty="0"/>
              <a:t>10</a:t>
            </a:r>
            <a:r>
              <a:rPr lang="zh-CN" altLang="en-US" dirty="0"/>
              <a:t>万</a:t>
            </a:r>
            <a:r>
              <a:rPr lang="zh-CN" altLang="en-US" dirty="0" smtClean="0"/>
              <a:t>以上、福州市限额标准以下）</a:t>
            </a:r>
            <a:endParaRPr lang="en-US" altLang="zh-CN" dirty="0" smtClean="0"/>
          </a:p>
          <a:p>
            <a:endParaRPr lang="en-US" altLang="zh-CN" dirty="0" smtClean="0"/>
          </a:p>
        </p:txBody>
      </p:sp>
      <p:sp>
        <p:nvSpPr>
          <p:cNvPr id="10" name="左大括号 9"/>
          <p:cNvSpPr/>
          <p:nvPr/>
        </p:nvSpPr>
        <p:spPr>
          <a:xfrm>
            <a:off x="1715284" y="3944382"/>
            <a:ext cx="288032" cy="179090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左大括号 10"/>
          <p:cNvSpPr/>
          <p:nvPr/>
        </p:nvSpPr>
        <p:spPr>
          <a:xfrm>
            <a:off x="2843808" y="3640671"/>
            <a:ext cx="216024" cy="60742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2804738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pPr algn="l"/>
            <a:r>
              <a:rPr lang="zh-CN" altLang="en-US" sz="2800" b="1" dirty="0" smtClean="0"/>
              <a:t>二、组织</a:t>
            </a:r>
            <a:endParaRPr lang="zh-CN" altLang="en-US" sz="2800" b="1" dirty="0"/>
          </a:p>
        </p:txBody>
      </p:sp>
      <p:sp>
        <p:nvSpPr>
          <p:cNvPr id="3" name="内容占位符 2"/>
          <p:cNvSpPr>
            <a:spLocks noGrp="1"/>
          </p:cNvSpPr>
          <p:nvPr>
            <p:ph idx="1"/>
          </p:nvPr>
        </p:nvSpPr>
        <p:spPr>
          <a:xfrm>
            <a:off x="457200" y="1124744"/>
            <a:ext cx="8229600" cy="5001419"/>
          </a:xfrm>
        </p:spPr>
        <p:txBody>
          <a:bodyPr>
            <a:normAutofit/>
          </a:bodyPr>
          <a:lstStyle/>
          <a:p>
            <a:pPr marL="0" indent="0">
              <a:buNone/>
            </a:pPr>
            <a:r>
              <a:rPr lang="en-US" altLang="zh-CN" sz="2400" b="1" dirty="0" smtClean="0">
                <a:latin typeface="+mj-ea"/>
                <a:ea typeface="+mj-ea"/>
              </a:rPr>
              <a:t>1.</a:t>
            </a:r>
            <a:r>
              <a:rPr lang="zh-CN" altLang="en-US" sz="2400" b="1" dirty="0" smtClean="0">
                <a:latin typeface="+mj-ea"/>
                <a:ea typeface="+mj-ea"/>
              </a:rPr>
              <a:t>机构设置：</a:t>
            </a:r>
            <a:r>
              <a:rPr lang="zh-CN" altLang="en-US" sz="2400" dirty="0" smtClean="0">
                <a:latin typeface="+mj-ea"/>
                <a:ea typeface="+mj-ea"/>
              </a:rPr>
              <a:t>招标领导小组</a:t>
            </a:r>
            <a:r>
              <a:rPr lang="en-US" altLang="zh-CN" sz="2400" dirty="0" smtClean="0">
                <a:latin typeface="+mj-ea"/>
                <a:ea typeface="+mj-ea"/>
              </a:rPr>
              <a:t>+</a:t>
            </a:r>
            <a:r>
              <a:rPr lang="zh-CN" altLang="en-US" sz="2400" dirty="0" smtClean="0">
                <a:latin typeface="+mj-ea"/>
                <a:ea typeface="+mj-ea"/>
              </a:rPr>
              <a:t>工作机构（招标办、监督成员）</a:t>
            </a:r>
            <a:endParaRPr lang="en-US" altLang="zh-CN" sz="2000" dirty="0" smtClean="0">
              <a:latin typeface="+mj-ea"/>
              <a:ea typeface="+mj-ea"/>
            </a:endParaRPr>
          </a:p>
          <a:p>
            <a:pPr marL="0" indent="0">
              <a:buNone/>
            </a:pPr>
            <a:r>
              <a:rPr lang="en-US" altLang="zh-CN" sz="2400" b="1" dirty="0" smtClean="0">
                <a:latin typeface="+mj-ea"/>
                <a:ea typeface="+mj-ea"/>
              </a:rPr>
              <a:t>2.</a:t>
            </a:r>
            <a:r>
              <a:rPr lang="zh-CN" altLang="en-US" sz="2400" b="1" dirty="0" smtClean="0">
                <a:latin typeface="+mj-ea"/>
                <a:ea typeface="+mj-ea"/>
              </a:rPr>
              <a:t>职能部门</a:t>
            </a:r>
            <a:endParaRPr lang="en-US" altLang="zh-CN" sz="2400" b="1" dirty="0" smtClean="0">
              <a:latin typeface="+mj-ea"/>
              <a:ea typeface="+mj-ea"/>
            </a:endParaRPr>
          </a:p>
          <a:p>
            <a:pPr marL="0" indent="0">
              <a:buNone/>
            </a:pPr>
            <a:r>
              <a:rPr lang="zh-CN" altLang="en-US" sz="2000" dirty="0" smtClean="0">
                <a:latin typeface="+mj-ea"/>
                <a:ea typeface="+mj-ea"/>
              </a:rPr>
              <a:t>（</a:t>
            </a:r>
            <a:r>
              <a:rPr lang="en-US" altLang="zh-CN" sz="2000" dirty="0" smtClean="0">
                <a:latin typeface="+mj-ea"/>
                <a:ea typeface="+mj-ea"/>
              </a:rPr>
              <a:t>1</a:t>
            </a:r>
            <a:r>
              <a:rPr lang="zh-CN" altLang="en-US" sz="2000" dirty="0" smtClean="0">
                <a:latin typeface="+mj-ea"/>
                <a:ea typeface="+mj-ea"/>
              </a:rPr>
              <a:t>）职能部门：校办</a:t>
            </a:r>
            <a:r>
              <a:rPr lang="zh-CN" altLang="en-US" sz="2000" dirty="0">
                <a:latin typeface="+mj-ea"/>
                <a:ea typeface="+mj-ea"/>
              </a:rPr>
              <a:t>、教务处、</a:t>
            </a:r>
            <a:r>
              <a:rPr lang="zh-CN" altLang="en-US" sz="2000" dirty="0" smtClean="0">
                <a:latin typeface="+mj-ea"/>
                <a:ea typeface="+mj-ea"/>
              </a:rPr>
              <a:t>产学研、后勤处</a:t>
            </a:r>
            <a:r>
              <a:rPr lang="zh-CN" altLang="en-US" sz="2000" dirty="0">
                <a:latin typeface="+mj-ea"/>
                <a:ea typeface="+mj-ea"/>
              </a:rPr>
              <a:t>、</a:t>
            </a:r>
            <a:r>
              <a:rPr lang="zh-CN" altLang="en-US" sz="2000" dirty="0" smtClean="0">
                <a:latin typeface="+mj-ea"/>
                <a:ea typeface="+mj-ea"/>
              </a:rPr>
              <a:t>现教中心</a:t>
            </a:r>
            <a:r>
              <a:rPr lang="zh-CN" altLang="en-US" sz="2000" dirty="0">
                <a:latin typeface="+mj-ea"/>
                <a:ea typeface="+mj-ea"/>
              </a:rPr>
              <a:t>、保卫处、</a:t>
            </a:r>
            <a:r>
              <a:rPr lang="zh-CN" altLang="en-US" sz="2000" dirty="0" smtClean="0">
                <a:latin typeface="+mj-ea"/>
                <a:ea typeface="+mj-ea"/>
              </a:rPr>
              <a:t>电大、图书馆（详见第十一条）</a:t>
            </a:r>
            <a:endParaRPr lang="en-US" altLang="zh-CN" sz="2000" dirty="0" smtClean="0">
              <a:latin typeface="+mj-ea"/>
              <a:ea typeface="+mj-ea"/>
            </a:endParaRPr>
          </a:p>
          <a:p>
            <a:pPr marL="0" indent="0">
              <a:buNone/>
            </a:pPr>
            <a:r>
              <a:rPr lang="zh-CN" altLang="en-US" sz="2000" dirty="0" smtClean="0">
                <a:latin typeface="+mj-ea"/>
                <a:ea typeface="+mj-ea"/>
              </a:rPr>
              <a:t>（</a:t>
            </a:r>
            <a:r>
              <a:rPr lang="en-US" altLang="zh-CN" sz="2000" dirty="0" smtClean="0">
                <a:latin typeface="+mj-ea"/>
                <a:ea typeface="+mj-ea"/>
              </a:rPr>
              <a:t>2</a:t>
            </a:r>
            <a:r>
              <a:rPr lang="zh-CN" altLang="en-US" sz="2000" dirty="0" smtClean="0">
                <a:latin typeface="+mj-ea"/>
                <a:ea typeface="+mj-ea"/>
              </a:rPr>
              <a:t>）职责：负责</a:t>
            </a:r>
            <a:r>
              <a:rPr lang="zh-CN" altLang="en-US" sz="2000" dirty="0">
                <a:latin typeface="+mj-ea"/>
                <a:ea typeface="+mj-ea"/>
              </a:rPr>
              <a:t>编制本职能范围的年度采购预算、安排采购计划、组织采购项目可行性论证、技术参数专家论证、预算、招标、验收等审核工作</a:t>
            </a:r>
            <a:r>
              <a:rPr lang="zh-CN" altLang="en-US" sz="2000" dirty="0" smtClean="0">
                <a:latin typeface="+mj-ea"/>
                <a:ea typeface="+mj-ea"/>
              </a:rPr>
              <a:t>。</a:t>
            </a:r>
            <a:endParaRPr lang="en-US" altLang="zh-CN" sz="2000" dirty="0" smtClean="0">
              <a:latin typeface="+mj-ea"/>
              <a:ea typeface="+mj-ea"/>
            </a:endParaRPr>
          </a:p>
          <a:p>
            <a:pPr marL="0" indent="0">
              <a:buNone/>
            </a:pPr>
            <a:r>
              <a:rPr lang="en-US" altLang="zh-CN" sz="2400" b="1" dirty="0" smtClean="0">
                <a:latin typeface="+mj-ea"/>
                <a:ea typeface="+mj-ea"/>
              </a:rPr>
              <a:t>3.</a:t>
            </a:r>
            <a:r>
              <a:rPr lang="zh-CN" altLang="en-US" sz="2400" b="1" dirty="0" smtClean="0">
                <a:latin typeface="+mj-ea"/>
                <a:ea typeface="+mj-ea"/>
              </a:rPr>
              <a:t>申购部门</a:t>
            </a:r>
            <a:r>
              <a:rPr lang="zh-CN" altLang="en-US" sz="2000" dirty="0" smtClean="0">
                <a:latin typeface="+mj-ea"/>
                <a:ea typeface="+mj-ea"/>
              </a:rPr>
              <a:t>（</a:t>
            </a:r>
            <a:r>
              <a:rPr lang="zh-CN" altLang="zh-CN" sz="2000" dirty="0" smtClean="0">
                <a:latin typeface="+mj-ea"/>
                <a:ea typeface="+mj-ea"/>
              </a:rPr>
              <a:t>指定</a:t>
            </a:r>
            <a:r>
              <a:rPr lang="zh-CN" altLang="zh-CN" sz="2000" dirty="0">
                <a:latin typeface="+mj-ea"/>
                <a:ea typeface="+mj-ea"/>
              </a:rPr>
              <a:t>一名党政主要负责人为本单位采购工作</a:t>
            </a:r>
            <a:r>
              <a:rPr lang="zh-CN" altLang="zh-CN" sz="2000" dirty="0" smtClean="0">
                <a:latin typeface="+mj-ea"/>
                <a:ea typeface="+mj-ea"/>
              </a:rPr>
              <a:t>责任人</a:t>
            </a:r>
            <a:r>
              <a:rPr lang="zh-CN" altLang="en-US" sz="2000" dirty="0" smtClean="0">
                <a:latin typeface="+mj-ea"/>
                <a:ea typeface="+mj-ea"/>
              </a:rPr>
              <a:t>）</a:t>
            </a:r>
            <a:endParaRPr lang="en-US" altLang="zh-CN" sz="2000" dirty="0" smtClean="0">
              <a:latin typeface="+mj-ea"/>
              <a:ea typeface="+mj-ea"/>
            </a:endParaRPr>
          </a:p>
          <a:p>
            <a:pPr marL="0" indent="0">
              <a:buNone/>
            </a:pPr>
            <a:r>
              <a:rPr lang="zh-CN" altLang="en-US" sz="2000" dirty="0" smtClean="0">
                <a:latin typeface="+mj-ea"/>
                <a:ea typeface="+mj-ea"/>
              </a:rPr>
              <a:t>（</a:t>
            </a:r>
            <a:r>
              <a:rPr lang="en-US" altLang="zh-CN" sz="2000" dirty="0" smtClean="0">
                <a:latin typeface="+mj-ea"/>
                <a:ea typeface="+mj-ea"/>
              </a:rPr>
              <a:t>1</a:t>
            </a:r>
            <a:r>
              <a:rPr lang="zh-CN" altLang="en-US" sz="2000" dirty="0" smtClean="0">
                <a:latin typeface="+mj-ea"/>
                <a:ea typeface="+mj-ea"/>
              </a:rPr>
              <a:t>）项目前期工作：</a:t>
            </a:r>
            <a:r>
              <a:rPr lang="zh-CN" altLang="zh-CN" sz="2000" dirty="0" smtClean="0">
                <a:latin typeface="+mj-ea"/>
                <a:ea typeface="+mj-ea"/>
              </a:rPr>
              <a:t>市场</a:t>
            </a:r>
            <a:r>
              <a:rPr lang="zh-CN" altLang="zh-CN" sz="2000" dirty="0">
                <a:latin typeface="+mj-ea"/>
                <a:ea typeface="+mj-ea"/>
              </a:rPr>
              <a:t>考察，可行性计划编制、技术参数、预算询</a:t>
            </a:r>
            <a:r>
              <a:rPr lang="zh-CN" altLang="zh-CN" sz="2000" dirty="0" smtClean="0">
                <a:latin typeface="+mj-ea"/>
                <a:ea typeface="+mj-ea"/>
              </a:rPr>
              <a:t>价</a:t>
            </a:r>
            <a:r>
              <a:rPr lang="zh-CN" altLang="en-US" sz="2000" dirty="0" smtClean="0">
                <a:latin typeface="+mj-ea"/>
                <a:ea typeface="+mj-ea"/>
              </a:rPr>
              <a:t>（</a:t>
            </a:r>
            <a:r>
              <a:rPr lang="en-US" altLang="zh-CN" sz="2000" dirty="0" smtClean="0">
                <a:latin typeface="+mj-ea"/>
                <a:ea typeface="+mj-ea"/>
              </a:rPr>
              <a:t>300</a:t>
            </a:r>
            <a:r>
              <a:rPr lang="zh-CN" altLang="en-US" sz="2000" dirty="0" smtClean="0">
                <a:latin typeface="+mj-ea"/>
                <a:ea typeface="+mj-ea"/>
              </a:rPr>
              <a:t>万以上比价工作）</a:t>
            </a:r>
            <a:r>
              <a:rPr lang="zh-CN" altLang="zh-CN" sz="2000" dirty="0" smtClean="0">
                <a:latin typeface="+mj-ea"/>
                <a:ea typeface="+mj-ea"/>
              </a:rPr>
              <a:t>、</a:t>
            </a:r>
            <a:r>
              <a:rPr lang="zh-CN" altLang="zh-CN" sz="2000" dirty="0">
                <a:latin typeface="+mj-ea"/>
                <a:ea typeface="+mj-ea"/>
              </a:rPr>
              <a:t>立项</a:t>
            </a:r>
            <a:r>
              <a:rPr lang="zh-CN" altLang="zh-CN" sz="2000" dirty="0" smtClean="0">
                <a:latin typeface="+mj-ea"/>
                <a:ea typeface="+mj-ea"/>
              </a:rPr>
              <a:t>审批</a:t>
            </a:r>
            <a:r>
              <a:rPr lang="zh-CN" altLang="en-US" sz="2000" dirty="0" smtClean="0">
                <a:latin typeface="+mj-ea"/>
                <a:ea typeface="+mj-ea"/>
              </a:rPr>
              <a:t>。</a:t>
            </a:r>
            <a:endParaRPr lang="en-US" altLang="zh-CN" sz="2000" dirty="0" smtClean="0">
              <a:latin typeface="+mj-ea"/>
              <a:ea typeface="+mj-ea"/>
            </a:endParaRPr>
          </a:p>
          <a:p>
            <a:pPr marL="0" indent="0">
              <a:buNone/>
            </a:pPr>
            <a:r>
              <a:rPr lang="zh-CN" altLang="en-US" sz="2000" dirty="0" smtClean="0">
                <a:latin typeface="+mj-ea"/>
                <a:ea typeface="+mj-ea"/>
              </a:rPr>
              <a:t>（</a:t>
            </a:r>
            <a:r>
              <a:rPr lang="en-US" altLang="zh-CN" sz="2000" dirty="0" smtClean="0">
                <a:latin typeface="+mj-ea"/>
                <a:ea typeface="+mj-ea"/>
              </a:rPr>
              <a:t>2</a:t>
            </a:r>
            <a:r>
              <a:rPr lang="zh-CN" altLang="en-US" sz="2000" dirty="0" smtClean="0">
                <a:latin typeface="+mj-ea"/>
                <a:ea typeface="+mj-ea"/>
              </a:rPr>
              <a:t>）项目建设、合同签订、验收申请（详见</a:t>
            </a:r>
            <a:r>
              <a:rPr lang="en-US" altLang="zh-CN" sz="2000" dirty="0" smtClean="0">
                <a:latin typeface="+mj-ea"/>
                <a:ea typeface="+mj-ea"/>
              </a:rPr>
              <a:t>《</a:t>
            </a:r>
            <a:r>
              <a:rPr lang="zh-CN" altLang="en-US" sz="2000" dirty="0" smtClean="0">
                <a:latin typeface="+mj-ea"/>
                <a:ea typeface="+mj-ea"/>
              </a:rPr>
              <a:t>学校仪器设备验收管理办法</a:t>
            </a:r>
            <a:r>
              <a:rPr lang="en-US" altLang="zh-CN" sz="2000" dirty="0" smtClean="0">
                <a:latin typeface="+mj-ea"/>
                <a:ea typeface="+mj-ea"/>
              </a:rPr>
              <a:t>》</a:t>
            </a:r>
            <a:r>
              <a:rPr lang="zh-CN" altLang="en-US" sz="2000" dirty="0" smtClean="0">
                <a:latin typeface="+mj-ea"/>
                <a:ea typeface="+mj-ea"/>
              </a:rPr>
              <a:t>（</a:t>
            </a:r>
            <a:r>
              <a:rPr lang="en-US" altLang="zh-CN" sz="2000" dirty="0" smtClean="0">
                <a:latin typeface="+mj-ea"/>
                <a:ea typeface="+mj-ea"/>
              </a:rPr>
              <a:t>2016</a:t>
            </a:r>
            <a:r>
              <a:rPr lang="zh-CN" altLang="en-US" sz="2000" dirty="0" smtClean="0">
                <a:latin typeface="+mj-ea"/>
                <a:ea typeface="+mj-ea"/>
              </a:rPr>
              <a:t>）</a:t>
            </a:r>
            <a:r>
              <a:rPr lang="en-US" altLang="zh-CN" sz="2000" dirty="0" smtClean="0">
                <a:latin typeface="+mj-ea"/>
                <a:ea typeface="+mj-ea"/>
              </a:rPr>
              <a:t>79</a:t>
            </a:r>
            <a:r>
              <a:rPr lang="zh-CN" altLang="en-US" sz="2000" dirty="0" smtClean="0">
                <a:latin typeface="+mj-ea"/>
                <a:ea typeface="+mj-ea"/>
              </a:rPr>
              <a:t>号）</a:t>
            </a:r>
            <a:endParaRPr lang="zh-CN" altLang="en-US" sz="2000" dirty="0">
              <a:latin typeface="+mj-ea"/>
              <a:ea typeface="+mj-ea"/>
            </a:endParaRPr>
          </a:p>
        </p:txBody>
      </p:sp>
    </p:spTree>
    <p:extLst>
      <p:ext uri="{BB962C8B-B14F-4D97-AF65-F5344CB8AC3E}">
        <p14:creationId xmlns:p14="http://schemas.microsoft.com/office/powerpoint/2010/main" val="2252422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pPr algn="l"/>
            <a:r>
              <a:rPr lang="zh-CN" altLang="en-US" sz="2800" b="1" dirty="0" smtClean="0"/>
              <a:t>三、范围、标准</a:t>
            </a:r>
            <a:endParaRPr lang="zh-CN" altLang="en-US" sz="2800" b="1" dirty="0"/>
          </a:p>
        </p:txBody>
      </p:sp>
      <p:sp>
        <p:nvSpPr>
          <p:cNvPr id="3" name="内容占位符 2"/>
          <p:cNvSpPr>
            <a:spLocks noGrp="1"/>
          </p:cNvSpPr>
          <p:nvPr>
            <p:ph idx="1"/>
          </p:nvPr>
        </p:nvSpPr>
        <p:spPr>
          <a:xfrm>
            <a:off x="467544" y="908720"/>
            <a:ext cx="8229600" cy="5472608"/>
          </a:xfrm>
        </p:spPr>
        <p:txBody>
          <a:bodyPr>
            <a:normAutofit lnSpcReduction="10000"/>
          </a:bodyPr>
          <a:lstStyle/>
          <a:p>
            <a:pPr marL="0" indent="0">
              <a:buNone/>
            </a:pPr>
            <a:r>
              <a:rPr lang="en-US" altLang="zh-CN" sz="1800" dirty="0" smtClean="0"/>
              <a:t>1.</a:t>
            </a:r>
            <a:r>
              <a:rPr lang="zh-CN" altLang="en-US" sz="1800" dirty="0" smtClean="0"/>
              <a:t>详见</a:t>
            </a:r>
            <a:r>
              <a:rPr lang="en-US" altLang="zh-CN" sz="1800" dirty="0" smtClean="0"/>
              <a:t>《</a:t>
            </a:r>
            <a:r>
              <a:rPr lang="zh-CN" altLang="en-US" sz="1800" dirty="0" smtClean="0"/>
              <a:t>内控管理规定</a:t>
            </a:r>
            <a:r>
              <a:rPr lang="en-US" altLang="zh-CN" sz="1800" dirty="0" smtClean="0"/>
              <a:t>》</a:t>
            </a:r>
            <a:r>
              <a:rPr lang="zh-CN" altLang="en-US" sz="1800" dirty="0" smtClean="0"/>
              <a:t>第十三条</a:t>
            </a:r>
            <a:endParaRPr lang="en-US" altLang="zh-CN" sz="1800" dirty="0" smtClean="0"/>
          </a:p>
          <a:p>
            <a:pPr marL="0" indent="0">
              <a:buNone/>
            </a:pPr>
            <a:r>
              <a:rPr lang="zh-CN" altLang="en-US" sz="1800" dirty="0" smtClean="0"/>
              <a:t>         其中第四款：“</a:t>
            </a:r>
            <a:r>
              <a:rPr lang="zh-CN" altLang="zh-CN" sz="1800" dirty="0"/>
              <a:t>一次金额未达</a:t>
            </a:r>
            <a:r>
              <a:rPr lang="en-US" altLang="zh-CN" sz="1800" dirty="0"/>
              <a:t>10</a:t>
            </a:r>
            <a:r>
              <a:rPr lang="zh-CN" altLang="zh-CN" sz="1800" dirty="0"/>
              <a:t>万元，但在一年内（网上竞价项目一个季度内）连续发生同类</a:t>
            </a:r>
            <a:r>
              <a:rPr lang="zh-CN" altLang="zh-CN" sz="1800" dirty="0" smtClean="0"/>
              <a:t>业务（如学报、院刊、讲义资料、校本教材等的印刷费用、耗材、医用材料、药品、低值易耗品、绿化等）累计</a:t>
            </a:r>
            <a:r>
              <a:rPr lang="zh-CN" altLang="zh-CN" sz="1800" dirty="0"/>
              <a:t>金额在</a:t>
            </a:r>
            <a:r>
              <a:rPr lang="en-US" altLang="zh-CN" sz="1800" dirty="0"/>
              <a:t>10</a:t>
            </a:r>
            <a:r>
              <a:rPr lang="zh-CN" altLang="zh-CN" sz="1800" dirty="0"/>
              <a:t>万元</a:t>
            </a:r>
            <a:r>
              <a:rPr lang="en-US" altLang="zh-CN" sz="1800" dirty="0"/>
              <a:t>(</a:t>
            </a:r>
            <a:r>
              <a:rPr lang="zh-CN" altLang="zh-CN" sz="1800" dirty="0"/>
              <a:t>含</a:t>
            </a:r>
            <a:r>
              <a:rPr lang="en-US" altLang="zh-CN" sz="1800" dirty="0"/>
              <a:t>10</a:t>
            </a:r>
            <a:r>
              <a:rPr lang="zh-CN" altLang="zh-CN" sz="1800" dirty="0"/>
              <a:t>万元</a:t>
            </a:r>
            <a:r>
              <a:rPr lang="en-US" altLang="zh-CN" sz="1800" dirty="0"/>
              <a:t>)</a:t>
            </a:r>
            <a:r>
              <a:rPr lang="zh-CN" altLang="zh-CN" sz="1800" dirty="0"/>
              <a:t>以上的</a:t>
            </a:r>
            <a:r>
              <a:rPr lang="zh-CN" altLang="zh-CN" sz="1800" dirty="0" smtClean="0"/>
              <a:t>项目</a:t>
            </a:r>
            <a:r>
              <a:rPr lang="zh-CN" altLang="en-US" sz="1800" dirty="0" smtClean="0"/>
              <a:t>”。</a:t>
            </a:r>
            <a:endParaRPr lang="en-US" altLang="zh-CN" sz="1800" dirty="0" smtClean="0"/>
          </a:p>
          <a:p>
            <a:pPr marL="0" indent="0">
              <a:buNone/>
            </a:pPr>
            <a:r>
              <a:rPr lang="zh-CN" altLang="en-US" sz="1800" dirty="0" smtClean="0"/>
              <a:t>        关键字：</a:t>
            </a:r>
            <a:r>
              <a:rPr lang="zh-CN" altLang="en-US" sz="1800" b="1" dirty="0" smtClean="0">
                <a:solidFill>
                  <a:srgbClr val="FF0000"/>
                </a:solidFill>
              </a:rPr>
              <a:t>年度预算</a:t>
            </a:r>
            <a:r>
              <a:rPr lang="en-US" altLang="zh-CN" sz="1800" dirty="0" smtClean="0"/>
              <a:t>10</a:t>
            </a:r>
            <a:r>
              <a:rPr lang="zh-CN" altLang="en-US" sz="1800" dirty="0" smtClean="0"/>
              <a:t>万元以内（一个财政年度内，同一预算项目下的同一品目）</a:t>
            </a:r>
            <a:endParaRPr lang="en-US" altLang="zh-CN" sz="1800" dirty="0" smtClean="0"/>
          </a:p>
          <a:p>
            <a:pPr marL="0" indent="0">
              <a:buNone/>
            </a:pPr>
            <a:r>
              <a:rPr lang="en-US" altLang="zh-CN" sz="1800" dirty="0" smtClean="0"/>
              <a:t>2.</a:t>
            </a:r>
            <a:r>
              <a:rPr lang="zh-CN" altLang="en-US" sz="1800" dirty="0" smtClean="0"/>
              <a:t>不进行招标（第十四条）</a:t>
            </a:r>
            <a:endParaRPr lang="en-US" altLang="zh-CN" sz="1800" dirty="0" smtClean="0"/>
          </a:p>
          <a:p>
            <a:pPr marL="0" indent="0">
              <a:buNone/>
            </a:pPr>
            <a:r>
              <a:rPr lang="en-US" altLang="zh-CN" sz="1800" dirty="0" smtClean="0"/>
              <a:t>        5</a:t>
            </a:r>
            <a:r>
              <a:rPr lang="zh-CN" altLang="en-US" sz="1800" dirty="0" smtClean="0"/>
              <a:t>种情形（</a:t>
            </a:r>
            <a:r>
              <a:rPr lang="zh-CN" altLang="en-US" sz="1800" dirty="0" smtClean="0">
                <a:solidFill>
                  <a:srgbClr val="FF0000"/>
                </a:solidFill>
              </a:rPr>
              <a:t>单一来源属于政府采购</a:t>
            </a:r>
            <a:r>
              <a:rPr lang="zh-CN" altLang="en-US" sz="1800" dirty="0" smtClean="0"/>
              <a:t>）</a:t>
            </a:r>
            <a:endParaRPr lang="en-US" altLang="zh-CN" sz="1800" dirty="0" smtClean="0"/>
          </a:p>
          <a:p>
            <a:pPr marL="0" indent="0">
              <a:buNone/>
            </a:pPr>
            <a:r>
              <a:rPr lang="zh-CN" altLang="en-US" sz="1800" dirty="0" smtClean="0"/>
              <a:t>        其中：紧急采购项目：按照学校经费审批原则处理</a:t>
            </a:r>
            <a:endParaRPr lang="en-US" altLang="zh-CN" sz="1800" dirty="0" smtClean="0"/>
          </a:p>
          <a:p>
            <a:pPr marL="0" indent="0">
              <a:buNone/>
            </a:pPr>
            <a:r>
              <a:rPr lang="en-US" altLang="zh-CN" sz="1800" dirty="0" smtClean="0"/>
              <a:t>3.</a:t>
            </a:r>
            <a:r>
              <a:rPr lang="zh-CN" altLang="en-US" sz="1800" dirty="0" smtClean="0"/>
              <a:t>捐赠设备</a:t>
            </a:r>
            <a:endParaRPr lang="en-US" altLang="zh-CN" sz="1800" dirty="0" smtClean="0"/>
          </a:p>
          <a:p>
            <a:pPr marL="0" indent="0">
              <a:buNone/>
            </a:pPr>
            <a:r>
              <a:rPr lang="zh-CN" altLang="en-US" sz="1800" dirty="0" smtClean="0"/>
              <a:t>        </a:t>
            </a:r>
            <a:r>
              <a:rPr lang="zh-CN" altLang="en-US" sz="1800" dirty="0"/>
              <a:t>第十七条：“对捐赠的设备或工程，如捐赠单位要求自行采购或指定供应商的，接受捐赠单位可直接与捐赠单位或供应商签订合同，并</a:t>
            </a:r>
            <a:r>
              <a:rPr lang="zh-CN" altLang="en-US" sz="1800" dirty="0" smtClean="0">
                <a:solidFill>
                  <a:srgbClr val="FF0000"/>
                </a:solidFill>
              </a:rPr>
              <a:t>报校办登记</a:t>
            </a:r>
            <a:r>
              <a:rPr lang="zh-CN" altLang="en-US" sz="1800" dirty="0">
                <a:solidFill>
                  <a:srgbClr val="FF0000"/>
                </a:solidFill>
              </a:rPr>
              <a:t>备案</a:t>
            </a:r>
            <a:r>
              <a:rPr lang="zh-CN" altLang="en-US" sz="1800" dirty="0" smtClean="0"/>
              <a:t>。”</a:t>
            </a:r>
            <a:endParaRPr lang="en-US" altLang="zh-CN" sz="1800" dirty="0" smtClean="0"/>
          </a:p>
          <a:p>
            <a:pPr marL="0" indent="0">
              <a:buNone/>
            </a:pPr>
            <a:r>
              <a:rPr lang="en-US" altLang="zh-CN" sz="1800" dirty="0" smtClean="0"/>
              <a:t>4.</a:t>
            </a:r>
            <a:r>
              <a:rPr lang="zh-CN" altLang="en-US" sz="1800" dirty="0" smtClean="0"/>
              <a:t>参与前期工作的供应商</a:t>
            </a:r>
            <a:endParaRPr lang="en-US" altLang="zh-CN" sz="1800" dirty="0" smtClean="0"/>
          </a:p>
          <a:p>
            <a:pPr marL="0" indent="0">
              <a:buNone/>
            </a:pPr>
            <a:r>
              <a:rPr lang="en-US" altLang="zh-CN" sz="1800" dirty="0"/>
              <a:t> </a:t>
            </a:r>
            <a:r>
              <a:rPr lang="en-US" altLang="zh-CN" sz="1800" dirty="0" smtClean="0"/>
              <a:t>       </a:t>
            </a:r>
            <a:r>
              <a:rPr lang="zh-CN" altLang="en-US" sz="1800" dirty="0" smtClean="0"/>
              <a:t>第十九条</a:t>
            </a:r>
            <a:r>
              <a:rPr lang="zh-CN" altLang="en-US" sz="1800" dirty="0"/>
              <a:t>：“除单一来源采购项目外，为学院采购项目提供设计、编制规范或项目管理、监理、检测等服务的供应商，不得再参加该项目及其所有分项目的采购活动。学院申购单位应当书面注明为采购项目前期工作提供设计、编制规范、项目管理、监理、检测等服务的供应商名称</a:t>
            </a:r>
            <a:r>
              <a:rPr lang="zh-CN" altLang="en-US" sz="1800" dirty="0" smtClean="0"/>
              <a:t>。”</a:t>
            </a:r>
            <a:endParaRPr lang="en-US" altLang="zh-CN" sz="1800" dirty="0" smtClean="0"/>
          </a:p>
          <a:p>
            <a:pPr marL="0" indent="0">
              <a:buNone/>
            </a:pPr>
            <a:endParaRPr lang="zh-CN" altLang="en-US" sz="1800" dirty="0"/>
          </a:p>
        </p:txBody>
      </p:sp>
    </p:spTree>
    <p:extLst>
      <p:ext uri="{BB962C8B-B14F-4D97-AF65-F5344CB8AC3E}">
        <p14:creationId xmlns:p14="http://schemas.microsoft.com/office/powerpoint/2010/main" val="3927346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rmAutofit/>
          </a:bodyPr>
          <a:lstStyle/>
          <a:p>
            <a:pPr algn="l"/>
            <a:r>
              <a:rPr lang="zh-CN" altLang="en-US" sz="2800" b="1" dirty="0" smtClean="0"/>
              <a:t>四、采购方式</a:t>
            </a:r>
            <a:endParaRPr lang="zh-CN" altLang="en-US" sz="2800" b="1" dirty="0"/>
          </a:p>
        </p:txBody>
      </p:sp>
      <p:sp>
        <p:nvSpPr>
          <p:cNvPr id="3" name="内容占位符 2"/>
          <p:cNvSpPr>
            <a:spLocks noGrp="1"/>
          </p:cNvSpPr>
          <p:nvPr>
            <p:ph idx="1"/>
          </p:nvPr>
        </p:nvSpPr>
        <p:spPr>
          <a:xfrm>
            <a:off x="457200" y="908720"/>
            <a:ext cx="8229600" cy="5217443"/>
          </a:xfrm>
        </p:spPr>
        <p:txBody>
          <a:bodyPr>
            <a:normAutofit/>
          </a:bodyPr>
          <a:lstStyle/>
          <a:p>
            <a:pPr marL="0" indent="0">
              <a:buNone/>
            </a:pPr>
            <a:r>
              <a:rPr lang="en-US" altLang="zh-CN" sz="2000" dirty="0" smtClean="0"/>
              <a:t> </a:t>
            </a:r>
            <a:r>
              <a:rPr lang="en-US" altLang="zh-CN" sz="2000" dirty="0" smtClean="0">
                <a:latin typeface="+mj-ea"/>
                <a:ea typeface="+mj-ea"/>
              </a:rPr>
              <a:t>1.</a:t>
            </a:r>
            <a:r>
              <a:rPr lang="zh-CN" altLang="en-US" sz="2000" dirty="0" smtClean="0">
                <a:latin typeface="+mj-ea"/>
                <a:ea typeface="+mj-ea"/>
              </a:rPr>
              <a:t>采购方式</a:t>
            </a:r>
            <a:endParaRPr lang="en-US" altLang="zh-CN" sz="2000" dirty="0" smtClean="0">
              <a:latin typeface="+mj-ea"/>
              <a:ea typeface="+mj-ea"/>
            </a:endParaRPr>
          </a:p>
          <a:p>
            <a:pPr marL="0" indent="0">
              <a:buNone/>
            </a:pPr>
            <a:r>
              <a:rPr lang="en-US" altLang="zh-CN" sz="2000" b="1" dirty="0">
                <a:latin typeface="+mj-ea"/>
                <a:ea typeface="+mj-ea"/>
              </a:rPr>
              <a:t> </a:t>
            </a:r>
            <a:r>
              <a:rPr lang="en-US" altLang="zh-CN" sz="2000" b="1" dirty="0" smtClean="0">
                <a:latin typeface="+mj-ea"/>
                <a:ea typeface="+mj-ea"/>
              </a:rPr>
              <a:t>   </a:t>
            </a:r>
            <a:r>
              <a:rPr lang="zh-CN" altLang="zh-CN" sz="2000" dirty="0" smtClean="0">
                <a:latin typeface="+mj-ea"/>
                <a:ea typeface="+mj-ea"/>
              </a:rPr>
              <a:t>第二十一</a:t>
            </a:r>
            <a:r>
              <a:rPr lang="zh-CN" altLang="zh-CN" sz="2000" dirty="0">
                <a:latin typeface="+mj-ea"/>
                <a:ea typeface="+mj-ea"/>
              </a:rPr>
              <a:t>条</a:t>
            </a:r>
            <a:r>
              <a:rPr lang="en-US" altLang="zh-CN" sz="2000" dirty="0">
                <a:latin typeface="+mj-ea"/>
                <a:ea typeface="+mj-ea"/>
              </a:rPr>
              <a:t> </a:t>
            </a:r>
            <a:r>
              <a:rPr lang="zh-CN" altLang="en-US" sz="2000" dirty="0" smtClean="0">
                <a:latin typeface="+mj-ea"/>
                <a:ea typeface="+mj-ea"/>
              </a:rPr>
              <a:t>：“</a:t>
            </a:r>
            <a:r>
              <a:rPr lang="zh-CN" altLang="zh-CN" sz="2000" dirty="0" smtClean="0">
                <a:latin typeface="+mj-ea"/>
                <a:ea typeface="+mj-ea"/>
              </a:rPr>
              <a:t>学院</a:t>
            </a:r>
            <a:r>
              <a:rPr lang="zh-CN" altLang="zh-CN" sz="2000" dirty="0">
                <a:latin typeface="+mj-ea"/>
                <a:ea typeface="+mj-ea"/>
              </a:rPr>
              <a:t>采购方式</a:t>
            </a:r>
            <a:r>
              <a:rPr lang="zh-CN" altLang="zh-CN" sz="2000" dirty="0" smtClean="0">
                <a:latin typeface="+mj-ea"/>
                <a:ea typeface="+mj-ea"/>
              </a:rPr>
              <a:t>包括</a:t>
            </a:r>
            <a:r>
              <a:rPr lang="zh-CN" altLang="zh-CN" sz="2000" dirty="0">
                <a:latin typeface="+mj-ea"/>
                <a:ea typeface="+mj-ea"/>
              </a:rPr>
              <a:t>：公开招标（狭义）、邀请招标、竞争性谈判、竞争性磋商、单一来源采购、询价采购、追加采购、跟单采购、院内自行采购、政府采购监督管理部门认定的其他采购方式及学院招标领导小组审定采购与招标方式。除单一来源、网上竞价采购和经批准竞争性谈判方式外，其他采购与招投标方式中参加的合格供应商不得少于三家</a:t>
            </a:r>
            <a:r>
              <a:rPr lang="zh-CN" altLang="zh-CN" sz="2000" dirty="0" smtClean="0">
                <a:latin typeface="+mj-ea"/>
                <a:ea typeface="+mj-ea"/>
              </a:rPr>
              <a:t>。</a:t>
            </a:r>
            <a:r>
              <a:rPr lang="zh-CN" altLang="en-US" sz="2000" dirty="0" smtClean="0">
                <a:latin typeface="+mj-ea"/>
                <a:ea typeface="+mj-ea"/>
              </a:rPr>
              <a:t>”</a:t>
            </a:r>
            <a:endParaRPr lang="en-US" altLang="zh-CN" sz="2000" dirty="0" smtClean="0">
              <a:latin typeface="+mj-ea"/>
              <a:ea typeface="+mj-ea"/>
            </a:endParaRPr>
          </a:p>
          <a:p>
            <a:pPr marL="0" indent="0">
              <a:buNone/>
            </a:pPr>
            <a:endParaRPr lang="en-US" altLang="zh-CN" sz="2000" dirty="0" smtClean="0">
              <a:latin typeface="+mj-ea"/>
              <a:ea typeface="+mj-ea"/>
            </a:endParaRPr>
          </a:p>
          <a:p>
            <a:pPr marL="0" indent="0">
              <a:buNone/>
            </a:pPr>
            <a:r>
              <a:rPr lang="en-US" altLang="zh-CN" sz="2000" dirty="0" smtClean="0">
                <a:latin typeface="+mj-ea"/>
                <a:ea typeface="+mj-ea"/>
              </a:rPr>
              <a:t>2.</a:t>
            </a:r>
            <a:r>
              <a:rPr lang="zh-CN" altLang="en-US" sz="2000" dirty="0" smtClean="0">
                <a:latin typeface="+mj-ea"/>
                <a:ea typeface="+mj-ea"/>
              </a:rPr>
              <a:t>追加采购</a:t>
            </a:r>
            <a:endParaRPr lang="en-US" altLang="zh-CN" sz="2000" dirty="0" smtClean="0">
              <a:latin typeface="+mj-ea"/>
              <a:ea typeface="+mj-ea"/>
            </a:endParaRPr>
          </a:p>
          <a:p>
            <a:pPr marL="0" indent="0">
              <a:buNone/>
            </a:pPr>
            <a:r>
              <a:rPr lang="zh-CN" altLang="en-US" sz="2000" dirty="0" smtClean="0">
                <a:latin typeface="+mj-ea"/>
                <a:ea typeface="+mj-ea"/>
              </a:rPr>
              <a:t>    与原合同标的相同，采购</a:t>
            </a:r>
            <a:r>
              <a:rPr lang="zh-CN" altLang="en-US" sz="2000" dirty="0">
                <a:latin typeface="+mj-ea"/>
                <a:ea typeface="+mj-ea"/>
              </a:rPr>
              <a:t>金额不得超过原合同采购金额的百分之十</a:t>
            </a:r>
            <a:r>
              <a:rPr lang="zh-CN" altLang="en-US" sz="2000" dirty="0" smtClean="0">
                <a:latin typeface="+mj-ea"/>
                <a:ea typeface="+mj-ea"/>
              </a:rPr>
              <a:t>。</a:t>
            </a:r>
            <a:endParaRPr lang="en-US" altLang="zh-CN" sz="2000" dirty="0" smtClean="0">
              <a:latin typeface="+mj-ea"/>
              <a:ea typeface="+mj-ea"/>
            </a:endParaRPr>
          </a:p>
          <a:p>
            <a:pPr marL="0" indent="0">
              <a:buNone/>
            </a:pPr>
            <a:endParaRPr lang="en-US" altLang="zh-CN" sz="2000" dirty="0" smtClean="0">
              <a:latin typeface="+mj-ea"/>
              <a:ea typeface="+mj-ea"/>
            </a:endParaRPr>
          </a:p>
          <a:p>
            <a:pPr marL="0" indent="0">
              <a:buNone/>
            </a:pPr>
            <a:r>
              <a:rPr lang="en-US" altLang="zh-CN" sz="2000" dirty="0" smtClean="0">
                <a:latin typeface="+mj-ea"/>
                <a:ea typeface="+mj-ea"/>
              </a:rPr>
              <a:t>3.</a:t>
            </a:r>
            <a:r>
              <a:rPr lang="zh-CN" altLang="zh-CN" sz="2000" dirty="0" smtClean="0"/>
              <a:t>院</a:t>
            </a:r>
            <a:r>
              <a:rPr lang="zh-CN" altLang="zh-CN" sz="2000" dirty="0"/>
              <a:t>内自行</a:t>
            </a:r>
            <a:r>
              <a:rPr lang="zh-CN" altLang="zh-CN" sz="2000" dirty="0" smtClean="0"/>
              <a:t>采购</a:t>
            </a:r>
            <a:endParaRPr lang="en-US" altLang="zh-CN" sz="2000" dirty="0" smtClean="0"/>
          </a:p>
          <a:p>
            <a:pPr marL="0" indent="0">
              <a:buNone/>
            </a:pPr>
            <a:r>
              <a:rPr lang="en-US" altLang="zh-CN" sz="2000" dirty="0"/>
              <a:t> </a:t>
            </a:r>
            <a:r>
              <a:rPr lang="en-US" altLang="zh-CN" sz="2000" dirty="0" smtClean="0"/>
              <a:t>        </a:t>
            </a:r>
            <a:r>
              <a:rPr lang="zh-CN" altLang="zh-CN" sz="2000" dirty="0" smtClean="0"/>
              <a:t>对于</a:t>
            </a:r>
            <a:r>
              <a:rPr lang="zh-CN" altLang="zh-CN" sz="2000" dirty="0"/>
              <a:t>金额较小采购项目，申购单位按规定比价选定供应商进行采购。</a:t>
            </a:r>
            <a:endParaRPr lang="zh-CN" altLang="en-US" sz="2000" dirty="0">
              <a:latin typeface="+mj-ea"/>
              <a:ea typeface="+mj-ea"/>
            </a:endParaRPr>
          </a:p>
        </p:txBody>
      </p:sp>
    </p:spTree>
    <p:extLst>
      <p:ext uri="{BB962C8B-B14F-4D97-AF65-F5344CB8AC3E}">
        <p14:creationId xmlns:p14="http://schemas.microsoft.com/office/powerpoint/2010/main" val="2320905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rmAutofit/>
          </a:bodyPr>
          <a:lstStyle/>
          <a:p>
            <a:pPr algn="l"/>
            <a:r>
              <a:rPr lang="zh-CN" altLang="en-US" sz="2800" b="1" dirty="0" smtClean="0"/>
              <a:t>五、程序</a:t>
            </a:r>
            <a:endParaRPr lang="zh-CN" altLang="en-US" sz="2800" b="1" dirty="0"/>
          </a:p>
        </p:txBody>
      </p:sp>
      <p:sp>
        <p:nvSpPr>
          <p:cNvPr id="3" name="内容占位符 2"/>
          <p:cNvSpPr>
            <a:spLocks noGrp="1"/>
          </p:cNvSpPr>
          <p:nvPr>
            <p:ph idx="1"/>
          </p:nvPr>
        </p:nvSpPr>
        <p:spPr>
          <a:xfrm>
            <a:off x="457200" y="1124744"/>
            <a:ext cx="8229600" cy="5001419"/>
          </a:xfrm>
        </p:spPr>
        <p:txBody>
          <a:bodyPr>
            <a:normAutofit/>
          </a:bodyPr>
          <a:lstStyle/>
          <a:p>
            <a:pPr marL="0" indent="0">
              <a:buNone/>
            </a:pPr>
            <a:r>
              <a:rPr lang="zh-CN" altLang="zh-CN" sz="2000" dirty="0"/>
              <a:t>第二十二</a:t>
            </a:r>
            <a:r>
              <a:rPr lang="zh-CN" altLang="zh-CN" sz="2000" dirty="0" smtClean="0"/>
              <a:t>条</a:t>
            </a:r>
            <a:r>
              <a:rPr lang="zh-CN" altLang="en-US" sz="2000" dirty="0" smtClean="0"/>
              <a:t>：“</a:t>
            </a:r>
            <a:r>
              <a:rPr lang="zh-CN" altLang="zh-CN" sz="2000" dirty="0" smtClean="0"/>
              <a:t>学院</a:t>
            </a:r>
            <a:r>
              <a:rPr lang="zh-CN" altLang="zh-CN" sz="2000" dirty="0"/>
              <a:t>规定需采购与招投标项目应按以下工作程序进行：采购申请——申报计划、委托代理——编制标书——审核标书——招标——开标、评标（重新招标）——定标——合同签订——合同履约——项目验收——登记报销——材料存档等</a:t>
            </a:r>
            <a:r>
              <a:rPr lang="zh-CN" altLang="zh-CN" sz="2000" dirty="0" smtClean="0"/>
              <a:t>。</a:t>
            </a:r>
            <a:r>
              <a:rPr lang="zh-CN" altLang="en-US" sz="2000" dirty="0" smtClean="0"/>
              <a:t>”</a:t>
            </a:r>
            <a:endParaRPr lang="zh-CN" altLang="zh-CN" sz="2000" dirty="0"/>
          </a:p>
          <a:p>
            <a:pPr marL="0" indent="0">
              <a:buNone/>
            </a:pPr>
            <a:endParaRPr lang="zh-CN" altLang="en-US" sz="2000" dirty="0"/>
          </a:p>
        </p:txBody>
      </p:sp>
    </p:spTree>
    <p:extLst>
      <p:ext uri="{BB962C8B-B14F-4D97-AF65-F5344CB8AC3E}">
        <p14:creationId xmlns:p14="http://schemas.microsoft.com/office/powerpoint/2010/main" val="1148164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76672"/>
            <a:ext cx="8229600" cy="5649491"/>
          </a:xfrm>
        </p:spPr>
        <p:txBody>
          <a:bodyPr>
            <a:normAutofit fontScale="62500" lnSpcReduction="20000"/>
          </a:bodyPr>
          <a:lstStyle/>
          <a:p>
            <a:pPr marL="0" indent="0">
              <a:buNone/>
            </a:pPr>
            <a:r>
              <a:rPr lang="zh-CN" altLang="en-US" i="1" dirty="0">
                <a:solidFill>
                  <a:srgbClr val="FF0000"/>
                </a:solidFill>
              </a:rPr>
              <a:t>限额以下</a:t>
            </a:r>
            <a:r>
              <a:rPr lang="zh-CN" altLang="en-US" i="1" dirty="0"/>
              <a:t>采购</a:t>
            </a:r>
            <a:r>
              <a:rPr lang="zh-CN" altLang="en-US" dirty="0"/>
              <a:t>（详见第二十三条）</a:t>
            </a:r>
            <a:endParaRPr lang="en-US" altLang="zh-CN" dirty="0"/>
          </a:p>
          <a:p>
            <a:pPr marL="0" indent="0">
              <a:buNone/>
            </a:pPr>
            <a:r>
              <a:rPr lang="en-US" altLang="zh-CN" i="1" dirty="0">
                <a:solidFill>
                  <a:schemeClr val="accent1"/>
                </a:solidFill>
              </a:rPr>
              <a:t>1.1</a:t>
            </a:r>
            <a:r>
              <a:rPr lang="zh-CN" altLang="en-US" i="1" dirty="0">
                <a:solidFill>
                  <a:schemeClr val="accent1"/>
                </a:solidFill>
              </a:rPr>
              <a:t>万以下</a:t>
            </a:r>
            <a:r>
              <a:rPr lang="zh-CN" altLang="en-US" dirty="0"/>
              <a:t>（详见</a:t>
            </a:r>
            <a:r>
              <a:rPr lang="en-US" altLang="zh-CN" dirty="0"/>
              <a:t>《</a:t>
            </a:r>
            <a:r>
              <a:rPr lang="zh-CN" altLang="en-US" dirty="0"/>
              <a:t>后勤管理处关于预算金额在</a:t>
            </a:r>
            <a:r>
              <a:rPr lang="en-US" altLang="zh-CN" dirty="0"/>
              <a:t>1</a:t>
            </a:r>
            <a:r>
              <a:rPr lang="zh-CN" altLang="en-US" dirty="0"/>
              <a:t>万元（含）及以下小额项目采购有关事项的通知</a:t>
            </a:r>
            <a:r>
              <a:rPr lang="en-US" altLang="zh-CN" dirty="0"/>
              <a:t>》</a:t>
            </a:r>
            <a:r>
              <a:rPr lang="zh-CN" altLang="en-US" dirty="0"/>
              <a:t>（</a:t>
            </a:r>
            <a:r>
              <a:rPr lang="zh-CN" altLang="zh-CN" dirty="0"/>
              <a:t>榕职院后〔</a:t>
            </a:r>
            <a:r>
              <a:rPr lang="en-US" altLang="zh-CN" dirty="0"/>
              <a:t>2017</a:t>
            </a:r>
            <a:r>
              <a:rPr lang="zh-CN" altLang="zh-CN" dirty="0"/>
              <a:t>〕</a:t>
            </a:r>
            <a:r>
              <a:rPr lang="en-US" altLang="zh-CN" dirty="0"/>
              <a:t>29</a:t>
            </a:r>
            <a:r>
              <a:rPr lang="zh-CN" altLang="zh-CN" dirty="0"/>
              <a:t>号</a:t>
            </a:r>
            <a:r>
              <a:rPr lang="zh-CN" altLang="en-US" dirty="0"/>
              <a:t>））</a:t>
            </a:r>
          </a:p>
          <a:p>
            <a:pPr marL="0" indent="0">
              <a:buNone/>
            </a:pPr>
            <a:r>
              <a:rPr lang="zh-CN" altLang="en-US" dirty="0"/>
              <a:t>（</a:t>
            </a:r>
            <a:r>
              <a:rPr lang="en-US" altLang="zh-CN" dirty="0"/>
              <a:t>1</a:t>
            </a:r>
            <a:r>
              <a:rPr lang="zh-CN" altLang="en-US" dirty="0"/>
              <a:t>）供应商库</a:t>
            </a:r>
            <a:endParaRPr lang="en-US" altLang="zh-CN" dirty="0"/>
          </a:p>
          <a:p>
            <a:pPr marL="0" indent="0">
              <a:buNone/>
            </a:pPr>
            <a:r>
              <a:rPr lang="zh-CN" altLang="en-US" dirty="0"/>
              <a:t>（</a:t>
            </a:r>
            <a:r>
              <a:rPr lang="en-US" altLang="zh-CN" dirty="0"/>
              <a:t>2</a:t>
            </a:r>
            <a:r>
              <a:rPr lang="zh-CN" altLang="en-US" dirty="0"/>
              <a:t>）网上超市</a:t>
            </a:r>
            <a:endParaRPr lang="en-US" altLang="zh-CN" dirty="0"/>
          </a:p>
          <a:p>
            <a:pPr marL="0" indent="0">
              <a:buNone/>
            </a:pPr>
            <a:r>
              <a:rPr lang="zh-CN" altLang="en-US" dirty="0"/>
              <a:t>（</a:t>
            </a:r>
            <a:r>
              <a:rPr lang="en-US" altLang="zh-CN" dirty="0"/>
              <a:t>3</a:t>
            </a:r>
            <a:r>
              <a:rPr lang="zh-CN" altLang="en-US" dirty="0"/>
              <a:t>）</a:t>
            </a:r>
            <a:r>
              <a:rPr lang="en-US" altLang="zh-CN" dirty="0"/>
              <a:t>6+1</a:t>
            </a:r>
          </a:p>
          <a:p>
            <a:pPr marL="0" indent="0">
              <a:buNone/>
            </a:pPr>
            <a:r>
              <a:rPr lang="zh-CN" altLang="en-US" dirty="0"/>
              <a:t>（</a:t>
            </a:r>
            <a:r>
              <a:rPr lang="en-US" altLang="zh-CN" dirty="0"/>
              <a:t>4</a:t>
            </a:r>
            <a:r>
              <a:rPr lang="zh-CN" altLang="en-US" dirty="0"/>
              <a:t>）比价</a:t>
            </a:r>
            <a:endParaRPr lang="en-US" altLang="zh-CN" dirty="0"/>
          </a:p>
          <a:p>
            <a:pPr marL="0" indent="0">
              <a:buNone/>
            </a:pPr>
            <a:r>
              <a:rPr lang="en-US" altLang="zh-CN" dirty="0"/>
              <a:t>  a.3000</a:t>
            </a:r>
            <a:r>
              <a:rPr lang="zh-CN" altLang="en-US" dirty="0"/>
              <a:t>元以下的，可电话询价</a:t>
            </a:r>
            <a:endParaRPr lang="en-US" altLang="zh-CN" dirty="0"/>
          </a:p>
          <a:p>
            <a:pPr marL="0" indent="0">
              <a:buNone/>
            </a:pPr>
            <a:r>
              <a:rPr lang="en-US" altLang="zh-CN" dirty="0"/>
              <a:t>  b.3000~10000</a:t>
            </a:r>
            <a:r>
              <a:rPr lang="zh-CN" altLang="en-US" dirty="0"/>
              <a:t>元的，询价单询价</a:t>
            </a:r>
            <a:endParaRPr lang="en-US" altLang="zh-CN" dirty="0"/>
          </a:p>
          <a:p>
            <a:pPr marL="0" indent="0">
              <a:buNone/>
            </a:pPr>
            <a:r>
              <a:rPr lang="en-US" altLang="zh-CN" dirty="0"/>
              <a:t>  c.</a:t>
            </a:r>
            <a:r>
              <a:rPr lang="zh-CN" altLang="en-US" dirty="0"/>
              <a:t>天猫网购等特殊方式，</a:t>
            </a:r>
            <a:r>
              <a:rPr lang="zh-CN" altLang="zh-CN" dirty="0"/>
              <a:t>应上报后勤管理处、财务处报备。</a:t>
            </a:r>
            <a:endParaRPr lang="en-US" altLang="zh-CN" dirty="0"/>
          </a:p>
          <a:p>
            <a:pPr marL="0" indent="0">
              <a:buNone/>
            </a:pPr>
            <a:r>
              <a:rPr lang="en-US" altLang="zh-CN" i="1" dirty="0">
                <a:solidFill>
                  <a:schemeClr val="accent1"/>
                </a:solidFill>
              </a:rPr>
              <a:t>2.1</a:t>
            </a:r>
            <a:r>
              <a:rPr lang="zh-CN" altLang="en-US" i="1" dirty="0">
                <a:solidFill>
                  <a:schemeClr val="accent1"/>
                </a:solidFill>
              </a:rPr>
              <a:t>万</a:t>
            </a:r>
            <a:r>
              <a:rPr lang="en-US" altLang="zh-CN" i="1" dirty="0">
                <a:solidFill>
                  <a:schemeClr val="accent1"/>
                </a:solidFill>
              </a:rPr>
              <a:t>~10</a:t>
            </a:r>
            <a:r>
              <a:rPr lang="zh-CN" altLang="en-US" i="1" dirty="0">
                <a:solidFill>
                  <a:schemeClr val="accent1"/>
                </a:solidFill>
              </a:rPr>
              <a:t>万元</a:t>
            </a:r>
            <a:endParaRPr lang="en-US" altLang="zh-CN" i="1" dirty="0">
              <a:solidFill>
                <a:schemeClr val="accent1"/>
              </a:solidFill>
            </a:endParaRPr>
          </a:p>
          <a:p>
            <a:pPr marL="0" indent="0">
              <a:buNone/>
            </a:pPr>
            <a:r>
              <a:rPr lang="en-US" altLang="zh-CN" dirty="0"/>
              <a:t>        </a:t>
            </a:r>
            <a:r>
              <a:rPr lang="zh-CN" altLang="zh-CN" dirty="0"/>
              <a:t>须邀请申购单位的</a:t>
            </a:r>
            <a:r>
              <a:rPr lang="zh-CN" altLang="zh-CN" b="1" dirty="0"/>
              <a:t>党风廉政员</a:t>
            </a:r>
            <a:r>
              <a:rPr lang="zh-CN" altLang="zh-CN" dirty="0"/>
              <a:t>参与，其中预算金额</a:t>
            </a:r>
            <a:r>
              <a:rPr lang="en-US" altLang="zh-CN" dirty="0"/>
              <a:t>5</a:t>
            </a:r>
            <a:r>
              <a:rPr lang="zh-CN" altLang="zh-CN" dirty="0"/>
              <a:t>万元以上项目需邀请学院</a:t>
            </a:r>
            <a:r>
              <a:rPr lang="zh-CN" altLang="zh-CN" b="1" dirty="0"/>
              <a:t>招标监督人员</a:t>
            </a:r>
            <a:r>
              <a:rPr lang="zh-CN" altLang="zh-CN" dirty="0"/>
              <a:t>参与。采购小组应向符合要求的供应商发出询价单，或在福建省财政厅制定的“网上超市”进行网上议价，在供货条件相同的情况下，要求被邀请的供应商填报其最低销售价并存档</a:t>
            </a:r>
            <a:r>
              <a:rPr lang="zh-CN" altLang="zh-CN" dirty="0" smtClean="0"/>
              <a:t>。</a:t>
            </a:r>
            <a:endParaRPr lang="en-US" altLang="zh-CN" dirty="0" smtClean="0"/>
          </a:p>
          <a:p>
            <a:pPr marL="0" indent="0">
              <a:buNone/>
            </a:pPr>
            <a:endParaRPr lang="en-US" altLang="zh-CN" b="1" dirty="0" smtClean="0"/>
          </a:p>
          <a:p>
            <a:pPr marL="0" indent="0">
              <a:buNone/>
            </a:pPr>
            <a:r>
              <a:rPr lang="zh-CN" altLang="zh-CN" dirty="0" smtClean="0"/>
              <a:t>第二十六条</a:t>
            </a:r>
            <a:r>
              <a:rPr lang="zh-CN" altLang="en-US" dirty="0" smtClean="0"/>
              <a:t>：“</a:t>
            </a:r>
            <a:r>
              <a:rPr lang="zh-CN" altLang="zh-CN" dirty="0" smtClean="0"/>
              <a:t>学院</a:t>
            </a:r>
            <a:r>
              <a:rPr lang="zh-CN" altLang="zh-CN" dirty="0">
                <a:solidFill>
                  <a:srgbClr val="FF0000"/>
                </a:solidFill>
              </a:rPr>
              <a:t>各职能部门应加强</a:t>
            </a:r>
            <a:r>
              <a:rPr lang="zh-CN" altLang="zh-CN" dirty="0"/>
              <a:t>和规范本职能</a:t>
            </a:r>
            <a:r>
              <a:rPr lang="zh-CN" altLang="zh-CN" dirty="0">
                <a:solidFill>
                  <a:srgbClr val="FF0000"/>
                </a:solidFill>
              </a:rPr>
              <a:t>管理</a:t>
            </a:r>
            <a:r>
              <a:rPr lang="zh-CN" altLang="zh-CN" dirty="0"/>
              <a:t>权限内的采购工作，建立健全限额以下采购项目实施细则</a:t>
            </a:r>
            <a:r>
              <a:rPr lang="zh-CN" altLang="zh-CN" dirty="0" smtClean="0"/>
              <a:t>。</a:t>
            </a:r>
            <a:r>
              <a:rPr lang="zh-CN" altLang="en-US" dirty="0" smtClean="0"/>
              <a:t>”</a:t>
            </a:r>
            <a:endParaRPr lang="zh-CN" altLang="zh-CN" dirty="0"/>
          </a:p>
          <a:p>
            <a:pPr marL="0" indent="0">
              <a:buNone/>
            </a:pPr>
            <a:endParaRPr lang="en-US" altLang="zh-CN" dirty="0"/>
          </a:p>
          <a:p>
            <a:pPr marL="0" indent="0">
              <a:buNone/>
            </a:pPr>
            <a:endParaRPr lang="zh-CN" altLang="en-US" dirty="0"/>
          </a:p>
        </p:txBody>
      </p:sp>
    </p:spTree>
    <p:extLst>
      <p:ext uri="{BB962C8B-B14F-4D97-AF65-F5344CB8AC3E}">
        <p14:creationId xmlns:p14="http://schemas.microsoft.com/office/powerpoint/2010/main" val="1768192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TotalTime>
  <Words>3020</Words>
  <Application>Microsoft Office PowerPoint</Application>
  <PresentationFormat>全屏显示(4:3)</PresentationFormat>
  <Paragraphs>164</Paragraphs>
  <Slides>22</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22</vt:i4>
      </vt:variant>
    </vt:vector>
  </HeadingPairs>
  <TitlesOfParts>
    <vt:vector size="24" baseType="lpstr">
      <vt:lpstr>Office 主题</vt:lpstr>
      <vt:lpstr>Visio</vt:lpstr>
      <vt:lpstr>福州职业技术学院</vt:lpstr>
      <vt:lpstr>两法区别</vt:lpstr>
      <vt:lpstr>PowerPoint 演示文稿</vt:lpstr>
      <vt:lpstr>一、“两法”</vt:lpstr>
      <vt:lpstr>二、组织</vt:lpstr>
      <vt:lpstr>三、范围、标准</vt:lpstr>
      <vt:lpstr>四、采购方式</vt:lpstr>
      <vt:lpstr>五、程序</vt:lpstr>
      <vt:lpstr>PowerPoint 演示文稿</vt:lpstr>
      <vt:lpstr>六、采购申请</vt:lpstr>
      <vt:lpstr>PowerPoint 演示文稿</vt:lpstr>
      <vt:lpstr>七、招标</vt:lpstr>
      <vt:lpstr>八、投标</vt:lpstr>
      <vt:lpstr>九、开标</vt:lpstr>
      <vt:lpstr>十、中标和合同</vt:lpstr>
      <vt:lpstr>十一、质疑、投诉</vt:lpstr>
      <vt:lpstr>PowerPoint 演示文稿</vt:lpstr>
      <vt:lpstr>PowerPoint 演示文稿</vt:lpstr>
      <vt:lpstr>PowerPoint 演示文稿</vt:lpstr>
      <vt:lpstr>PowerPoint 演示文稿</vt:lpstr>
      <vt:lpstr>PowerPoint 演示文稿</vt:lpstr>
      <vt:lpstr>谢 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福州职业技术学院</dc:title>
  <dc:creator>Administrator</dc:creator>
  <cp:lastModifiedBy>郑彩霞</cp:lastModifiedBy>
  <cp:revision>56</cp:revision>
  <cp:lastPrinted>2017-11-29T06:23:37Z</cp:lastPrinted>
  <dcterms:created xsi:type="dcterms:W3CDTF">2017-11-21T06:46:01Z</dcterms:created>
  <dcterms:modified xsi:type="dcterms:W3CDTF">2017-11-29T06:39:04Z</dcterms:modified>
</cp:coreProperties>
</file>